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cbd322648a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cbd322648a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cbd322648a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cbd322648a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cbd322648a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cbd322648a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cbd322648a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cbd322648a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f589114d9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f589114d9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cbd322648a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cbd322648a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f589114d9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f589114d9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mailto:jeff@puertoricoix.net" TargetMode="External"/><Relationship Id="rId4" Type="http://schemas.openxmlformats.org/officeDocument/2006/relationships/hyperlink" Target="mailto:ivan@puertoricoix.net" TargetMode="External"/><Relationship Id="rId5" Type="http://schemas.openxmlformats.org/officeDocument/2006/relationships/hyperlink" Target="mailto:gino@puertoricoix.net" TargetMode="External"/><Relationship Id="rId6" Type="http://schemas.openxmlformats.org/officeDocument/2006/relationships/hyperlink" Target="mailto:peering@puertoricoix.net" TargetMode="External"/><Relationship Id="rId7" Type="http://schemas.openxmlformats.org/officeDocument/2006/relationships/hyperlink" Target="https://www.peeringdb.com/ix/2353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docs.google.com/document/d/1aotCRpZaTuuguVwZjUswy-oq2mKl8axRWTGgSqGTUGU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High cost transit and IX’s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fun, not profit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3124275"/>
            <a:ext cx="8520600" cy="13974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Jeff Brandt - President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Puerto Rico Internet Exchange, Inc.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AS18804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07475" y="1999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-356869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244"/>
              <a:t>Operates as a Puerto Rico non-profit, established in late 2019</a:t>
            </a:r>
            <a:endParaRPr sz="2244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44"/>
          </a:p>
          <a:p>
            <a:pPr indent="-356869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244"/>
              <a:t>Maintains 5 different pops across the San Juan Metro area</a:t>
            </a:r>
            <a:endParaRPr sz="2244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44"/>
              <a:t> </a:t>
            </a:r>
            <a:endParaRPr sz="2244"/>
          </a:p>
          <a:p>
            <a:pPr indent="-356869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244"/>
              <a:t>Entirely supported by volunteers, donations and sponsorships</a:t>
            </a:r>
            <a:endParaRPr sz="2244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44"/>
          </a:p>
          <a:p>
            <a:pPr indent="-356869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244"/>
              <a:t>Substantial growth, the largest IX in the Caribbean</a:t>
            </a:r>
            <a:endParaRPr sz="2244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44"/>
          </a:p>
          <a:p>
            <a:pPr indent="-356869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244"/>
              <a:t>36 Gbps peak traffic, expected to exceed 60 Gbps by in 2025</a:t>
            </a:r>
            <a:endParaRPr sz="2244"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651" y="144875"/>
            <a:ext cx="7840149" cy="170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131275"/>
            <a:ext cx="8520600" cy="57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Puerto Rico Internet </a:t>
            </a:r>
            <a:r>
              <a:rPr lang="en"/>
              <a:t>Exchange Topology</a:t>
            </a:r>
            <a:endParaRPr/>
          </a:p>
        </p:txBody>
      </p:sp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787850"/>
            <a:ext cx="9000074" cy="430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Challenges For All IX’s</a:t>
            </a:r>
            <a:endParaRPr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152475"/>
            <a:ext cx="8520600" cy="388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Exchanges cannot run sustainability from local peers alone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Content providers bring a value proposition to local peers 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The bulk of IX revenue comes from 100G ports (content providers)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More than 10 paying 100G peers allows for budgeting hardware and support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Dependencies still exist for sponsored or donated colo, transport and power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Growing beyond 30 paying 100G peers enables a paying an employee for outreach, administration and herding cats (coordinating NOC volunteers).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Attracting Peers and Interim Solutions</a:t>
            </a:r>
            <a:endParaRPr/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-334327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Working with local peers to piece together transit for content caching providers</a:t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Let content providers dip their toes into a peering ecosystem with minimal risk</a:t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Reducing $ / Mbps for locally delivered content, IX value proposition!</a:t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Dealing with high cost submarine transport - begging for mercy</a:t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Creative frugality is a must!</a:t>
            </a:r>
            <a:endParaRPr>
              <a:solidFill>
                <a:schemeClr val="dk1"/>
              </a:solidFill>
            </a:endParaRPr>
          </a:p>
          <a:p>
            <a:pPr indent="-334327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>
                <a:solidFill>
                  <a:schemeClr val="dk1"/>
                </a:solidFill>
              </a:rPr>
              <a:t>The constant search for transport partners never ends! Educational institutions?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path to the POP</a:t>
            </a:r>
            <a:endParaRPr/>
          </a:p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C</a:t>
            </a:r>
            <a:r>
              <a:rPr lang="en">
                <a:solidFill>
                  <a:schemeClr val="dk1"/>
                </a:solidFill>
              </a:rPr>
              <a:t>ontent providers expand peering and build justification for larger presence.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There are several quality </a:t>
            </a:r>
            <a:r>
              <a:rPr lang="en" u="sng">
                <a:solidFill>
                  <a:schemeClr val="dk1"/>
                </a:solidFill>
              </a:rPr>
              <a:t>carrier neutral</a:t>
            </a:r>
            <a:r>
              <a:rPr lang="en">
                <a:solidFill>
                  <a:schemeClr val="dk1"/>
                </a:solidFill>
              </a:rPr>
              <a:t> data centers in Puerto Rico.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Transit costs dropping from ~$2-3/Mbps in 2019 to &lt;$0.70/Mbps in 2024.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Burstable L2 transport providers finally exist!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Puerto Rico is an emerging gateway to LATAM markets.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Someday inter-island peering in the Antilles may become possible.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Contacts &amp; Information</a:t>
            </a:r>
            <a:endParaRPr/>
          </a:p>
        </p:txBody>
      </p:sp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311700" y="1159925"/>
            <a:ext cx="8520600" cy="34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dk1"/>
                </a:solidFill>
              </a:rPr>
              <a:t>Current Board of Directors</a:t>
            </a:r>
            <a:endParaRPr u="sng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Jeff Brandt, President &lt;</a:t>
            </a:r>
            <a:r>
              <a:rPr lang="en" u="sng">
                <a:solidFill>
                  <a:schemeClr val="hlink"/>
                </a:solidFill>
                <a:hlinkClick r:id="rId3"/>
              </a:rPr>
              <a:t>jeff@puertoricoix.net</a:t>
            </a:r>
            <a:r>
              <a:rPr lang="en">
                <a:solidFill>
                  <a:schemeClr val="dk1"/>
                </a:solidFill>
              </a:rPr>
              <a:t>&gt; - Cloudsmash AS27024 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Ivan Rivera, Vice President &lt;</a:t>
            </a:r>
            <a:r>
              <a:rPr lang="en" u="sng">
                <a:solidFill>
                  <a:schemeClr val="hlink"/>
                </a:solidFill>
                <a:hlinkClick r:id="rId4"/>
              </a:rPr>
              <a:t>ivan@puertoricoix.net</a:t>
            </a:r>
            <a:r>
              <a:rPr lang="en">
                <a:solidFill>
                  <a:schemeClr val="dk1"/>
                </a:solidFill>
              </a:rPr>
              <a:t>&gt; - Osnet AS21559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Gino Villarini, Executive Director &lt;</a:t>
            </a:r>
            <a:r>
              <a:rPr lang="en" u="sng">
                <a:solidFill>
                  <a:schemeClr val="hlink"/>
                </a:solidFill>
                <a:hlinkClick r:id="rId5"/>
              </a:rPr>
              <a:t>gino@puertoricoix.net</a:t>
            </a:r>
            <a:r>
              <a:rPr lang="en">
                <a:solidFill>
                  <a:schemeClr val="dk1"/>
                </a:solidFill>
              </a:rPr>
              <a:t>&gt; - AeroNet AS14979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Peering Contact - &lt;</a:t>
            </a:r>
            <a:r>
              <a:rPr lang="en" u="sng">
                <a:solidFill>
                  <a:schemeClr val="hlink"/>
                </a:solidFill>
                <a:hlinkClick r:id="rId6"/>
              </a:rPr>
              <a:t>peering@puertoricoix.net</a:t>
            </a:r>
            <a:r>
              <a:rPr lang="en">
                <a:solidFill>
                  <a:schemeClr val="dk1"/>
                </a:solidFill>
              </a:rPr>
              <a:t>&gt; 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PeeringDB</a:t>
            </a:r>
            <a:r>
              <a:rPr lang="en"/>
              <a:t> - </a:t>
            </a:r>
            <a:r>
              <a:rPr lang="en" u="sng">
                <a:solidFill>
                  <a:schemeClr val="accent5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https://www.peeringdb.com/ix/2353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Special Recognitions</a:t>
            </a:r>
            <a:endParaRPr/>
          </a:p>
        </p:txBody>
      </p:sp>
      <p:sp>
        <p:nvSpPr>
          <p:cNvPr id="97" name="Google Shape;97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The following individuals were absolutely instrumental for their advice, support and encouragement for launching the exchange in 2019;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Mehmet Akcin, Ivan Rivera, “Juanma” </a:t>
            </a:r>
            <a:r>
              <a:rPr lang="en">
                <a:solidFill>
                  <a:schemeClr val="dk1"/>
                </a:solidFill>
              </a:rPr>
              <a:t>Rodríguez</a:t>
            </a:r>
            <a:r>
              <a:rPr lang="en">
                <a:solidFill>
                  <a:schemeClr val="dk1"/>
                </a:solidFill>
              </a:rPr>
              <a:t> del Rey, Juan Thomas Penagaricano, Hector Miranda, Edwin Candelario and Gino Villarini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Full List of Puerto Rico Internet Exchange Sponsors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https://docs.google.com/document/d/1aotCRpZaTuuguVwZjUswy-oq2mKl8axRWTGgSqGTUGU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