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5" r:id="rId6"/>
  </p:sldMasterIdLst>
  <p:notesMasterIdLst>
    <p:notesMasterId r:id="rId25"/>
  </p:notesMasterIdLst>
  <p:handoutMasterIdLst>
    <p:handoutMasterId r:id="rId26"/>
  </p:handoutMasterIdLst>
  <p:sldIdLst>
    <p:sldId id="269" r:id="rId7"/>
    <p:sldId id="268" r:id="rId8"/>
    <p:sldId id="270" r:id="rId9"/>
    <p:sldId id="299" r:id="rId10"/>
    <p:sldId id="271" r:id="rId11"/>
    <p:sldId id="274" r:id="rId12"/>
    <p:sldId id="272" r:id="rId13"/>
    <p:sldId id="275" r:id="rId14"/>
    <p:sldId id="276" r:id="rId15"/>
    <p:sldId id="273" r:id="rId16"/>
    <p:sldId id="297" r:id="rId17"/>
    <p:sldId id="282" r:id="rId18"/>
    <p:sldId id="279" r:id="rId19"/>
    <p:sldId id="278" r:id="rId20"/>
    <p:sldId id="298" r:id="rId21"/>
    <p:sldId id="281" r:id="rId22"/>
    <p:sldId id="284" r:id="rId23"/>
    <p:sldId id="283" r:id="rId24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9ECCC20-6FC5-6D1D-A132-06459734010A}" name="daniel.kopp" initials="da" userId="S::daniel.kopp_de-cix.net#ext#@nokia.onmicrosoft.com::e0169f73-b557-47d5-9b4b-f65281b0533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404"/>
    <a:srgbClr val="5F6F0F"/>
    <a:srgbClr val="718412"/>
    <a:srgbClr val="65741A"/>
    <a:srgbClr val="70811D"/>
    <a:srgbClr val="7B8D1F"/>
    <a:srgbClr val="839721"/>
    <a:srgbClr val="95AB25"/>
    <a:srgbClr val="BC5500"/>
    <a:srgbClr val="C45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380" autoAdjust="0"/>
  </p:normalViewPr>
  <p:slideViewPr>
    <p:cSldViewPr snapToGrid="0">
      <p:cViewPr varScale="1">
        <p:scale>
          <a:sx n="86" d="100"/>
          <a:sy n="86" d="100"/>
        </p:scale>
        <p:origin x="533" y="5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Unwanted Protocols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MLDv2 Report</c:v>
                </c:pt>
                <c:pt idx="1">
                  <c:v>MLDv1 Report</c:v>
                </c:pt>
                <c:pt idx="2">
                  <c:v>ICMPv6 Router Advertisement</c:v>
                </c:pt>
                <c:pt idx="3">
                  <c:v>OSPFv3</c:v>
                </c:pt>
                <c:pt idx="4">
                  <c:v>PIMv6</c:v>
                </c:pt>
                <c:pt idx="5">
                  <c:v>MLDv1 Query</c:v>
                </c:pt>
                <c:pt idx="6">
                  <c:v>ICMPv6 Router Solicitation</c:v>
                </c:pt>
                <c:pt idx="7">
                  <c:v>MLDv1 Done</c:v>
                </c:pt>
              </c:strCache>
            </c:strRef>
          </c:cat>
          <c:val>
            <c:numRef>
              <c:f>Sheet1!$B$2:$B$9</c:f>
              <c:numCache>
                <c:formatCode>0.000%</c:formatCode>
                <c:ptCount val="8"/>
                <c:pt idx="0">
                  <c:v>0.67723999999999995</c:v>
                </c:pt>
                <c:pt idx="1">
                  <c:v>0.16728000000000001</c:v>
                </c:pt>
                <c:pt idx="2">
                  <c:v>0.10581</c:v>
                </c:pt>
                <c:pt idx="3">
                  <c:v>3.2500000000000001E-2</c:v>
                </c:pt>
                <c:pt idx="4">
                  <c:v>1.4290000000000001E-2</c:v>
                </c:pt>
                <c:pt idx="5">
                  <c:v>2.7799999999999999E-3</c:v>
                </c:pt>
                <c:pt idx="6">
                  <c:v>8.0000000000000007E-5</c:v>
                </c:pt>
                <c:pt idx="7">
                  <c:v>1.0000000000000001E-5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91-4004-B822-0D7A73EA9C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overlap val="-27"/>
        <c:axId val="898769792"/>
        <c:axId val="898770848"/>
      </c:barChart>
      <c:catAx>
        <c:axId val="89876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8770848"/>
        <c:crosses val="autoZero"/>
        <c:auto val="1"/>
        <c:lblAlgn val="ctr"/>
        <c:lblOffset val="100"/>
        <c:noMultiLvlLbl val="0"/>
      </c:catAx>
      <c:valAx>
        <c:axId val="898770848"/>
        <c:scaling>
          <c:orientation val="minMax"/>
          <c:max val="0.70000000000000007"/>
        </c:scaling>
        <c:delete val="1"/>
        <c:axPos val="l"/>
        <c:numFmt formatCode="0%" sourceLinked="0"/>
        <c:majorTickMark val="none"/>
        <c:minorTickMark val="none"/>
        <c:tickLblPos val="nextTo"/>
        <c:crossAx val="89876979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B4EDC-59C0-49C7-8ADA-5A781B329E02}" type="datetimeFigureOut">
              <a:rPr lang="en-US"/>
              <a:t>4/10/2024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29053-DC2A-4342-ADD4-2FD729D91E2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8D46A-B586-417D-BFBD-8C8FE0AAF762}" type="datetimeFigureOut">
              <a:rPr lang="en-US"/>
              <a:t>4/10/2024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A5BD7-F043-4D1B-AA17-CD412FC534D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A5BD7-F043-4D1B-AA17-CD412FC534DE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749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A5BD7-F043-4D1B-AA17-CD412FC534DE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84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A5BD7-F043-4D1B-AA17-CD412FC534DE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1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A5BD7-F043-4D1B-AA17-CD412FC534DE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00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A5BD7-F043-4D1B-AA17-CD412FC534DE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90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A5BD7-F043-4D1B-AA17-CD412FC534DE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31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A5BD7-F043-4D1B-AA17-CD412FC534DE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17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A5BD7-F043-4D1B-AA17-CD412FC534DE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21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224" y="4464028"/>
            <a:ext cx="9141619" cy="1641490"/>
          </a:xfrm>
        </p:spPr>
        <p:txBody>
          <a:bodyPr wrap="none" anchor="t">
            <a:normAutofit/>
          </a:bodyPr>
          <a:lstStyle>
            <a:lvl1pPr algn="r">
              <a:defRPr sz="9597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223" y="3694376"/>
            <a:ext cx="9141619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199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9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14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309" y="4464028"/>
            <a:ext cx="9141619" cy="1641490"/>
          </a:xfrm>
        </p:spPr>
        <p:txBody>
          <a:bodyPr wrap="none" anchor="t">
            <a:normAutofit/>
          </a:bodyPr>
          <a:lstStyle>
            <a:lvl1pPr algn="l">
              <a:defRPr sz="9597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309" y="3693675"/>
            <a:ext cx="9141619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199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04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9709" y="1825625"/>
            <a:ext cx="502390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8194" y="1825625"/>
            <a:ext cx="50326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0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09" y="1681163"/>
            <a:ext cx="5023907" cy="823912"/>
          </a:xfrm>
        </p:spPr>
        <p:txBody>
          <a:bodyPr anchor="b"/>
          <a:lstStyle>
            <a:lvl1pPr marL="0" indent="0">
              <a:buNone/>
              <a:defRPr sz="2399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09" y="2505075"/>
            <a:ext cx="502390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8194" y="1681163"/>
            <a:ext cx="5034237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399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8194" y="2505075"/>
            <a:ext cx="50342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0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0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09" y="2057400"/>
            <a:ext cx="3651074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19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09" y="2057400"/>
            <a:ext cx="3651074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606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4367161"/>
            <a:ext cx="10512862" cy="819355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569" y="987426"/>
            <a:ext cx="10512862" cy="337973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5186516"/>
            <a:ext cx="10511274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59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5"/>
            <a:ext cx="10512862" cy="3534344"/>
          </a:xfrm>
        </p:spPr>
        <p:txBody>
          <a:bodyPr anchor="ctr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4489399"/>
            <a:ext cx="10511274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848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836" y="365125"/>
            <a:ext cx="9300329" cy="2992904"/>
          </a:xfrm>
        </p:spPr>
        <p:txBody>
          <a:bodyPr anchor="ctr"/>
          <a:lstStyle>
            <a:lvl1pPr>
              <a:defRPr sz="43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196" y="3365557"/>
            <a:ext cx="8750020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82" y="4501729"/>
            <a:ext cx="10509686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0755" y="786824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998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5094" y="2743200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998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5391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2326968"/>
            <a:ext cx="10512862" cy="2511835"/>
          </a:xfrm>
        </p:spPr>
        <p:txBody>
          <a:bodyPr anchor="b">
            <a:normAutofit/>
          </a:bodyPr>
          <a:lstStyle>
            <a:lvl1pPr>
              <a:defRPr sz="539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4850581"/>
            <a:ext cx="10511274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6288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6934" y="1885950"/>
            <a:ext cx="2946099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445" y="2571750"/>
            <a:ext cx="292658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6800" y="1885950"/>
            <a:ext cx="2935476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399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6249" y="2571750"/>
            <a:ext cx="294602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6997" y="1885950"/>
            <a:ext cx="2931349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399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6997" y="2571750"/>
            <a:ext cx="2931349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47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1738" y="4297503"/>
            <a:ext cx="2939284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1738" y="2256354"/>
            <a:ext cx="293928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1738" y="4873766"/>
            <a:ext cx="2939284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7808" y="4297503"/>
            <a:ext cx="2929762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7807" y="2256354"/>
            <a:ext cx="292976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6454" y="4873765"/>
            <a:ext cx="293364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2290" y="4297503"/>
            <a:ext cx="2931349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2289" y="2256354"/>
            <a:ext cx="2931349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2165" y="4873763"/>
            <a:ext cx="293523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90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45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31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499" y="1063417"/>
            <a:ext cx="8829516" cy="1372986"/>
          </a:xfrm>
        </p:spPr>
        <p:txBody>
          <a:bodyPr/>
          <a:lstStyle>
            <a:lvl1pPr>
              <a:defRPr sz="3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654" y="3543300"/>
            <a:ext cx="8823361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799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53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08" y="1825625"/>
            <a:ext cx="102311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0DFD029-FB74-4578-B929-F66AA97659CA}" type="datetimeFigureOut">
              <a:rPr lang="en-US" smtClean="0"/>
              <a:pPr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474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656" r:id="rId1"/>
    <p:sldLayoutId id="2147484657" r:id="rId2"/>
    <p:sldLayoutId id="2147484658" r:id="rId3"/>
    <p:sldLayoutId id="2147484659" r:id="rId4"/>
    <p:sldLayoutId id="2147484660" r:id="rId5"/>
    <p:sldLayoutId id="2147484661" r:id="rId6"/>
    <p:sldLayoutId id="2147484662" r:id="rId7"/>
    <p:sldLayoutId id="2147484663" r:id="rId8"/>
    <p:sldLayoutId id="2147484664" r:id="rId9"/>
    <p:sldLayoutId id="2147484665" r:id="rId10"/>
    <p:sldLayoutId id="2147484666" r:id="rId11"/>
    <p:sldLayoutId id="2147484667" r:id="rId12"/>
    <p:sldLayoutId id="2147484668" r:id="rId13"/>
    <p:sldLayoutId id="2147484669" r:id="rId14"/>
    <p:sldLayoutId id="2147484670" r:id="rId15"/>
    <p:sldLayoutId id="2147484671" r:id="rId16"/>
    <p:sldLayoutId id="2147484672" r:id="rId17"/>
    <p:sldLayoutId id="2147484673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5398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nference.apnic.net/29/pdf/IXPs_02_Monkeying-around-on-the-APE_Mike-Jager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D7DC43-FB19-734C-A4CE-1F0A2251D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2" y="1122363"/>
            <a:ext cx="8789286" cy="2387600"/>
          </a:xfrm>
        </p:spPr>
        <p:txBody>
          <a:bodyPr>
            <a:normAutofit/>
          </a:bodyPr>
          <a:lstStyle/>
          <a:p>
            <a:r>
              <a:rPr lang="en-US" sz="5400"/>
              <a:t>Peering LAN Security at IXPs Revisited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9652EF1-CFFB-205F-2187-D30877DD6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2" y="3602038"/>
            <a:ext cx="8789286" cy="165576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/>
              <a:t>Greg Hankins, Nokia</a:t>
            </a:r>
          </a:p>
          <a:p>
            <a:r>
              <a:rPr lang="en-US" sz="2800" dirty="0"/>
              <a:t>Daniel Kopp, DE-CIX</a:t>
            </a:r>
          </a:p>
          <a:p>
            <a:r>
              <a:rPr lang="de-DE" sz="2800" dirty="0"/>
              <a:t>Matthias Wichtlhuber, DE-CIX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GPF 2024</a:t>
            </a:r>
          </a:p>
          <a:p>
            <a:r>
              <a:rPr lang="en-US" sz="1800" dirty="0"/>
              <a:t>April 15, 2024</a:t>
            </a:r>
          </a:p>
          <a:p>
            <a:endParaRPr lang="en-US" sz="3600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C9A4B37-9901-7705-5288-0E0391A8F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3212" y="5257800"/>
            <a:ext cx="1482090" cy="135858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24918E6D-8C18-D132-983D-2467718507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32809" y="6262578"/>
            <a:ext cx="1623203" cy="36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45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/>
          <a:lstStyle/>
          <a:p>
            <a:r>
              <a:rPr lang="en-US" dirty="0"/>
              <a:t>Background and Motivation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19188" y="1825625"/>
            <a:ext cx="10231437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27965" indent="-227965"/>
            <a:r>
              <a:rPr lang="en-US" sz="2400" dirty="0"/>
              <a:t>IXPs want to make peering LANs as secure as possible to only forward wanted traffic</a:t>
            </a:r>
            <a:endParaRPr lang="de-DE" sz="2400" dirty="0"/>
          </a:p>
          <a:p>
            <a:pPr marL="227965" indent="-227965"/>
            <a:r>
              <a:rPr lang="en-US" sz="2400" dirty="0"/>
              <a:t>A lot of work has been done to define BCPs, RFCs and other standards several years ago, but they have not evolved with peering traffic changes</a:t>
            </a:r>
          </a:p>
          <a:p>
            <a:pPr marL="685165" lvl="1" indent="-227965"/>
            <a:r>
              <a:rPr lang="en-US" sz="2000" dirty="0"/>
              <a:t>Especially with IPv6 adoption and traffic growth</a:t>
            </a:r>
          </a:p>
          <a:p>
            <a:pPr marL="227965" indent="-227965"/>
            <a:r>
              <a:rPr lang="en-US" sz="2400" dirty="0"/>
              <a:t>Router hardware technology and protocols have also evolved </a:t>
            </a:r>
          </a:p>
          <a:p>
            <a:pPr marL="685165" lvl="1" indent="-227965"/>
            <a:r>
              <a:rPr lang="en-US" sz="2000" dirty="0"/>
              <a:t>Layer 3 filtering capabilities</a:t>
            </a:r>
          </a:p>
          <a:p>
            <a:pPr marL="685165" lvl="1" indent="-227965"/>
            <a:r>
              <a:rPr lang="en-US" sz="2000" dirty="0"/>
              <a:t>EVPN</a:t>
            </a:r>
          </a:p>
          <a:p>
            <a:pPr marL="227965" indent="-227965"/>
            <a:r>
              <a:rPr lang="en-US" sz="2400" dirty="0"/>
              <a:t>We looked at what types of Layer 2 and Layer 3 traffic is seen on a large IXP peering LAN</a:t>
            </a:r>
          </a:p>
          <a:p>
            <a:pPr marL="227965" indent="-227965"/>
            <a:r>
              <a:rPr lang="en-US" sz="2400" dirty="0"/>
              <a:t>Can we make peering LANs more secure now?</a:t>
            </a:r>
          </a:p>
        </p:txBody>
      </p:sp>
    </p:spTree>
    <p:extLst>
      <p:ext uri="{BB962C8B-B14F-4D97-AF65-F5344CB8AC3E}">
        <p14:creationId xmlns:p14="http://schemas.microsoft.com/office/powerpoint/2010/main" val="3529114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B0AFA-E1FA-0D85-CB7D-B988E4E40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BCPs and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BFB59-E908-0E2B-E3CD-C13741638C1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Several BCPs and standards have been written on IXP port hygiene and peering LAN security</a:t>
            </a:r>
          </a:p>
          <a:p>
            <a:pPr lvl="1"/>
            <a:r>
              <a:rPr lang="en-US" dirty="0"/>
              <a:t>MANRS, Open-IX, Euro-IX, etc.</a:t>
            </a:r>
          </a:p>
          <a:p>
            <a:pPr lvl="1"/>
            <a:r>
              <a:rPr lang="en-US" dirty="0"/>
              <a:t>IXP service definitions and configuration guides</a:t>
            </a:r>
          </a:p>
          <a:p>
            <a:pPr lvl="1"/>
            <a:r>
              <a:rPr lang="en-US" dirty="0"/>
              <a:t>RFC 5963, RFC 7113</a:t>
            </a:r>
          </a:p>
          <a:p>
            <a:r>
              <a:rPr lang="en-US" dirty="0"/>
              <a:t>Some are more detailed than others, but none cover everything in one place</a:t>
            </a:r>
          </a:p>
          <a:p>
            <a:r>
              <a:rPr lang="en-US" dirty="0"/>
              <a:t>A lot of specific filtering details are missing and must be figured out by each IXP and customer</a:t>
            </a:r>
          </a:p>
          <a:p>
            <a:r>
              <a:rPr lang="en-US" dirty="0"/>
              <a:t>Where should these documents and examples be maintained?</a:t>
            </a:r>
          </a:p>
          <a:p>
            <a:r>
              <a:rPr lang="en-US" dirty="0"/>
              <a:t>Who should maintain them?</a:t>
            </a:r>
          </a:p>
        </p:txBody>
      </p:sp>
      <p:pic>
        <p:nvPicPr>
          <p:cNvPr id="5" name="Picture 4" descr="A cartoon of a person and person&#10;&#10;Description automatically generated">
            <a:extLst>
              <a:ext uri="{FF2B5EF4-FFF2-40B4-BE49-F238E27FC236}">
                <a16:creationId xmlns:a16="http://schemas.microsoft.com/office/drawing/2014/main" id="{230E2CC7-96F6-2F89-8AAA-11F02DE14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812" y="1880739"/>
            <a:ext cx="5175770" cy="29294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359634-3E68-E34C-F651-ED04784CB4F0}"/>
              </a:ext>
            </a:extLst>
          </p:cNvPr>
          <p:cNvSpPr txBox="1"/>
          <p:nvPr/>
        </p:nvSpPr>
        <p:spPr>
          <a:xfrm>
            <a:off x="9523412" y="6464595"/>
            <a:ext cx="26654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Standards: https://xkcd.com/927/</a:t>
            </a:r>
          </a:p>
        </p:txBody>
      </p:sp>
    </p:spTree>
    <p:extLst>
      <p:ext uri="{BB962C8B-B14F-4D97-AF65-F5344CB8AC3E}">
        <p14:creationId xmlns:p14="http://schemas.microsoft.com/office/powerpoint/2010/main" val="3513805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EF667-6877-300C-D273-6FAD0999D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risks to IXP customers?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754FD-5435-79FD-C500-62B873CD1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Noise</a:t>
            </a:r>
          </a:p>
          <a:p>
            <a:pPr lvl="1"/>
            <a:r>
              <a:rPr lang="en-US" dirty="0"/>
              <a:t>Unwanted traffic that the customer router processes and drops in hardware or software</a:t>
            </a:r>
          </a:p>
          <a:p>
            <a:r>
              <a:rPr lang="en-US" dirty="0"/>
              <a:t>Routing security risk that are accidental or malicious</a:t>
            </a:r>
          </a:p>
          <a:p>
            <a:pPr lvl="1"/>
            <a:r>
              <a:rPr lang="en-US" dirty="0"/>
              <a:t>Injecting routes to customers will cause bad things to happen</a:t>
            </a:r>
          </a:p>
          <a:p>
            <a:pPr lvl="1"/>
            <a:r>
              <a:rPr lang="en-US" dirty="0"/>
              <a:t>For example, form an OSPF adjacency</a:t>
            </a:r>
          </a:p>
          <a:p>
            <a:r>
              <a:rPr lang="en-US" dirty="0"/>
              <a:t>Many good examples were presented by Mike </a:t>
            </a:r>
            <a:r>
              <a:rPr lang="en-US" dirty="0" err="1"/>
              <a:t>Jagar</a:t>
            </a:r>
            <a:r>
              <a:rPr lang="en-US" dirty="0"/>
              <a:t> at APRICOT 2010 in </a:t>
            </a:r>
            <a:r>
              <a:rPr lang="en-US" i="1" dirty="0"/>
              <a:t>Monkeying around on the APE </a:t>
            </a:r>
            <a:r>
              <a:rPr lang="en-US" dirty="0"/>
              <a:t>(</a:t>
            </a:r>
            <a:r>
              <a:rPr lang="en-US" dirty="0">
                <a:hlinkClick r:id="rId2"/>
              </a:rPr>
              <a:t>https://conference.apnic.net/29/pdf/IXPs_02_Monkeying-around-on-the-APE_Mike-Jager.pdf</a:t>
            </a:r>
            <a:r>
              <a:rPr lang="en-US" dirty="0"/>
              <a:t>)</a:t>
            </a:r>
          </a:p>
          <a:p>
            <a:r>
              <a:rPr lang="en-US" dirty="0"/>
              <a:t>There is little risk to the IXP switch or router because customer traffic is forwarded transparently at Layer 2</a:t>
            </a:r>
          </a:p>
          <a:p>
            <a:r>
              <a:rPr lang="en-US" dirty="0"/>
              <a:t>What do you think IXPs should filter?</a:t>
            </a:r>
          </a:p>
          <a:p>
            <a:r>
              <a:rPr lang="en-US" dirty="0"/>
              <a:t>Is this a problem from an IXP customer perspective?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08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12277-339F-1B49-0659-7E0B8BEC5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/>
          <a:lstStyle/>
          <a:p>
            <a:r>
              <a:rPr lang="en-US"/>
              <a:t>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1FBD0-5F1B-CB8D-017F-3474388DB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708" y="1825625"/>
            <a:ext cx="10231135" cy="4351338"/>
          </a:xfrm>
        </p:spPr>
        <p:txBody>
          <a:bodyPr>
            <a:noAutofit/>
          </a:bodyPr>
          <a:lstStyle/>
          <a:p>
            <a:r>
              <a:rPr lang="en-US" dirty="0"/>
              <a:t>We looked at two sources of data on the DE-CIX peering LANs</a:t>
            </a:r>
          </a:p>
          <a:p>
            <a:pPr lvl="1"/>
            <a:r>
              <a:rPr lang="en-US" dirty="0"/>
              <a:t>Layer 2 filters – as seen by the IXP and a customer</a:t>
            </a:r>
          </a:p>
          <a:p>
            <a:pPr lvl="1"/>
            <a:r>
              <a:rPr lang="en-US" dirty="0"/>
              <a:t>Layer 3 filters – as seen by a customer</a:t>
            </a:r>
          </a:p>
          <a:p>
            <a:r>
              <a:rPr lang="en-US" dirty="0"/>
              <a:t>Analyzed data plane and control plane traffic looking for</a:t>
            </a:r>
          </a:p>
          <a:p>
            <a:pPr lvl="1"/>
            <a:r>
              <a:rPr lang="en-US" dirty="0"/>
              <a:t>Frame types that should be filtered, like LACP, Layer 2 discovery protocols and MPLS</a:t>
            </a:r>
          </a:p>
          <a:p>
            <a:pPr lvl="1"/>
            <a:r>
              <a:rPr lang="en-US" dirty="0"/>
              <a:t>Protocols and link-local packets that should be filtered, like Layer 3 discovery and routing protocols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612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A9256-DC59-6060-0434-6B3D2134B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/>
          <a:lstStyle/>
          <a:p>
            <a:r>
              <a:rPr lang="en-US" dirty="0"/>
              <a:t>Layer 2 Security and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4652-3482-BA9F-E9B6-7C4D4226D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708" y="1825625"/>
            <a:ext cx="10231135" cy="4351338"/>
          </a:xfrm>
        </p:spPr>
        <p:txBody>
          <a:bodyPr>
            <a:noAutofit/>
          </a:bodyPr>
          <a:lstStyle/>
          <a:p>
            <a:r>
              <a:rPr lang="en-US" dirty="0"/>
              <a:t>Layer 2 peering LAN security is needed for two important functions</a:t>
            </a:r>
          </a:p>
          <a:p>
            <a:r>
              <a:rPr lang="en-US" dirty="0"/>
              <a:t>Forward wanted </a:t>
            </a:r>
            <a:r>
              <a:rPr lang="en-US" dirty="0" err="1"/>
              <a:t>EtherTypes</a:t>
            </a:r>
            <a:r>
              <a:rPr lang="en-US" dirty="0"/>
              <a:t> and drop all others</a:t>
            </a:r>
          </a:p>
          <a:p>
            <a:pPr lvl="1"/>
            <a:r>
              <a:rPr lang="en-US" dirty="0"/>
              <a:t>Forward ARP</a:t>
            </a:r>
          </a:p>
          <a:p>
            <a:pPr lvl="1"/>
            <a:r>
              <a:rPr lang="en-US" dirty="0"/>
              <a:t>Forward IPv4</a:t>
            </a:r>
          </a:p>
          <a:p>
            <a:pPr lvl="1"/>
            <a:r>
              <a:rPr lang="en-US" dirty="0"/>
              <a:t>Forward IPv6</a:t>
            </a:r>
          </a:p>
          <a:p>
            <a:pPr lvl="1"/>
            <a:r>
              <a:rPr lang="en-US" dirty="0"/>
              <a:t>Drop everything else</a:t>
            </a:r>
          </a:p>
          <a:p>
            <a:r>
              <a:rPr lang="en-US" dirty="0"/>
              <a:t>Prevent Layer 2 loops that are accidentally introduced by customers</a:t>
            </a:r>
          </a:p>
          <a:p>
            <a:pPr lvl="1"/>
            <a:r>
              <a:rPr lang="en-US" dirty="0"/>
              <a:t>Allow one MAC address, one IP address per port</a:t>
            </a:r>
          </a:p>
          <a:p>
            <a:pPr lvl="1"/>
            <a:r>
              <a:rPr lang="en-US" dirty="0"/>
              <a:t>Drop router source MAC on egress</a:t>
            </a:r>
          </a:p>
          <a:p>
            <a:pPr lvl="1"/>
            <a:r>
              <a:rPr lang="en-US" dirty="0"/>
              <a:t>Drop router destination MAC on ingress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440C04A-AAF2-7990-5A74-A81F0AC0C2D8}"/>
              </a:ext>
            </a:extLst>
          </p:cNvPr>
          <p:cNvGrpSpPr/>
          <p:nvPr/>
        </p:nvGrpSpPr>
        <p:grpSpPr>
          <a:xfrm>
            <a:off x="8463517" y="5050574"/>
            <a:ext cx="3518206" cy="1537993"/>
            <a:chOff x="7348051" y="4285067"/>
            <a:chExt cx="4612406" cy="2080107"/>
          </a:xfrm>
        </p:grpSpPr>
        <p:cxnSp>
          <p:nvCxnSpPr>
            <p:cNvPr id="5" name="Gerade Verbindung mit Pfeil 2">
              <a:extLst>
                <a:ext uri="{FF2B5EF4-FFF2-40B4-BE49-F238E27FC236}">
                  <a16:creationId xmlns:a16="http://schemas.microsoft.com/office/drawing/2014/main" id="{43A5326A-B8EE-1096-F949-46232BDC0BD7}"/>
                </a:ext>
              </a:extLst>
            </p:cNvPr>
            <p:cNvCxnSpPr>
              <a:cxnSpLocks/>
            </p:cNvCxnSpPr>
            <p:nvPr/>
          </p:nvCxnSpPr>
          <p:spPr>
            <a:xfrm>
              <a:off x="8928910" y="5474295"/>
              <a:ext cx="1091210" cy="391752"/>
            </a:xfrm>
            <a:prstGeom prst="straightConnector1">
              <a:avLst/>
            </a:prstGeom>
            <a:ln w="63500" cmpd="sng">
              <a:solidFill>
                <a:schemeClr val="accent4"/>
              </a:solidFill>
              <a:headEnd type="none" w="sm" len="sm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mit Pfeil 3">
              <a:extLst>
                <a:ext uri="{FF2B5EF4-FFF2-40B4-BE49-F238E27FC236}">
                  <a16:creationId xmlns:a16="http://schemas.microsoft.com/office/drawing/2014/main" id="{B959636E-4CAD-9249-599A-C132990E6A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28910" y="5017753"/>
              <a:ext cx="1091210" cy="248034"/>
            </a:xfrm>
            <a:prstGeom prst="straightConnector1">
              <a:avLst/>
            </a:prstGeom>
            <a:ln w="63500" cmpd="sng">
              <a:solidFill>
                <a:schemeClr val="accent4"/>
              </a:solidFill>
              <a:headEnd type="none" w="sm" len="sm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Wolke 4">
              <a:extLst>
                <a:ext uri="{FF2B5EF4-FFF2-40B4-BE49-F238E27FC236}">
                  <a16:creationId xmlns:a16="http://schemas.microsoft.com/office/drawing/2014/main" id="{5AAE04D5-96F4-6203-FADD-E0E6C71F0EB5}"/>
                </a:ext>
              </a:extLst>
            </p:cNvPr>
            <p:cNvSpPr/>
            <p:nvPr/>
          </p:nvSpPr>
          <p:spPr>
            <a:xfrm>
              <a:off x="9583018" y="4399199"/>
              <a:ext cx="2377439" cy="1965975"/>
            </a:xfrm>
            <a:prstGeom prst="cloud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tIns="36000" rIns="0" bIns="36000" rtlCol="0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de-DE" sz="1200" b="1" dirty="0">
                <a:solidFill>
                  <a:schemeClr val="bg1"/>
                </a:solidFill>
                <a:latin typeface="+mj-lt"/>
                <a:cs typeface="BentonSans-Book"/>
              </a:endParaRPr>
            </a:p>
            <a:p>
              <a:pPr algn="ctr">
                <a:lnSpc>
                  <a:spcPct val="90000"/>
                </a:lnSpc>
              </a:pPr>
              <a:endParaRPr lang="de-DE" sz="1200" b="1" dirty="0">
                <a:solidFill>
                  <a:schemeClr val="bg1"/>
                </a:solidFill>
                <a:latin typeface="+mj-lt"/>
                <a:cs typeface="BentonSans-Book"/>
              </a:endParaRPr>
            </a:p>
            <a:p>
              <a:pPr algn="ctr">
                <a:lnSpc>
                  <a:spcPct val="90000"/>
                </a:lnSpc>
              </a:pPr>
              <a:endParaRPr lang="de-DE" sz="1200" b="1" dirty="0">
                <a:solidFill>
                  <a:schemeClr val="bg1"/>
                </a:solidFill>
                <a:latin typeface="+mj-lt"/>
                <a:cs typeface="BentonSans-Book"/>
              </a:endParaRPr>
            </a:p>
            <a:p>
              <a:pPr algn="ctr">
                <a:lnSpc>
                  <a:spcPct val="90000"/>
                </a:lnSpc>
              </a:pPr>
              <a:r>
                <a:rPr lang="de-DE" sz="2800" b="1" dirty="0">
                  <a:solidFill>
                    <a:schemeClr val="bg1"/>
                  </a:solidFill>
                  <a:latin typeface="+mj-lt"/>
                  <a:cs typeface="BentonSans-Book"/>
                </a:rPr>
                <a:t>IXP</a:t>
              </a:r>
              <a:endParaRPr lang="de-DE" sz="1200" b="1" dirty="0">
                <a:solidFill>
                  <a:schemeClr val="bg1"/>
                </a:solidFill>
                <a:latin typeface="+mj-lt"/>
                <a:cs typeface="BentonSans-Book"/>
              </a:endParaRPr>
            </a:p>
            <a:p>
              <a:pPr algn="ctr">
                <a:lnSpc>
                  <a:spcPct val="90000"/>
                </a:lnSpc>
              </a:pPr>
              <a:endParaRPr lang="de-DE" sz="1200" b="1" dirty="0">
                <a:solidFill>
                  <a:schemeClr val="bg1"/>
                </a:solidFill>
                <a:latin typeface="+mj-lt"/>
                <a:cs typeface="BentonSans-Book"/>
              </a:endParaRPr>
            </a:p>
            <a:p>
              <a:pPr algn="ctr">
                <a:lnSpc>
                  <a:spcPct val="90000"/>
                </a:lnSpc>
              </a:pPr>
              <a:endParaRPr lang="de-DE" sz="1200" b="1" dirty="0">
                <a:solidFill>
                  <a:schemeClr val="bg1"/>
                </a:solidFill>
                <a:latin typeface="+mj-lt"/>
                <a:cs typeface="BentonSans-Book"/>
              </a:endParaRPr>
            </a:p>
          </p:txBody>
        </p:sp>
        <p:cxnSp>
          <p:nvCxnSpPr>
            <p:cNvPr id="8" name="Gerade Verbindung mit Pfeil 6">
              <a:extLst>
                <a:ext uri="{FF2B5EF4-FFF2-40B4-BE49-F238E27FC236}">
                  <a16:creationId xmlns:a16="http://schemas.microsoft.com/office/drawing/2014/main" id="{3A25ADE6-C513-C841-B8DE-AB51EDB180D9}"/>
                </a:ext>
              </a:extLst>
            </p:cNvPr>
            <p:cNvCxnSpPr>
              <a:cxnSpLocks/>
            </p:cNvCxnSpPr>
            <p:nvPr/>
          </p:nvCxnSpPr>
          <p:spPr>
            <a:xfrm>
              <a:off x="7853420" y="4789482"/>
              <a:ext cx="706622" cy="464176"/>
            </a:xfrm>
            <a:prstGeom prst="straightConnector1">
              <a:avLst/>
            </a:prstGeom>
            <a:ln w="63500" cmpd="sng">
              <a:solidFill>
                <a:schemeClr val="accent4"/>
              </a:solidFill>
              <a:headEnd type="none" w="sm" len="sm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mit Pfeil 7">
              <a:extLst>
                <a:ext uri="{FF2B5EF4-FFF2-40B4-BE49-F238E27FC236}">
                  <a16:creationId xmlns:a16="http://schemas.microsoft.com/office/drawing/2014/main" id="{7603C77E-0B0C-F341-5F2B-79BAF54982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53420" y="5474295"/>
              <a:ext cx="680365" cy="522392"/>
            </a:xfrm>
            <a:prstGeom prst="straightConnector1">
              <a:avLst/>
            </a:prstGeom>
            <a:ln w="63500" cmpd="sng">
              <a:solidFill>
                <a:schemeClr val="accent4"/>
              </a:solidFill>
              <a:headEnd type="none" w="sm" len="sm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45FBFEDC-C922-05B9-24D3-B47672001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69812" y="4285067"/>
              <a:ext cx="821363" cy="8195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7960BA4D-9CB2-A0F0-314D-CD31AFE23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69545" y="4926253"/>
              <a:ext cx="980995" cy="85575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Grafik 18">
              <a:extLst>
                <a:ext uri="{FF2B5EF4-FFF2-40B4-BE49-F238E27FC236}">
                  <a16:creationId xmlns:a16="http://schemas.microsoft.com/office/drawing/2014/main" id="{7B37175D-558B-D979-4C16-D951E6475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8051" y="5545674"/>
              <a:ext cx="821363" cy="8195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Pfeil: nach links gekrümmt 3">
              <a:extLst>
                <a:ext uri="{FF2B5EF4-FFF2-40B4-BE49-F238E27FC236}">
                  <a16:creationId xmlns:a16="http://schemas.microsoft.com/office/drawing/2014/main" id="{616F6646-2814-B17B-E4F5-C1FC045582E5}"/>
                </a:ext>
              </a:extLst>
            </p:cNvPr>
            <p:cNvSpPr/>
            <p:nvPr/>
          </p:nvSpPr>
          <p:spPr>
            <a:xfrm>
              <a:off x="9347949" y="4900718"/>
              <a:ext cx="669853" cy="1052624"/>
            </a:xfrm>
            <a:prstGeom prst="curvedLeftArrow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tIns="36000" rIns="0" bIns="36000" rtlCol="0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de-DE" sz="1200" b="1" dirty="0">
                <a:solidFill>
                  <a:schemeClr val="bg1"/>
                </a:solidFill>
                <a:latin typeface="+mj-lt"/>
                <a:cs typeface="BentonSans-Book"/>
              </a:endParaRPr>
            </a:p>
          </p:txBody>
        </p:sp>
        <p:sp>
          <p:nvSpPr>
            <p:cNvPr id="14" name="Pfeil: nach links gekrümmt 20">
              <a:extLst>
                <a:ext uri="{FF2B5EF4-FFF2-40B4-BE49-F238E27FC236}">
                  <a16:creationId xmlns:a16="http://schemas.microsoft.com/office/drawing/2014/main" id="{64C200D1-D5EB-AD9E-2542-AAF5347F0C5A}"/>
                </a:ext>
              </a:extLst>
            </p:cNvPr>
            <p:cNvSpPr/>
            <p:nvPr/>
          </p:nvSpPr>
          <p:spPr>
            <a:xfrm rot="10800000">
              <a:off x="8692893" y="4810619"/>
              <a:ext cx="669852" cy="1052623"/>
            </a:xfrm>
            <a:prstGeom prst="curvedLeftArrow">
              <a:avLst/>
            </a:prstGeom>
            <a:solidFill>
              <a:srgbClr val="FFF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de-DE" sz="1200" b="1" dirty="0">
                <a:solidFill>
                  <a:schemeClr val="bg1"/>
                </a:solidFill>
                <a:latin typeface="+mj-lt"/>
                <a:cs typeface="BentonSans-Boo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4586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0FDD1-E6EF-7441-7CC0-1814BB33E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Layer 2 Security and Analysis –</a:t>
            </a:r>
            <a:br>
              <a:rPr lang="en-US" dirty="0"/>
            </a:br>
            <a:r>
              <a:rPr lang="en-US" dirty="0"/>
              <a:t>IXP Filter Drop Counters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FF8C1-02AE-0AED-2AF6-DACC7E0D3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708" y="1825625"/>
            <a:ext cx="10231135" cy="4351338"/>
          </a:xfrm>
        </p:spPr>
        <p:txBody>
          <a:bodyPr>
            <a:normAutofit/>
          </a:bodyPr>
          <a:lstStyle/>
          <a:p>
            <a:r>
              <a:rPr lang="en-US" dirty="0"/>
              <a:t>A small percentage of unwanted traffic is dropped by IXP filters</a:t>
            </a:r>
          </a:p>
          <a:p>
            <a:r>
              <a:rPr lang="en-US" dirty="0"/>
              <a:t>Ingress</a:t>
            </a:r>
          </a:p>
          <a:p>
            <a:pPr lvl="1"/>
            <a:r>
              <a:rPr lang="en-US" dirty="0"/>
              <a:t>Filter counter total: 0.00001410616238%</a:t>
            </a:r>
          </a:p>
          <a:p>
            <a:pPr lvl="1"/>
            <a:r>
              <a:rPr lang="en-US" dirty="0"/>
              <a:t>Total bytes: 0.00000154405386%</a:t>
            </a:r>
          </a:p>
          <a:p>
            <a:r>
              <a:rPr lang="en-US" dirty="0"/>
              <a:t>Egress</a:t>
            </a:r>
          </a:p>
          <a:p>
            <a:pPr lvl="1"/>
            <a:r>
              <a:rPr lang="en-US" dirty="0"/>
              <a:t>Filter counter total : 0.05181140812%</a:t>
            </a:r>
          </a:p>
          <a:p>
            <a:pPr lvl="1"/>
            <a:r>
              <a:rPr lang="en-US" dirty="0"/>
              <a:t>Total bytes: 0.01734255394%</a:t>
            </a:r>
          </a:p>
        </p:txBody>
      </p:sp>
    </p:spTree>
    <p:extLst>
      <p:ext uri="{BB962C8B-B14F-4D97-AF65-F5344CB8AC3E}">
        <p14:creationId xmlns:p14="http://schemas.microsoft.com/office/powerpoint/2010/main" val="4107183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0FDD1-E6EF-7441-7CC0-1814BB33E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>
            <a:normAutofit fontScale="90000"/>
          </a:bodyPr>
          <a:lstStyle/>
          <a:p>
            <a:r>
              <a:rPr lang="en-US"/>
              <a:t>Layer 2 Security and Analysis – </a:t>
            </a:r>
            <a:br>
              <a:rPr lang="en-US"/>
            </a:br>
            <a:r>
              <a:rPr lang="en-US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FF8C1-02AE-0AED-2AF6-DACC7E0D3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708" y="1825625"/>
            <a:ext cx="10231135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Defined well in BCPs and standards</a:t>
            </a:r>
          </a:p>
          <a:p>
            <a:r>
              <a:rPr lang="en-US" sz="2400" dirty="0"/>
              <a:t>Clear on what frames should be forwarded or dropped</a:t>
            </a:r>
          </a:p>
          <a:p>
            <a:r>
              <a:rPr lang="en-US" sz="2400" dirty="0"/>
              <a:t>Also provides IPv4 Layer 3 control plane protocol filtering based on </a:t>
            </a:r>
            <a:r>
              <a:rPr lang="en-US" sz="2400" dirty="0" err="1"/>
              <a:t>EtherTypes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Working as implemented on the DE-CIX peering LANs to forward wanted frames</a:t>
            </a:r>
          </a:p>
          <a:p>
            <a:r>
              <a:rPr lang="en-US" sz="2400" dirty="0"/>
              <a:t>We expect this is also working well at other IXPs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E62735-DD77-F431-A805-EC9F6E1D357F}"/>
              </a:ext>
            </a:extLst>
          </p:cNvPr>
          <p:cNvSpPr txBox="1">
            <a:spLocks/>
          </p:cNvSpPr>
          <p:nvPr/>
        </p:nvSpPr>
        <p:spPr>
          <a:xfrm>
            <a:off x="1442230" y="3032235"/>
            <a:ext cx="7818729" cy="225709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Autofit/>
          </a:bodyPr>
          <a:lstStyle>
            <a:lvl1pPr marL="228531" indent="-228531" algn="l" defTabSz="9141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99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594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399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2657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99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599720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6783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3846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[/]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A:user@customer-router# show system security </a:t>
            </a:r>
            <a:r>
              <a:rPr lang="en-US" sz="12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cpm</a:t>
            </a:r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-filter </a:t>
            </a:r>
            <a:r>
              <a:rPr lang="en-US" sz="12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ip</a:t>
            </a:r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-filter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===============================================================================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CPM IPv6 Filter (applied)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===============================================================================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     Dropped              Forwarded            Description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-------------------------------------------------------------------------------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1088   0                    0                    EIGRP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1089   0                    0                    OSPF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1103   0                    0                    PIM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1112   0                    0                    VRRP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1124   0                    0                    IS-IS</a:t>
            </a:r>
          </a:p>
        </p:txBody>
      </p:sp>
    </p:spTree>
    <p:extLst>
      <p:ext uri="{BB962C8B-B14F-4D97-AF65-F5344CB8AC3E}">
        <p14:creationId xmlns:p14="http://schemas.microsoft.com/office/powerpoint/2010/main" val="3143293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863E4-AD78-65EC-8874-B1181427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/>
          <a:lstStyle/>
          <a:p>
            <a:r>
              <a:rPr lang="en-US"/>
              <a:t>Layer 3 Security and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7F37C-B6CF-5C33-0512-0BF76E282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708" y="1825625"/>
            <a:ext cx="10231135" cy="4351338"/>
          </a:xfrm>
        </p:spPr>
        <p:txBody>
          <a:bodyPr>
            <a:noAutofit/>
          </a:bodyPr>
          <a:lstStyle/>
          <a:p>
            <a:r>
              <a:rPr lang="en-US" dirty="0"/>
              <a:t>Layer 3 peering LAN security is needed to drop unwanted discovery and routing protocols</a:t>
            </a:r>
          </a:p>
          <a:p>
            <a:r>
              <a:rPr lang="en-US" dirty="0"/>
              <a:t>Link-layer protocols should be filtered, but the BCPs and standards are either vague or don’t mention them at all</a:t>
            </a:r>
          </a:p>
          <a:p>
            <a:pPr lvl="1"/>
            <a:r>
              <a:rPr lang="en-US" dirty="0"/>
              <a:t>Easy for IPv4 because </a:t>
            </a:r>
            <a:r>
              <a:rPr lang="en-US" dirty="0" err="1"/>
              <a:t>EtherTypes</a:t>
            </a:r>
            <a:r>
              <a:rPr lang="en-US" dirty="0"/>
              <a:t> filtering works for Layer 2 and Layer 3 protocols</a:t>
            </a:r>
          </a:p>
          <a:p>
            <a:pPr lvl="1"/>
            <a:r>
              <a:rPr lang="en-US" dirty="0"/>
              <a:t>Harder for IPv6 because you need to </a:t>
            </a:r>
            <a:r>
              <a:rPr lang="en-US" u="sng" dirty="0">
                <a:solidFill>
                  <a:schemeClr val="tx1"/>
                </a:solidFill>
              </a:rPr>
              <a:t>filter on multicast addresses and/or the IPv6 Next Header for each protocol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/>
              <a:t>What about Layer 3 protocols like DHCP that can be routed (relayed)?</a:t>
            </a:r>
          </a:p>
          <a:p>
            <a:pPr lvl="1"/>
            <a:r>
              <a:rPr lang="en-US" dirty="0"/>
              <a:t>Restrict filtering to traffic sent to the peering LAN IP prefix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297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41271-9524-DE9E-0058-15EE0DE44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Layer 3 Security and Analysis –</a:t>
            </a:r>
            <a:br>
              <a:rPr lang="en-US"/>
            </a:br>
            <a:r>
              <a:rPr lang="en-US"/>
              <a:t>Filter Counters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578D6-CDD9-9C63-A60A-A258EF5DA61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[/]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A:user@customer-router# show system security </a:t>
            </a:r>
            <a:r>
              <a:rPr lang="en-US" sz="1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cpm</a:t>
            </a: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-filter ipv6-filter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===============================================================================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CPM IPv6 Filter (applied)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===============================================================================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     Dropped              Forwarded            Description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-------------------------------------------------------------------------------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      0                    21230                ICMPv6 Router Solicitation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     0                    11606028             ICMPv6 Router Advertisement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     0                    31372486341          ICMPv6 Neighbor Solicitation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     0                    54029357             ICMPv6 Neighbor Advertisement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25     0                    0                    ICMPv6 Redirect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     0                    30570679             ICMPv6 Echo Request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35     173897               0                    ICMPv6 MLDv1 Query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     776050               0                    ICMPv6 MLDv1 Report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45     111814489            0                    ICMPv6 MLDv2 Report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     10                   0                    ICMPv6 MLDv1 Done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55     0                    1054                 ICMPv6 Time Exceeded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1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60     0                    36273                ICMPv6 Destination Unreachable</a:t>
            </a:r>
          </a:p>
        </p:txBody>
      </p:sp>
    </p:spTree>
    <p:extLst>
      <p:ext uri="{BB962C8B-B14F-4D97-AF65-F5344CB8AC3E}">
        <p14:creationId xmlns:p14="http://schemas.microsoft.com/office/powerpoint/2010/main" val="3321065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B1318-1A08-1224-70F8-3B01B7887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>
            <a:normAutofit fontScale="90000"/>
          </a:bodyPr>
          <a:lstStyle/>
          <a:p>
            <a:r>
              <a:rPr lang="en-US"/>
              <a:t>Layer 3 Security and Analysis –</a:t>
            </a:r>
            <a:br>
              <a:rPr lang="en-US"/>
            </a:br>
            <a:r>
              <a:rPr lang="en-US"/>
              <a:t>Unwanted IPv6 Protocols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8A525-6D89-BE61-94AD-C34270AC19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9709" y="1825625"/>
            <a:ext cx="5023907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Top unwanted protocols matched by Layer 3 filters</a:t>
            </a:r>
          </a:p>
          <a:p>
            <a:r>
              <a:rPr lang="en-US" dirty="0"/>
              <a:t>Omitted</a:t>
            </a:r>
          </a:p>
          <a:p>
            <a:pPr lvl="1"/>
            <a:r>
              <a:rPr lang="en-US" dirty="0"/>
              <a:t>No IPv6 Next Header</a:t>
            </a:r>
          </a:p>
          <a:p>
            <a:pPr lvl="1"/>
            <a:r>
              <a:rPr lang="en-US" dirty="0"/>
              <a:t>ICMPv6 Redirect</a:t>
            </a:r>
          </a:p>
          <a:p>
            <a:pPr lvl="1"/>
            <a:r>
              <a:rPr lang="en-US" dirty="0"/>
              <a:t>Other ICMPv6, needs more detailed packet analysis</a:t>
            </a:r>
          </a:p>
          <a:p>
            <a:r>
              <a:rPr lang="en-US" dirty="0"/>
              <a:t>Noise (small risk): MLD, other ICMPv6</a:t>
            </a:r>
          </a:p>
          <a:p>
            <a:r>
              <a:rPr lang="en-US" dirty="0"/>
              <a:t>Routing security risk: RA/RS, OSPFv3, PIMv6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4D1C8213-A40E-1163-2788-3FC69ACAE2A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17985776"/>
              </p:ext>
            </p:extLst>
          </p:nvPr>
        </p:nvGraphicFramePr>
        <p:xfrm>
          <a:off x="6318250" y="1825625"/>
          <a:ext cx="503237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4294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78CE1-D078-CE4A-EEE9-817A05232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Layer 3 Security and Analysis –</a:t>
            </a:r>
            <a:br>
              <a:rPr lang="en-US"/>
            </a:br>
            <a:r>
              <a:rPr lang="en-US"/>
              <a:t>Filtering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9E5D7-974D-E723-B9FB-3D84290C5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configurations must drop specific packet types and/or multicast addresses and permit everything else</a:t>
            </a:r>
          </a:p>
          <a:p>
            <a:r>
              <a:rPr lang="en-US" dirty="0"/>
              <a:t>These filters must be updated as technology evolves</a:t>
            </a:r>
          </a:p>
          <a:p>
            <a:pPr lvl="1"/>
            <a:r>
              <a:rPr lang="en-US" dirty="0"/>
              <a:t>Modern routers have more advanced filtering capabilities in hardware</a:t>
            </a:r>
          </a:p>
          <a:p>
            <a:pPr lvl="1"/>
            <a:r>
              <a:rPr lang="en-US" dirty="0"/>
              <a:t>Some IPv6 link-local protocols must be filtered on the Next Header</a:t>
            </a:r>
          </a:p>
          <a:p>
            <a:r>
              <a:rPr lang="en-US" dirty="0"/>
              <a:t>Should IXPs permit specific Layer 3 packet types and drop everything else instead?</a:t>
            </a:r>
          </a:p>
        </p:txBody>
      </p:sp>
    </p:spTree>
    <p:extLst>
      <p:ext uri="{BB962C8B-B14F-4D97-AF65-F5344CB8AC3E}">
        <p14:creationId xmlns:p14="http://schemas.microsoft.com/office/powerpoint/2010/main" val="2654556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0FDD1-E6EF-7441-7CC0-1814BB33E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>
            <a:normAutofit fontScale="90000"/>
          </a:bodyPr>
          <a:lstStyle/>
          <a:p>
            <a:r>
              <a:rPr lang="en-US"/>
              <a:t>Layer 3 Security and Analysis –</a:t>
            </a:r>
            <a:br>
              <a:rPr lang="en-US"/>
            </a:br>
            <a:r>
              <a:rPr lang="en-US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FF8C1-02AE-0AED-2AF6-DACC7E0D3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708" y="1825625"/>
            <a:ext cx="10231135" cy="4351338"/>
          </a:xfrm>
        </p:spPr>
        <p:txBody>
          <a:bodyPr/>
          <a:lstStyle/>
          <a:p>
            <a:r>
              <a:rPr lang="en-US" dirty="0"/>
              <a:t>Not defined well in BCPs and standards</a:t>
            </a:r>
          </a:p>
          <a:p>
            <a:r>
              <a:rPr lang="en-US" dirty="0"/>
              <a:t>Unclear on what packets should be forwarded or dropped</a:t>
            </a:r>
          </a:p>
          <a:p>
            <a:r>
              <a:rPr lang="en-US" dirty="0"/>
              <a:t>Getting it right is difficult and requires a lot more filter entries</a:t>
            </a:r>
          </a:p>
          <a:p>
            <a:pPr lvl="1"/>
            <a:r>
              <a:rPr lang="en-US" dirty="0"/>
              <a:t>Risk of accidentally dropping legitimate traffic</a:t>
            </a:r>
          </a:p>
          <a:p>
            <a:r>
              <a:rPr lang="en-US" dirty="0"/>
              <a:t>This may be an issue on peering LANs depending on how Layer 3 IPv6 filters are implemented</a:t>
            </a:r>
          </a:p>
        </p:txBody>
      </p:sp>
    </p:spTree>
    <p:extLst>
      <p:ext uri="{BB962C8B-B14F-4D97-AF65-F5344CB8AC3E}">
        <p14:creationId xmlns:p14="http://schemas.microsoft.com/office/powerpoint/2010/main" val="2701242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F634A-B55F-AB5C-0945-5F4BAA802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>
            <a:normAutofit fontScale="90000"/>
          </a:bodyPr>
          <a:lstStyle/>
          <a:p>
            <a:r>
              <a:rPr lang="en-US"/>
              <a:t>Technology evolutions make Peering LANs More Secure – EVPN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777B7-AB2B-639A-D391-9E112955F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708" y="1825625"/>
            <a:ext cx="10231135" cy="4351338"/>
          </a:xfrm>
        </p:spPr>
        <p:txBody>
          <a:bodyPr>
            <a:noAutofit/>
          </a:bodyPr>
          <a:lstStyle/>
          <a:p>
            <a:r>
              <a:rPr lang="en-US" dirty="0"/>
              <a:t>Neighbor discovery (IPv4 ARP, IPv6 ND) starts to become a problem as peering LANs get bigger</a:t>
            </a:r>
          </a:p>
          <a:p>
            <a:r>
              <a:rPr lang="en-US" dirty="0"/>
              <a:t>Generates lots of control plane traffic of up to several thousand packets per second that must be processed by all routers on the peering LAN</a:t>
            </a:r>
          </a:p>
          <a:p>
            <a:pPr lvl="1"/>
            <a:r>
              <a:rPr lang="en-US" dirty="0"/>
              <a:t>Even though the routers may not be exchanging traffic </a:t>
            </a:r>
          </a:p>
          <a:p>
            <a:r>
              <a:rPr lang="en-US" dirty="0"/>
              <a:t>New technology like EVPN reduces neighbor discovery traffic significantly</a:t>
            </a:r>
          </a:p>
          <a:p>
            <a:pPr lvl="1"/>
            <a:r>
              <a:rPr lang="en-US" dirty="0"/>
              <a:t>Replies are proxied from the IXP’s router based on a static database of MAC addresses</a:t>
            </a:r>
          </a:p>
          <a:p>
            <a:pPr lvl="1"/>
            <a:r>
              <a:rPr lang="en-US" dirty="0"/>
              <a:t>Broadcasts are limited by the IXP’s router</a:t>
            </a:r>
          </a:p>
        </p:txBody>
      </p:sp>
    </p:spTree>
    <p:extLst>
      <p:ext uri="{BB962C8B-B14F-4D97-AF65-F5344CB8AC3E}">
        <p14:creationId xmlns:p14="http://schemas.microsoft.com/office/powerpoint/2010/main" val="3873202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2A362-59BE-41B2-E95A-0DEAD44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Technology evolutions make Peering LANs More Secure – EVPN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9AD6C7-D9DC-BE3D-31A5-6A247D595D94}"/>
              </a:ext>
            </a:extLst>
          </p:cNvPr>
          <p:cNvSpPr txBox="1"/>
          <p:nvPr/>
        </p:nvSpPr>
        <p:spPr>
          <a:xfrm>
            <a:off x="2101717" y="6238301"/>
            <a:ext cx="7985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ARP traffic on the DE-CIX Frankfurt peering LAN 2015 to 2023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088995-38A2-887E-15D6-B4BA4A1DC686}"/>
              </a:ext>
            </a:extLst>
          </p:cNvPr>
          <p:cNvGrpSpPr/>
          <p:nvPr/>
        </p:nvGrpSpPr>
        <p:grpSpPr>
          <a:xfrm>
            <a:off x="1938807" y="1857178"/>
            <a:ext cx="8311211" cy="4316941"/>
            <a:chOff x="1717403" y="1857178"/>
            <a:chExt cx="8311211" cy="431694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198A2E4-C52A-DAE2-C3D4-8C7F32161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7403" y="1857178"/>
              <a:ext cx="8311211" cy="4316941"/>
            </a:xfrm>
            <a:prstGeom prst="rect">
              <a:avLst/>
            </a:prstGeom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DED2CBD-A8BE-617F-A212-A2326C6446F0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 flipV="1">
              <a:off x="8663473" y="4284643"/>
              <a:ext cx="713248" cy="950206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F7B24A-D22E-8891-9046-D99FD2605F15}"/>
                </a:ext>
              </a:extLst>
            </p:cNvPr>
            <p:cNvSpPr txBox="1"/>
            <p:nvPr/>
          </p:nvSpPr>
          <p:spPr>
            <a:xfrm>
              <a:off x="7860048" y="5050183"/>
              <a:ext cx="8034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EVPN!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0A6930FC-0773-3282-B2EC-DF048B1B3EBF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>
              <a:off x="4118432" y="3280574"/>
              <a:ext cx="916412" cy="1064002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1B7E060-EF9F-447A-09EF-F25554EFE348}"/>
                </a:ext>
              </a:extLst>
            </p:cNvPr>
            <p:cNvSpPr txBox="1"/>
            <p:nvPr/>
          </p:nvSpPr>
          <p:spPr>
            <a:xfrm>
              <a:off x="3059039" y="3095908"/>
              <a:ext cx="10593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/22 to /21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80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04464-E648-6296-B599-BBD3C588F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/>
          <a:lstStyle/>
          <a:p>
            <a:r>
              <a:rPr lang="en-US"/>
              <a:t>Conclusions and Next Steps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B7185F-E656-C547-47DC-67213B39C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708" y="1825625"/>
            <a:ext cx="10231135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27965" indent="-227965"/>
            <a:r>
              <a:rPr lang="en-US" dirty="0"/>
              <a:t>Router hardware Layer 3 filtering and software technology like EVPN has evolved</a:t>
            </a:r>
          </a:p>
          <a:p>
            <a:pPr marL="685165" lvl="1" indent="-227965"/>
            <a:r>
              <a:rPr lang="en-US" dirty="0"/>
              <a:t>Gives IXP operators many new tools to make the peering LAN more secure</a:t>
            </a:r>
          </a:p>
          <a:p>
            <a:pPr marL="227965" indent="-227965"/>
            <a:r>
              <a:rPr lang="en-US" dirty="0"/>
              <a:t>A lot more needs to be done to make IXP peering LANs more secure</a:t>
            </a:r>
            <a:endParaRPr lang="de-DE" dirty="0"/>
          </a:p>
          <a:p>
            <a:pPr marL="685165" lvl="1" indent="-227965"/>
            <a:r>
              <a:rPr lang="en-US" dirty="0"/>
              <a:t>Layer 2 peering LAN security is working, Layer 3 needs to be revisited</a:t>
            </a:r>
          </a:p>
          <a:p>
            <a:pPr marL="685165" lvl="1" indent="-227965"/>
            <a:r>
              <a:rPr lang="en-US" sz="2350" dirty="0"/>
              <a:t>We suspect this may be an issue in the IXP community as well</a:t>
            </a:r>
          </a:p>
          <a:p>
            <a:pPr marL="685165" lvl="1" indent="-227965"/>
            <a:r>
              <a:rPr lang="en-US" sz="2350" dirty="0"/>
              <a:t>We need more investigation and action in the IXP community</a:t>
            </a:r>
          </a:p>
        </p:txBody>
      </p:sp>
    </p:spTree>
    <p:extLst>
      <p:ext uri="{BB962C8B-B14F-4D97-AF65-F5344CB8AC3E}">
        <p14:creationId xmlns:p14="http://schemas.microsoft.com/office/powerpoint/2010/main" val="2396179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04464-E648-6296-B599-BBD3C588F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</p:spPr>
        <p:txBody>
          <a:bodyPr/>
          <a:lstStyle/>
          <a:p>
            <a:r>
              <a:rPr lang="en-US"/>
              <a:t>Conclusions and Actions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B7185F-E656-C547-47DC-67213B39C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708" y="1825625"/>
            <a:ext cx="10231135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27965" indent="-227965"/>
            <a:r>
              <a:rPr lang="en-US" dirty="0"/>
              <a:t>BCPs, standards and configuration examples need to be updated</a:t>
            </a:r>
            <a:endParaRPr lang="de-DE" dirty="0"/>
          </a:p>
          <a:p>
            <a:pPr marL="685165" lvl="1" indent="-227965"/>
            <a:r>
              <a:rPr lang="en-US" dirty="0"/>
              <a:t>IPv6 protocols and Next Header filtering (ND, MLD, OSPF, PIM, etc.)</a:t>
            </a:r>
          </a:p>
          <a:p>
            <a:pPr marL="685165" lvl="1" indent="-227965"/>
            <a:r>
              <a:rPr lang="en-US" dirty="0"/>
              <a:t>New technology like EVPN to reduce BUM traffic</a:t>
            </a:r>
          </a:p>
          <a:p>
            <a:pPr marL="227965" indent="-227965"/>
            <a:r>
              <a:rPr lang="en-US" dirty="0"/>
              <a:t>IXPs should examine their quarantine procedures and filtering</a:t>
            </a:r>
          </a:p>
          <a:p>
            <a:pPr marL="685165" lvl="1" indent="-227965"/>
            <a:r>
              <a:rPr lang="en-US" sz="2350" dirty="0"/>
              <a:t>Router configurations change after quarantine, so implement good filters</a:t>
            </a:r>
          </a:p>
          <a:p>
            <a:pPr marL="227965" indent="-227965"/>
            <a:r>
              <a:rPr lang="en-US" sz="2750" dirty="0"/>
              <a:t>IXP participants should look at their router filtering</a:t>
            </a:r>
          </a:p>
          <a:p>
            <a:pPr marL="685165" lvl="1" indent="-227965"/>
            <a:r>
              <a:rPr lang="en-US" dirty="0"/>
              <a:t>You decide what traffic you accept, don’t only rely on the IXP to filter</a:t>
            </a:r>
          </a:p>
          <a:p>
            <a:pPr marL="685165" lvl="1" indent="-227965"/>
            <a:r>
              <a:rPr lang="en-US" sz="2350" dirty="0"/>
              <a:t>Also consider filtering on private peering links</a:t>
            </a:r>
          </a:p>
        </p:txBody>
      </p:sp>
    </p:spTree>
    <p:extLst>
      <p:ext uri="{BB962C8B-B14F-4D97-AF65-F5344CB8AC3E}">
        <p14:creationId xmlns:p14="http://schemas.microsoft.com/office/powerpoint/2010/main" val="2983926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A350B0-022D-FF4D-E843-4A576E430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5400"/>
            </a:br>
            <a:br>
              <a:rPr lang="en-US" sz="5400"/>
            </a:br>
            <a:br>
              <a:rPr lang="en-US" sz="5400"/>
            </a:br>
            <a:r>
              <a:rPr lang="en-US" sz="5400"/>
              <a:t>Questions?</a:t>
            </a:r>
            <a:br>
              <a:rPr lang="en-US" sz="5400"/>
            </a:br>
            <a:r>
              <a:rPr lang="en-US" sz="5400"/>
              <a:t>Comments?</a:t>
            </a:r>
            <a:br>
              <a:rPr lang="en-US" sz="5400"/>
            </a:br>
            <a:r>
              <a:rPr lang="en-US" sz="5400"/>
              <a:t>Thoughts?</a:t>
            </a:r>
          </a:p>
        </p:txBody>
      </p:sp>
    </p:spTree>
    <p:extLst>
      <p:ext uri="{BB962C8B-B14F-4D97-AF65-F5344CB8AC3E}">
        <p14:creationId xmlns:p14="http://schemas.microsoft.com/office/powerpoint/2010/main" val="645854048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34c87397-5fc1-491e-85e7-d6110dbe9cbd" ContentTypeId="0x0101" PreviousValue="false"/>
</file>

<file path=customXml/item2.xml><?xml version="1.0" encoding="utf-8"?>
<?mso-contentType ?>
<spe:Receivers xmlns:spe="http://schemas.microsoft.com/sharepoint/event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185B6FD968AC4F8244C98DADFCDDF2" ma:contentTypeVersion="12" ma:contentTypeDescription="Create a new document." ma:contentTypeScope="" ma:versionID="303232ba92160a1528954f721d060e78">
  <xsd:schema xmlns:xsd="http://www.w3.org/2001/XMLSchema" xmlns:xs="http://www.w3.org/2001/XMLSchema" xmlns:p="http://schemas.microsoft.com/office/2006/metadata/properties" xmlns:ns3="71c5aaf6-e6ce-465b-b873-5148d2a4c105" xmlns:ns4="687e87d0-d0a8-4c48-8f94-14f0c67212c5" xmlns:ns5="b4d06219-a142-4c5f-be55-53f74cb980c7" targetNamespace="http://schemas.microsoft.com/office/2006/metadata/properties" ma:root="true" ma:fieldsID="3da3137d329514a596d6c99fbd36178a" ns3:_="" ns4:_="" ns5:_="">
    <xsd:import namespace="71c5aaf6-e6ce-465b-b873-5148d2a4c105"/>
    <xsd:import namespace="687e87d0-d0a8-4c48-8f94-14f0c67212c5"/>
    <xsd:import namespace="b4d06219-a142-4c5f-be55-53f74cb980c7"/>
    <xsd:element name="properties">
      <xsd:complexType>
        <xsd:sequence>
          <xsd:element name="documentManagement">
            <xsd:complexType>
              <xsd:all>
                <xsd:element ref="ns3:_dlc_DocId" minOccurs="0"/>
                <xsd:element ref="ns3:_dlc_DocIdUrl" minOccurs="0"/>
                <xsd:element ref="ns3:_dlc_DocIdPersistId" minOccurs="0"/>
                <xsd:element ref="ns3:HideFromDelve" minOccurs="0"/>
                <xsd:element ref="ns4:MediaServiceFastMetadata" minOccurs="0"/>
                <xsd:element ref="ns5:SharedWithUsers" minOccurs="0"/>
                <xsd:element ref="ns5:SharedWithDetails" minOccurs="0"/>
                <xsd:element ref="ns5:SharingHintHash" minOccurs="0"/>
                <xsd:element ref="ns4:MediaService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c5aaf6-e6ce-465b-b873-5148d2a4c10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HideFromDelve" ma:index="11" nillable="true" ma:displayName="HideFromDelve" ma:default="0" ma:internalName="HideFromDelv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7e87d0-d0a8-4c48-8f94-14f0c67212c5" elementFormDefault="qualified">
    <xsd:import namespace="http://schemas.microsoft.com/office/2006/documentManagement/types"/>
    <xsd:import namespace="http://schemas.microsoft.com/office/infopath/2007/PartnerControls"/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Metadata" ma:index="1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06219-a142-4c5f-be55-53f74cb980c7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ideFromDelve xmlns="71c5aaf6-e6ce-465b-b873-5148d2a4c105">false</HideFromDelve>
    <_activity xmlns="687e87d0-d0a8-4c48-8f94-14f0c67212c5" xsi:nil="true"/>
  </documentManagement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9AA877-6AFB-4F65-ACA4-0A216D75E89C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D1542A4C-C5EA-4E14-B528-36967AE12B2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B2167899-116A-471A-ABAD-F1F90F702FAE}">
  <ds:schemaRefs>
    <ds:schemaRef ds:uri="687e87d0-d0a8-4c48-8f94-14f0c67212c5"/>
    <ds:schemaRef ds:uri="71c5aaf6-e6ce-465b-b873-5148d2a4c105"/>
    <ds:schemaRef ds:uri="b4d06219-a142-4c5f-be55-53f74cb980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60C67BEE-D13F-4BD2-98A5-34D8A0977F68}">
  <ds:schemaRefs>
    <ds:schemaRef ds:uri="http://schemas.microsoft.com/office/infopath/2007/PartnerControls"/>
    <ds:schemaRef ds:uri="687e87d0-d0a8-4c48-8f94-14f0c67212c5"/>
    <ds:schemaRef ds:uri="http://www.w3.org/XML/1998/namespace"/>
    <ds:schemaRef ds:uri="b4d06219-a142-4c5f-be55-53f74cb980c7"/>
    <ds:schemaRef ds:uri="http://purl.org/dc/elements/1.1/"/>
    <ds:schemaRef ds:uri="http://schemas.openxmlformats.org/package/2006/metadata/core-properties"/>
    <ds:schemaRef ds:uri="http://purl.org/dc/dcmitype/"/>
    <ds:schemaRef ds:uri="71c5aaf6-e6ce-465b-b873-5148d2a4c105"/>
    <ds:schemaRef ds:uri="http://schemas.microsoft.com/office/2006/documentManagement/types"/>
    <ds:schemaRef ds:uri="http://schemas.microsoft.com/office/2006/metadata/properties"/>
    <ds:schemaRef ds:uri="http://purl.org/dc/terms/"/>
  </ds:schemaRefs>
</ds:datastoreItem>
</file>

<file path=customXml/itemProps5.xml><?xml version="1.0" encoding="utf-8"?>
<ds:datastoreItem xmlns:ds="http://schemas.openxmlformats.org/officeDocument/2006/customXml" ds:itemID="{43922D65-EAB1-426B-9D77-3B854CD46E3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d471751-9675-428d-917b-70f44f9630b0}" enabled="0" method="" siteId="{5d471751-9675-428d-917b-70f44f9630b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1312</Words>
  <Application>Microsoft Office PowerPoint</Application>
  <PresentationFormat>Custom</PresentationFormat>
  <Paragraphs>175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Corbel</vt:lpstr>
      <vt:lpstr>Courier New</vt:lpstr>
      <vt:lpstr>Depth</vt:lpstr>
      <vt:lpstr>Peering LAN Security at IXPs Revisited</vt:lpstr>
      <vt:lpstr>Background and Motivation</vt:lpstr>
      <vt:lpstr>BCPs and Standards</vt:lpstr>
      <vt:lpstr>What are the risks to IXP customers?</vt:lpstr>
      <vt:lpstr>Data Sources</vt:lpstr>
      <vt:lpstr>Layer 2 Security and Analysis</vt:lpstr>
      <vt:lpstr>Layer 2 Security and Analysis – IXP Filter Drop Counters</vt:lpstr>
      <vt:lpstr>Layer 2 Security and Analysis –  Conclusion</vt:lpstr>
      <vt:lpstr>Layer 3 Security and Analysis</vt:lpstr>
      <vt:lpstr>Layer 3 Security and Analysis – Filter Counters</vt:lpstr>
      <vt:lpstr>Layer 3 Security and Analysis – Unwanted IPv6 Protocols</vt:lpstr>
      <vt:lpstr>Layer 3 Security and Analysis – Filtering</vt:lpstr>
      <vt:lpstr>Layer 3 Security and Analysis – Conclusion</vt:lpstr>
      <vt:lpstr>Technology evolutions make Peering LANs More Secure – EVPN</vt:lpstr>
      <vt:lpstr>Technology evolutions make Peering LANs More Secure – EVPN</vt:lpstr>
      <vt:lpstr>Conclusions and Next Steps</vt:lpstr>
      <vt:lpstr>Conclusions and Actions</vt:lpstr>
      <vt:lpstr>   Questions? Comments? Thoughts?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Greg Hankins (Nokia)</dc:creator>
  <cp:lastModifiedBy>Wouter van Renterghem</cp:lastModifiedBy>
  <cp:revision>8</cp:revision>
  <dcterms:created xsi:type="dcterms:W3CDTF">2023-07-27T15:38:17Z</dcterms:created>
  <dcterms:modified xsi:type="dcterms:W3CDTF">2024-04-10T07:59:37Z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0x01010083185B6FD968AC4F8244C98DADFCDDF2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