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Lato"/>
      <p:regular r:id="rId16"/>
      <p:bold r:id="rId17"/>
      <p:italic r:id="rId18"/>
      <p:boldItalic r:id="rId19"/>
    </p:embeddedFont>
    <p:embeddedFont>
      <p:font typeface="Lato Black"/>
      <p:bold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5A791E-559C-467B-B9FC-355CEBF01D71}">
  <a:tblStyle styleId="{9D5A791E-559C-467B-B9FC-355CEBF01D71}" styleName="Table_0">
    <a:wholeTbl>
      <a:tcTxStyle b="off" i="off">
        <a:font>
          <a:latin typeface="Lato"/>
          <a:ea typeface="Lato"/>
          <a:cs typeface="Lato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BE8"/>
          </a:solidFill>
        </a:fill>
      </a:tcStyle>
    </a:wholeTbl>
    <a:band1H>
      <a:tcTxStyle/>
      <a:tcStyle>
        <a:fill>
          <a:solidFill>
            <a:srgbClr val="CCD5CE"/>
          </a:solidFill>
        </a:fill>
      </a:tcStyle>
    </a:band1H>
    <a:band2H>
      <a:tcTxStyle/>
    </a:band2H>
    <a:band1V>
      <a:tcTxStyle/>
      <a:tcStyle>
        <a:fill>
          <a:solidFill>
            <a:srgbClr val="CCD5CE"/>
          </a:solidFill>
        </a:fill>
      </a:tcStyle>
    </a:band1V>
    <a:band2V>
      <a:tcTxStyle/>
    </a:band2V>
    <a:lastCol>
      <a:tcTxStyle b="on" i="off">
        <a:font>
          <a:latin typeface="Lato"/>
          <a:ea typeface="Lato"/>
          <a:cs typeface="Lato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Lato"/>
          <a:ea typeface="Lato"/>
          <a:cs typeface="Lato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20" Type="http://schemas.openxmlformats.org/officeDocument/2006/relationships/font" Target="fonts/LatoBlack-bold.fntdata"/><Relationship Id="rId21" Type="http://schemas.openxmlformats.org/officeDocument/2006/relationships/font" Target="fonts/LatoBlack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19" Type="http://schemas.openxmlformats.org/officeDocument/2006/relationships/font" Target="fonts/Lato-boldItalic.fntdata"/><Relationship Id="rId18" Type="http://schemas.openxmlformats.org/officeDocument/2006/relationships/font" Target="fonts/La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/>
              <a:t>What is PeeringDB? Its a directory of information related to peering including sites, networks, internet exchanges and other useful information (unique voltage offerings, contact information and other data)</a:t>
            </a:r>
            <a:endParaRPr sz="2400"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Web UI summary changes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Facility data to KMZ!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Search functionality - why that’s important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Beta testers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CFV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Screens will be more consistent across devices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Dashboards and other personalization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Lazy loading for faster choice recognition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Improved overall presentation attributes</a:t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KMZ being auto generated once a day.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Contains useful record metadata </a:t>
            </a:r>
            <a:r>
              <a:rPr b="1" lang="en-US"/>
              <a:t>(Thank you to our Sponsor Digital Realty)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Powerful uses, FEMA, quake, near facilities (Thanks Digital – and they’re safe)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Other very cool uses aligned with personal data</a:t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Location support includes ….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Simple search knows about objects to move at user speed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have more work to do, but we’ll be retiring legacy simple search in the near future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On the good side, people are pretty happy with www.peeringdb.com. But on the bad side, we only used to refresh the data in beta.peeringdb.com once a month.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PeeringDB runs on volunteers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need AC volunteers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good global exposure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-get to know people (ticket submitters! Hah!)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great experience learning about PDB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-about a 1 HR commit per week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b1726504d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PeeringDB runs on volunteers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need AC volunteers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good global exposure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-get to know people (ticket submitters! Hah!)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 great experience learning about PDB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-about a 1 HR commit per week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g2cb1726504d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b5629143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2cb5629143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Logo height proportions: 100%, 85%, 65%, 40%</a:t>
            </a:r>
            <a:endParaRPr/>
          </a:p>
        </p:txBody>
      </p:sp>
      <p:sp>
        <p:nvSpPr>
          <p:cNvPr id="127" name="Google Shape;127;g2cb5629143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>
            <p:ph type="ctrTitle"/>
          </p:nvPr>
        </p:nvSpPr>
        <p:spPr>
          <a:xfrm>
            <a:off x="1524000" y="1677194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524000" y="415686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1269" y="1677194"/>
            <a:ext cx="2389462" cy="1346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62911" y="91440"/>
            <a:ext cx="11866179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  <a:defRPr sz="44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57655" y="1323050"/>
            <a:ext cx="11866179" cy="4764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928063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9" name="Google Shape;29;p3"/>
          <p:cNvCxnSpPr/>
          <p:nvPr/>
        </p:nvCxnSpPr>
        <p:spPr>
          <a:xfrm>
            <a:off x="0" y="6222019"/>
            <a:ext cx="12192000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0" name="Google Shape;3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6878" y="6352443"/>
            <a:ext cx="1583094" cy="369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162911" y="91440"/>
            <a:ext cx="11866179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  <a:defRPr sz="44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928063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0" y="6222019"/>
            <a:ext cx="12192000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6878" y="6352443"/>
            <a:ext cx="1583094" cy="369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62911" y="1319142"/>
            <a:ext cx="5722882" cy="4764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6022429" y="1326961"/>
            <a:ext cx="6001406" cy="4756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" name="Google Shape;43;p5"/>
          <p:cNvSpPr txBox="1"/>
          <p:nvPr>
            <p:ph type="title"/>
          </p:nvPr>
        </p:nvSpPr>
        <p:spPr>
          <a:xfrm>
            <a:off x="162911" y="91440"/>
            <a:ext cx="11866179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  <a:defRPr sz="44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928063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7" name="Google Shape;47;p5"/>
          <p:cNvCxnSpPr/>
          <p:nvPr/>
        </p:nvCxnSpPr>
        <p:spPr>
          <a:xfrm>
            <a:off x="0" y="6222019"/>
            <a:ext cx="12192000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48" name="Google Shape;4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6878" y="6352443"/>
            <a:ext cx="1583094" cy="369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A90"/>
              </a:buClr>
              <a:buSzPts val="2400"/>
              <a:buNone/>
              <a:defRPr sz="2400">
                <a:solidFill>
                  <a:srgbClr val="888A9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2000"/>
              <a:buNone/>
              <a:defRPr sz="2000">
                <a:solidFill>
                  <a:srgbClr val="888A90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800"/>
              <a:buNone/>
              <a:defRPr sz="1800">
                <a:solidFill>
                  <a:srgbClr val="888A90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600"/>
              <a:buNone/>
              <a:defRPr sz="1600">
                <a:solidFill>
                  <a:srgbClr val="888A90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600"/>
              <a:buNone/>
              <a:defRPr sz="1600">
                <a:solidFill>
                  <a:srgbClr val="888A90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600"/>
              <a:buNone/>
              <a:defRPr sz="1600">
                <a:solidFill>
                  <a:srgbClr val="888A90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600"/>
              <a:buNone/>
              <a:defRPr sz="1600">
                <a:solidFill>
                  <a:srgbClr val="888A90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600"/>
              <a:buNone/>
              <a:defRPr sz="1600">
                <a:solidFill>
                  <a:srgbClr val="888A90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A90"/>
              </a:buClr>
              <a:buSzPts val="1600"/>
              <a:buNone/>
              <a:defRPr sz="1600">
                <a:solidFill>
                  <a:srgbClr val="888A90"/>
                </a:solidFill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4" name="Google Shape;5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ato Black"/>
              <a:buNone/>
              <a:defRPr b="0" i="0" sz="44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A9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c@peeringdb.com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admincom@lists.peeringdb.com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image" Target="../media/image40.png"/><Relationship Id="rId42" Type="http://schemas.openxmlformats.org/officeDocument/2006/relationships/image" Target="../media/image56.png"/><Relationship Id="rId41" Type="http://schemas.openxmlformats.org/officeDocument/2006/relationships/image" Target="../media/image53.png"/><Relationship Id="rId44" Type="http://schemas.openxmlformats.org/officeDocument/2006/relationships/image" Target="../media/image60.png"/><Relationship Id="rId43" Type="http://schemas.openxmlformats.org/officeDocument/2006/relationships/image" Target="../media/image38.jpg"/><Relationship Id="rId46" Type="http://schemas.openxmlformats.org/officeDocument/2006/relationships/image" Target="../media/image59.png"/><Relationship Id="rId45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41.jpg"/><Relationship Id="rId9" Type="http://schemas.openxmlformats.org/officeDocument/2006/relationships/image" Target="../media/image30.png"/><Relationship Id="rId48" Type="http://schemas.openxmlformats.org/officeDocument/2006/relationships/image" Target="../media/image47.png"/><Relationship Id="rId47" Type="http://schemas.openxmlformats.org/officeDocument/2006/relationships/image" Target="../media/image46.png"/><Relationship Id="rId49" Type="http://schemas.openxmlformats.org/officeDocument/2006/relationships/image" Target="../media/image57.png"/><Relationship Id="rId5" Type="http://schemas.openxmlformats.org/officeDocument/2006/relationships/image" Target="../media/image10.png"/><Relationship Id="rId6" Type="http://schemas.openxmlformats.org/officeDocument/2006/relationships/image" Target="../media/image18.jpg"/><Relationship Id="rId7" Type="http://schemas.openxmlformats.org/officeDocument/2006/relationships/image" Target="../media/image9.png"/><Relationship Id="rId8" Type="http://schemas.openxmlformats.org/officeDocument/2006/relationships/image" Target="../media/image8.png"/><Relationship Id="rId31" Type="http://schemas.openxmlformats.org/officeDocument/2006/relationships/image" Target="../media/image49.png"/><Relationship Id="rId30" Type="http://schemas.openxmlformats.org/officeDocument/2006/relationships/image" Target="../media/image32.png"/><Relationship Id="rId33" Type="http://schemas.openxmlformats.org/officeDocument/2006/relationships/image" Target="../media/image48.png"/><Relationship Id="rId32" Type="http://schemas.openxmlformats.org/officeDocument/2006/relationships/image" Target="../media/image22.png"/><Relationship Id="rId35" Type="http://schemas.openxmlformats.org/officeDocument/2006/relationships/image" Target="../media/image39.png"/><Relationship Id="rId34" Type="http://schemas.openxmlformats.org/officeDocument/2006/relationships/image" Target="../media/image43.png"/><Relationship Id="rId37" Type="http://schemas.openxmlformats.org/officeDocument/2006/relationships/image" Target="../media/image36.png"/><Relationship Id="rId36" Type="http://schemas.openxmlformats.org/officeDocument/2006/relationships/image" Target="../media/image37.png"/><Relationship Id="rId39" Type="http://schemas.openxmlformats.org/officeDocument/2006/relationships/image" Target="../media/image52.png"/><Relationship Id="rId38" Type="http://schemas.openxmlformats.org/officeDocument/2006/relationships/image" Target="../media/image50.png"/><Relationship Id="rId20" Type="http://schemas.openxmlformats.org/officeDocument/2006/relationships/image" Target="../media/image27.png"/><Relationship Id="rId22" Type="http://schemas.openxmlformats.org/officeDocument/2006/relationships/image" Target="../media/image33.jpg"/><Relationship Id="rId21" Type="http://schemas.openxmlformats.org/officeDocument/2006/relationships/image" Target="../media/image16.png"/><Relationship Id="rId24" Type="http://schemas.openxmlformats.org/officeDocument/2006/relationships/image" Target="../media/image34.jpg"/><Relationship Id="rId23" Type="http://schemas.openxmlformats.org/officeDocument/2006/relationships/image" Target="../media/image28.png"/><Relationship Id="rId26" Type="http://schemas.openxmlformats.org/officeDocument/2006/relationships/image" Target="../media/image44.png"/><Relationship Id="rId25" Type="http://schemas.openxmlformats.org/officeDocument/2006/relationships/image" Target="../media/image35.png"/><Relationship Id="rId28" Type="http://schemas.openxmlformats.org/officeDocument/2006/relationships/image" Target="../media/image51.png"/><Relationship Id="rId27" Type="http://schemas.openxmlformats.org/officeDocument/2006/relationships/image" Target="../media/image26.png"/><Relationship Id="rId29" Type="http://schemas.openxmlformats.org/officeDocument/2006/relationships/image" Target="../media/image24.png"/><Relationship Id="rId51" Type="http://schemas.openxmlformats.org/officeDocument/2006/relationships/image" Target="../media/image45.png"/><Relationship Id="rId50" Type="http://schemas.openxmlformats.org/officeDocument/2006/relationships/image" Target="../media/image58.png"/><Relationship Id="rId11" Type="http://schemas.openxmlformats.org/officeDocument/2006/relationships/image" Target="../media/image55.png"/><Relationship Id="rId10" Type="http://schemas.openxmlformats.org/officeDocument/2006/relationships/image" Target="../media/image20.png"/><Relationship Id="rId13" Type="http://schemas.openxmlformats.org/officeDocument/2006/relationships/image" Target="../media/image11.png"/><Relationship Id="rId12" Type="http://schemas.openxmlformats.org/officeDocument/2006/relationships/image" Target="../media/image19.png"/><Relationship Id="rId15" Type="http://schemas.openxmlformats.org/officeDocument/2006/relationships/image" Target="../media/image23.png"/><Relationship Id="rId14" Type="http://schemas.openxmlformats.org/officeDocument/2006/relationships/image" Target="../media/image4.png"/><Relationship Id="rId17" Type="http://schemas.openxmlformats.org/officeDocument/2006/relationships/image" Target="../media/image29.png"/><Relationship Id="rId16" Type="http://schemas.openxmlformats.org/officeDocument/2006/relationships/image" Target="../media/image14.png"/><Relationship Id="rId19" Type="http://schemas.openxmlformats.org/officeDocument/2006/relationships/image" Target="../media/image42.png"/><Relationship Id="rId1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 txBox="1"/>
          <p:nvPr>
            <p:ph type="ctrTitle"/>
          </p:nvPr>
        </p:nvSpPr>
        <p:spPr>
          <a:xfrm>
            <a:off x="1524000" y="3119694"/>
            <a:ext cx="9144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 Black"/>
              <a:buNone/>
            </a:pPr>
            <a:r>
              <a:rPr lang="en-US" sz="4700"/>
              <a:t>Update</a:t>
            </a:r>
            <a:endParaRPr sz="4700"/>
          </a:p>
        </p:txBody>
      </p:sp>
      <p:sp>
        <p:nvSpPr>
          <p:cNvPr id="60" name="Google Shape;60;p7"/>
          <p:cNvSpPr txBox="1"/>
          <p:nvPr>
            <p:ph idx="1" type="subTitle"/>
          </p:nvPr>
        </p:nvSpPr>
        <p:spPr>
          <a:xfrm>
            <a:off x="1524000" y="4156875"/>
            <a:ext cx="9144000" cy="27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r>
              <a:rPr lang="en-US" sz="10325"/>
              <a:t>Chris Malayter</a:t>
            </a:r>
            <a:endParaRPr sz="10325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r>
              <a:t/>
            </a:r>
            <a:endParaRPr sz="10325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r>
              <a:rPr lang="en-US" sz="10325"/>
              <a:t>GPF 2024</a:t>
            </a:r>
            <a:endParaRPr sz="10325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r>
              <a:rPr lang="en-US" sz="10325"/>
              <a:t>San Juan, Puerto Rico</a:t>
            </a:r>
            <a:endParaRPr sz="10325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80"/>
              <a:buNone/>
            </a:pPr>
            <a:r>
              <a:rPr lang="en-US" sz="10325"/>
              <a:t>15th April 2024</a:t>
            </a:r>
            <a:endParaRPr sz="10325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type="title"/>
          </p:nvPr>
        </p:nvSpPr>
        <p:spPr>
          <a:xfrm>
            <a:off x="162911" y="91440"/>
            <a:ext cx="11866179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</a:pPr>
            <a:r>
              <a:rPr lang="en-US"/>
              <a:t>Updates</a:t>
            </a:r>
            <a:endParaRPr/>
          </a:p>
        </p:txBody>
      </p:sp>
      <p:sp>
        <p:nvSpPr>
          <p:cNvPr id="66" name="Google Shape;66;p8"/>
          <p:cNvSpPr txBox="1"/>
          <p:nvPr>
            <p:ph idx="1" type="body"/>
          </p:nvPr>
        </p:nvSpPr>
        <p:spPr>
          <a:xfrm>
            <a:off x="157650" y="1206175"/>
            <a:ext cx="12034500" cy="48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News from the Frontlines</a:t>
            </a:r>
            <a:endParaRPr b="1"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Web UI design changes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New KMZ export feature 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Improved search </a:t>
            </a:r>
            <a:endParaRPr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Beta testing</a:t>
            </a:r>
            <a:endParaRPr b="1"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Call for Volunteers</a:t>
            </a:r>
            <a:endParaRPr sz="30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 Black"/>
              <a:buNone/>
            </a:pPr>
            <a:r>
              <a:t/>
            </a:r>
            <a:endParaRPr/>
          </a:p>
        </p:txBody>
      </p:sp>
      <p:sp>
        <p:nvSpPr>
          <p:cNvPr id="67" name="Google Shape;67;p8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700"/>
              <a:t>15-04</a:t>
            </a:r>
            <a:r>
              <a:rPr lang="en-US" sz="1700"/>
              <a:t>-2024</a:t>
            </a:r>
            <a:endParaRPr sz="1700"/>
          </a:p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  <p:pic>
        <p:nvPicPr>
          <p:cNvPr descr="A screenshot of a computer&#10;&#10;Description automatically generated" id="69" name="Google Shape;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9621" y="2143432"/>
            <a:ext cx="6321314" cy="3016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 txBox="1"/>
          <p:nvPr>
            <p:ph type="title"/>
          </p:nvPr>
        </p:nvSpPr>
        <p:spPr>
          <a:xfrm>
            <a:off x="162911" y="91440"/>
            <a:ext cx="11866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</a:pPr>
            <a:r>
              <a:rPr lang="en-US"/>
              <a:t>Web UI</a:t>
            </a:r>
            <a:endParaRPr/>
          </a:p>
        </p:txBody>
      </p:sp>
      <p:sp>
        <p:nvSpPr>
          <p:cNvPr id="75" name="Google Shape;75;p9"/>
          <p:cNvSpPr txBox="1"/>
          <p:nvPr>
            <p:ph idx="1" type="body"/>
          </p:nvPr>
        </p:nvSpPr>
        <p:spPr>
          <a:xfrm>
            <a:off x="157655" y="1323050"/>
            <a:ext cx="118662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Planned Improvements</a:t>
            </a:r>
            <a:endParaRPr b="1"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3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Better device presentation</a:t>
            </a:r>
            <a:endParaRPr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Dashboard options</a:t>
            </a:r>
            <a:endParaRPr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Lazy loading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 Black"/>
              <a:buNone/>
            </a:pPr>
            <a:r>
              <a:t/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 Black"/>
              <a:buNone/>
            </a:pPr>
            <a:r>
              <a:t/>
            </a:r>
            <a:endParaRPr/>
          </a:p>
        </p:txBody>
      </p:sp>
      <p:sp>
        <p:nvSpPr>
          <p:cNvPr id="76" name="Google Shape;76;p9"/>
          <p:cNvSpPr txBox="1"/>
          <p:nvPr>
            <p:ph idx="10" type="dt"/>
          </p:nvPr>
        </p:nvSpPr>
        <p:spPr>
          <a:xfrm>
            <a:off x="2207172" y="6356350"/>
            <a:ext cx="137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15-04-2024</a:t>
            </a:r>
            <a:endParaRPr sz="1700"/>
          </a:p>
        </p:txBody>
      </p:sp>
      <p:sp>
        <p:nvSpPr>
          <p:cNvPr id="77" name="Google Shape;77;p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  <p:pic>
        <p:nvPicPr>
          <p:cNvPr id="78" name="Google Shape;7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7055" y="1927121"/>
            <a:ext cx="6383269" cy="3590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/>
          <p:nvPr>
            <p:ph type="title"/>
          </p:nvPr>
        </p:nvSpPr>
        <p:spPr>
          <a:xfrm>
            <a:off x="162911" y="91440"/>
            <a:ext cx="11866179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New KMZ Features</a:t>
            </a:r>
            <a:endParaRPr/>
          </a:p>
        </p:txBody>
      </p:sp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157652" y="1323050"/>
            <a:ext cx="65058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Facility Data</a:t>
            </a:r>
            <a:endParaRPr b="1" sz="3300"/>
          </a:p>
          <a:p>
            <a:pPr indent="-4191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Locations and metadata</a:t>
            </a:r>
            <a:endParaRPr sz="3000"/>
          </a:p>
          <a:p>
            <a:pPr indent="-4191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Exported daily</a:t>
            </a:r>
            <a:endParaRPr sz="3000"/>
          </a:p>
          <a:p>
            <a:pPr indent="-4191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Importable to Google Maps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Later this year</a:t>
            </a:r>
            <a:endParaRPr b="1" sz="3300"/>
          </a:p>
          <a:p>
            <a:pPr indent="-4191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Export searches  to KMZ  </a:t>
            </a:r>
            <a:endParaRPr sz="3000"/>
          </a:p>
          <a:p>
            <a:pPr indent="-4191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Improved visual attributes</a:t>
            </a:r>
            <a:endParaRPr sz="3000"/>
          </a:p>
        </p:txBody>
      </p:sp>
      <p:sp>
        <p:nvSpPr>
          <p:cNvPr id="85" name="Google Shape;85;p10"/>
          <p:cNvSpPr txBox="1"/>
          <p:nvPr>
            <p:ph idx="10" type="dt"/>
          </p:nvPr>
        </p:nvSpPr>
        <p:spPr>
          <a:xfrm>
            <a:off x="2207172" y="6356350"/>
            <a:ext cx="137422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15-04-2024</a:t>
            </a:r>
            <a:endParaRPr sz="1700"/>
          </a:p>
        </p:txBody>
      </p:sp>
      <p:sp>
        <p:nvSpPr>
          <p:cNvPr id="86" name="Google Shape;8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  <p:pic>
        <p:nvPicPr>
          <p:cNvPr descr="A map of a city&#10;&#10;Description automatically generated"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5697" y="1868124"/>
            <a:ext cx="5927084" cy="3698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computer&#10;&#10;Description automatically generated" id="88" name="Google Shape;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3537" y="452283"/>
            <a:ext cx="1714079" cy="2522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>
            <p:ph type="title"/>
          </p:nvPr>
        </p:nvSpPr>
        <p:spPr>
          <a:xfrm>
            <a:off x="162911" y="91440"/>
            <a:ext cx="11866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</a:pPr>
            <a:r>
              <a:rPr lang="en-US"/>
              <a:t>Search (pending release)</a:t>
            </a:r>
            <a:endParaRPr/>
          </a:p>
        </p:txBody>
      </p:sp>
      <p:sp>
        <p:nvSpPr>
          <p:cNvPr id="94" name="Google Shape;94;p11"/>
          <p:cNvSpPr txBox="1"/>
          <p:nvPr>
            <p:ph idx="1" type="body"/>
          </p:nvPr>
        </p:nvSpPr>
        <p:spPr>
          <a:xfrm>
            <a:off x="157652" y="1323050"/>
            <a:ext cx="59385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Search is getting better</a:t>
            </a:r>
            <a:endParaRPr b="1"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Location support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Object type searching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Boolean operators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Refined results</a:t>
            </a:r>
            <a:endParaRPr sz="3000"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 Black"/>
              <a:buNone/>
            </a:pPr>
            <a:r>
              <a:t/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 Black"/>
              <a:buNone/>
            </a:pPr>
            <a:r>
              <a:t/>
            </a:r>
            <a:endParaRPr/>
          </a:p>
        </p:txBody>
      </p:sp>
      <p:sp>
        <p:nvSpPr>
          <p:cNvPr id="95" name="Google Shape;95;p11"/>
          <p:cNvSpPr txBox="1"/>
          <p:nvPr>
            <p:ph idx="10" type="dt"/>
          </p:nvPr>
        </p:nvSpPr>
        <p:spPr>
          <a:xfrm>
            <a:off x="2207172" y="6356350"/>
            <a:ext cx="137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15-04-2024</a:t>
            </a:r>
            <a:endParaRPr sz="1700"/>
          </a:p>
        </p:txBody>
      </p:sp>
      <p:sp>
        <p:nvSpPr>
          <p:cNvPr id="96" name="Google Shape;96;p1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  <p:pic>
        <p:nvPicPr>
          <p:cNvPr descr="A screenshot of a search engine&#10;&#10;Description automatically generated" id="97" name="Google Shape;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0033" y="1956621"/>
            <a:ext cx="7009077" cy="331802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>
            <p:ph type="title"/>
          </p:nvPr>
        </p:nvSpPr>
        <p:spPr>
          <a:xfrm>
            <a:off x="162911" y="91440"/>
            <a:ext cx="11866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We Need Beta Testers</a:t>
            </a:r>
            <a:endParaRPr/>
          </a:p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>
            <a:off x="157655" y="1323050"/>
            <a:ext cx="118662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Consider using the Beta environment as default</a:t>
            </a:r>
            <a:endParaRPr b="1"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3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Just over half a percent of users visit beta.peeringdb.com each month</a:t>
            </a:r>
            <a:endParaRPr sz="3000"/>
          </a:p>
          <a:p>
            <a:pPr indent="-4191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We recognize that there are good and bad reasons for this!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As of release 2.57.0, beta.peeringdb.com refreshes once an ho</a:t>
            </a:r>
            <a:r>
              <a:rPr lang="en-US" sz="3000"/>
              <a:t>ur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Early access to improvements</a:t>
            </a:r>
            <a:endParaRPr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Easy feedback mechanism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Try it at https://beta.peeringdb.com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300"/>
              <a:t>Contact us at </a:t>
            </a:r>
            <a:r>
              <a:rPr b="1" lang="en-US" sz="3300" u="sng">
                <a:solidFill>
                  <a:schemeClr val="hlink"/>
                </a:solidFill>
                <a:hlinkClick r:id="rId3"/>
              </a:rPr>
              <a:t>pc@peeringdb.com</a:t>
            </a:r>
            <a:r>
              <a:rPr b="1" lang="en-US" sz="3300"/>
              <a:t> with any questions</a:t>
            </a:r>
            <a:endParaRPr b="1" sz="3300"/>
          </a:p>
        </p:txBody>
      </p:sp>
      <p:sp>
        <p:nvSpPr>
          <p:cNvPr id="105" name="Google Shape;105;p12"/>
          <p:cNvSpPr txBox="1"/>
          <p:nvPr>
            <p:ph idx="10" type="dt"/>
          </p:nvPr>
        </p:nvSpPr>
        <p:spPr>
          <a:xfrm>
            <a:off x="2207172" y="6356350"/>
            <a:ext cx="137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15-04-2024</a:t>
            </a:r>
            <a:endParaRPr sz="1700"/>
          </a:p>
        </p:txBody>
      </p:sp>
      <p:sp>
        <p:nvSpPr>
          <p:cNvPr id="106" name="Google Shape;106;p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/>
          <p:nvPr>
            <p:ph type="title"/>
          </p:nvPr>
        </p:nvSpPr>
        <p:spPr>
          <a:xfrm>
            <a:off x="162911" y="91440"/>
            <a:ext cx="11866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</a:pPr>
            <a:r>
              <a:rPr lang="en-US"/>
              <a:t>Call for Volunteers</a:t>
            </a:r>
            <a:endParaRPr/>
          </a:p>
        </p:txBody>
      </p:sp>
      <p:sp>
        <p:nvSpPr>
          <p:cNvPr id="112" name="Google Shape;112;p13"/>
          <p:cNvSpPr txBox="1"/>
          <p:nvPr>
            <p:ph idx="1" type="body"/>
          </p:nvPr>
        </p:nvSpPr>
        <p:spPr>
          <a:xfrm>
            <a:off x="157650" y="1323050"/>
            <a:ext cx="112926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4000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•"/>
            </a:pPr>
            <a:r>
              <a:rPr b="1" lang="en-US" sz="3700"/>
              <a:t>Admin Committee</a:t>
            </a:r>
            <a:endParaRPr b="1" sz="3700"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3000"/>
              <a:t>Answer user support questions</a:t>
            </a:r>
            <a:endParaRPr sz="3000"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3000"/>
              <a:t>Suggest improvements based on experience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000"/>
              <a:t>Email us at </a:t>
            </a:r>
            <a:r>
              <a:rPr lang="en-US" sz="3000" u="sng">
                <a:solidFill>
                  <a:schemeClr val="hlink"/>
                </a:solidFill>
                <a:hlinkClick r:id="rId3"/>
              </a:rPr>
              <a:t>admincom@lists.peeringdb.com</a:t>
            </a:r>
            <a:r>
              <a:rPr lang="en-US" sz="3000"/>
              <a:t> for more info.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 txBox="1"/>
          <p:nvPr>
            <p:ph idx="10" type="dt"/>
          </p:nvPr>
        </p:nvSpPr>
        <p:spPr>
          <a:xfrm>
            <a:off x="2207172" y="6356350"/>
            <a:ext cx="137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15-04-2024</a:t>
            </a:r>
            <a:endParaRPr sz="1700"/>
          </a:p>
        </p:txBody>
      </p:sp>
      <p:sp>
        <p:nvSpPr>
          <p:cNvPr id="114" name="Google Shape;114;p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title"/>
          </p:nvPr>
        </p:nvSpPr>
        <p:spPr>
          <a:xfrm>
            <a:off x="162911" y="91440"/>
            <a:ext cx="11866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</a:pPr>
            <a:r>
              <a:rPr lang="en-US"/>
              <a:t>Tracking Growth</a:t>
            </a:r>
            <a:endParaRPr/>
          </a:p>
        </p:txBody>
      </p:sp>
      <p:sp>
        <p:nvSpPr>
          <p:cNvPr id="120" name="Google Shape;120;p14"/>
          <p:cNvSpPr txBox="1"/>
          <p:nvPr>
            <p:ph idx="10" type="dt"/>
          </p:nvPr>
        </p:nvSpPr>
        <p:spPr>
          <a:xfrm>
            <a:off x="2207172" y="6356350"/>
            <a:ext cx="137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15-04-2024</a:t>
            </a:r>
            <a:endParaRPr sz="1700"/>
          </a:p>
        </p:txBody>
      </p:sp>
      <p:sp>
        <p:nvSpPr>
          <p:cNvPr id="121" name="Google Shape;121;p1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1700"/>
              <a:t>GPF 2024 | San Juan, Puerto Rico</a:t>
            </a:r>
            <a:endParaRPr sz="1700"/>
          </a:p>
        </p:txBody>
      </p:sp>
      <p:pic>
        <p:nvPicPr>
          <p:cNvPr id="122" name="Google Shape;122;p1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650" y="1253567"/>
            <a:ext cx="7995750" cy="494655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4"/>
          <p:cNvSpPr txBox="1"/>
          <p:nvPr>
            <p:ph idx="1" type="body"/>
          </p:nvPr>
        </p:nvSpPr>
        <p:spPr>
          <a:xfrm>
            <a:off x="8233975" y="1323050"/>
            <a:ext cx="37899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54545"/>
              <a:buNone/>
            </a:pPr>
            <a:r>
              <a:rPr b="1" lang="en-US" sz="3300"/>
              <a:t>End of 2023, and growth on 2022</a:t>
            </a:r>
            <a:endParaRPr b="1"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54545"/>
              <a:buNone/>
            </a:pPr>
            <a:r>
              <a:t/>
            </a:r>
            <a:endParaRPr b="1" sz="3300"/>
          </a:p>
          <a:p>
            <a:pPr indent="-3619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Facilities: 5,282</a:t>
            </a:r>
            <a:endParaRPr sz="3000"/>
          </a:p>
          <a:p>
            <a:pPr indent="-36195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6% increase </a:t>
            </a:r>
            <a:endParaRPr sz="3000"/>
          </a:p>
          <a:p>
            <a:pPr indent="-3619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IXs: 1,152</a:t>
            </a:r>
            <a:endParaRPr sz="3000"/>
          </a:p>
          <a:p>
            <a:pPr indent="-36195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8% increase</a:t>
            </a:r>
            <a:endParaRPr sz="3000"/>
          </a:p>
          <a:p>
            <a:pPr indent="-3619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Networks: 29,148</a:t>
            </a:r>
            <a:endParaRPr sz="3000"/>
          </a:p>
          <a:p>
            <a:pPr indent="-36195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10% increase</a:t>
            </a:r>
            <a:endParaRPr sz="3000"/>
          </a:p>
          <a:p>
            <a:pPr indent="-3619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Orgs: 27,174</a:t>
            </a:r>
            <a:endParaRPr sz="3000"/>
          </a:p>
          <a:p>
            <a:pPr indent="-36195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10% increase </a:t>
            </a:r>
            <a:endParaRPr sz="3000"/>
          </a:p>
          <a:p>
            <a:pPr indent="-3619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Users: 41,975</a:t>
            </a:r>
            <a:endParaRPr sz="3000"/>
          </a:p>
          <a:p>
            <a:pPr indent="-36195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000"/>
              <a:t>10% increase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Google Shape;129;p15"/>
          <p:cNvGraphicFramePr/>
          <p:nvPr/>
        </p:nvGraphicFramePr>
        <p:xfrm>
          <a:off x="2820" y="12089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{9D5A791E-559C-467B-B9FC-355CEBF01D71}</a:tableStyleId>
              </a:tblPr>
              <a:tblGrid>
                <a:gridCol w="1727825"/>
                <a:gridCol w="10461350"/>
              </a:tblGrid>
              <a:tr h="1071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400" u="none" cap="none" strike="noStrike">
                          <a:solidFill>
                            <a:schemeClr val="dk1"/>
                          </a:solidFill>
                        </a:rPr>
                        <a:t>Diamond Sponsor</a:t>
                      </a:r>
                      <a:endParaRPr/>
                    </a:p>
                  </a:txBody>
                  <a:tcPr marT="45725" marB="45725" marR="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 u="none" cap="none" strike="noStrike">
                          <a:solidFill>
                            <a:schemeClr val="dk1"/>
                          </a:solidFill>
                        </a:rPr>
                        <a:t>Platinum Sponsors</a:t>
                      </a:r>
                      <a:endParaRPr/>
                    </a:p>
                  </a:txBody>
                  <a:tcPr marT="45725" marB="45725" marR="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02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Gold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Sponsors</a:t>
                      </a:r>
                      <a:endParaRPr/>
                    </a:p>
                  </a:txBody>
                  <a:tcPr marT="45725" marB="45725" marR="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5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</a:rPr>
                        <a:t>Silver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</a:rPr>
                        <a:t>Sponsors</a:t>
                      </a:r>
                      <a:endParaRPr/>
                    </a:p>
                  </a:txBody>
                  <a:tcPr marT="45725" marB="45725" marR="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" name="Google Shape;130;p15"/>
          <p:cNvSpPr txBox="1"/>
          <p:nvPr>
            <p:ph type="title"/>
          </p:nvPr>
        </p:nvSpPr>
        <p:spPr>
          <a:xfrm>
            <a:off x="162911" y="91440"/>
            <a:ext cx="11866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</a:pPr>
            <a:r>
              <a:rPr lang="en-US"/>
              <a:t>Thank you to our sponsors!</a:t>
            </a:r>
            <a:endParaRPr/>
          </a:p>
        </p:txBody>
      </p:sp>
      <p:sp>
        <p:nvSpPr>
          <p:cNvPr id="131" name="Google Shape;131;p15"/>
          <p:cNvSpPr txBox="1"/>
          <p:nvPr>
            <p:ph idx="10" type="dt"/>
          </p:nvPr>
        </p:nvSpPr>
        <p:spPr>
          <a:xfrm>
            <a:off x="2207172" y="6356350"/>
            <a:ext cx="1374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2024-04-11</a:t>
            </a:r>
            <a:endParaRPr/>
          </a:p>
        </p:txBody>
      </p:sp>
      <p:sp>
        <p:nvSpPr>
          <p:cNvPr id="132" name="Google Shape;132;p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EVENT, CITY, COUNTRY</a:t>
            </a:r>
            <a:endParaRPr/>
          </a:p>
        </p:txBody>
      </p:sp>
      <p:sp>
        <p:nvSpPr>
          <p:cNvPr id="133" name="Google Shape;133;p15"/>
          <p:cNvSpPr txBox="1"/>
          <p:nvPr>
            <p:ph idx="12" type="sldNum"/>
          </p:nvPr>
        </p:nvSpPr>
        <p:spPr>
          <a:xfrm>
            <a:off x="9280634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4" name="Google Shape;1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4439" y="1331610"/>
            <a:ext cx="3850106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5944" y="1331610"/>
            <a:ext cx="2727285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peeringdb.com/media/logos/LACNIC.png" id="136" name="Google Shape;13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28202" y="5487298"/>
            <a:ext cx="51092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00592" y="5487298"/>
            <a:ext cx="260032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36608" y="4443939"/>
            <a:ext cx="947884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IPE NCC" id="139" name="Google Shape;13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27378" y="5880635"/>
            <a:ext cx="1129052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85242" y="5487298"/>
            <a:ext cx="86030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41" name="Google Shape;141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402475" y="5880635"/>
            <a:ext cx="125112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142" name="Google Shape;142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729901" y="5487298"/>
            <a:ext cx="168606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673519" y="5880635"/>
            <a:ext cx="583525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44" name="Google Shape;144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901416" y="5487298"/>
            <a:ext cx="119379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white flag&#10;&#10;Description automatically generated with medium confidence" id="145" name="Google Shape;145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614826" y="5487298"/>
            <a:ext cx="1117316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46" name="Google Shape;146;p1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057548" y="5487298"/>
            <a:ext cx="1073767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sterdam Internet Exchange BV" id="147" name="Google Shape;147;p1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480433" y="3930218"/>
            <a:ext cx="423463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48" name="Google Shape;148;p1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094598" y="3930218"/>
            <a:ext cx="991617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49" name="Google Shape;149;p1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9314168" y="3930218"/>
            <a:ext cx="1506837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490379" y="4443939"/>
            <a:ext cx="109728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51" name="Google Shape;151;p1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0967147" y="4443939"/>
            <a:ext cx="98110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52" name="Google Shape;152;p15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793855" y="4443939"/>
            <a:ext cx="82012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153" name="Google Shape;153;p1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480433" y="4443939"/>
            <a:ext cx="80375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ont, graphics, screenshot, logo&#10;&#10;Description automatically generated" id="154" name="Google Shape;154;p15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480433" y="5487298"/>
            <a:ext cx="1378492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logo&#10;&#10;Description automatically generated with medium confidence" id="155" name="Google Shape;155;p15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470467" y="5880635"/>
            <a:ext cx="1038352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on a black background&#10;&#10;Description automatically generated" id="156" name="Google Shape;156;p1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237298" y="2395728"/>
            <a:ext cx="1437083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475964" y="2395748"/>
            <a:ext cx="134076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852975" y="2395748"/>
            <a:ext cx="598516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59" name="Google Shape;159;p15"/>
          <p:cNvPicPr preferRelativeResize="0"/>
          <p:nvPr/>
        </p:nvPicPr>
        <p:blipFill rotWithShape="1">
          <a:blip r:embed="rId28">
            <a:alphaModFix/>
          </a:blip>
          <a:srcRect b="10878" l="6634" r="6521" t="10972"/>
          <a:stretch/>
        </p:blipFill>
        <p:spPr>
          <a:xfrm>
            <a:off x="3017313" y="2395748"/>
            <a:ext cx="1016191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160" name="Google Shape;160;p15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3090889" y="3087321"/>
            <a:ext cx="2721402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5996481" y="3087321"/>
            <a:ext cx="2192255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nn diagram&#10;&#10;Description automatically generated with medium confidence" id="162" name="Google Shape;162;p15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6652081" y="2395748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orful circle logo on a black background&#10;&#10;Description automatically generated" id="163" name="Google Shape;163;p15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7401312" y="2395748"/>
            <a:ext cx="1652807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triangle with a black background&#10;&#10;Description automatically generated" id="164" name="Google Shape;164;p15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470467" y="3087321"/>
            <a:ext cx="143623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and blue logo&#10;&#10;Description automatically generated" id="165" name="Google Shape;165;p15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6109177" y="3930218"/>
            <a:ext cx="1797191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text&#10;&#10;Description automatically generated" id="166" name="Google Shape;166;p15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3421744" y="5880635"/>
            <a:ext cx="1540935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4820171" y="4443939"/>
            <a:ext cx="381024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blue and pink letters&#10;&#10;Description automatically generated" id="168" name="Google Shape;168;p15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3708400" y="5487298"/>
            <a:ext cx="117987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169" name="Google Shape;169;p15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7996618" y="5880635"/>
            <a:ext cx="124116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letters and numbers&#10;&#10;Description automatically generated" id="170" name="Google Shape;170;p15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6421130" y="5880635"/>
            <a:ext cx="141078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and white logo&#10;&#10;Description automatically generated" id="171" name="Google Shape;171;p15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8097071" y="3930218"/>
            <a:ext cx="1026397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4678954" y="3930218"/>
            <a:ext cx="123952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symbol&#10;&#10;Description automatically generated" id="173" name="Google Shape;173;p15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990687" y="4443939"/>
            <a:ext cx="770266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5084468" y="5068489"/>
            <a:ext cx="857438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, tableware, plate&#10;&#10;Description automatically generated" id="175" name="Google Shape;175;p15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6115658" y="5068489"/>
            <a:ext cx="57243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text on a black background&#10;&#10;Description automatically generated" id="176" name="Google Shape;176;p15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10114876" y="5068489"/>
            <a:ext cx="47069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 with medium confidence" id="177" name="Google Shape;177;p15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1480433" y="5068489"/>
            <a:ext cx="133629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green text&#10;&#10;Description automatically generated" id="178" name="Google Shape;178;p15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8207418" y="5068489"/>
            <a:ext cx="1733706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letter on a white background&#10;&#10;Description automatically generated" id="179" name="Google Shape;179;p15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10759320" y="5068489"/>
            <a:ext cx="892034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5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6861843" y="5068489"/>
            <a:ext cx="1171824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5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2990476" y="5068489"/>
            <a:ext cx="192024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5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3276917" y="3930218"/>
            <a:ext cx="1211333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PeeringDB Colors">
      <a:dk1>
        <a:srgbClr val="00203E"/>
      </a:dk1>
      <a:lt1>
        <a:srgbClr val="F1F1F1"/>
      </a:lt1>
      <a:dk2>
        <a:srgbClr val="000000"/>
      </a:dk2>
      <a:lt2>
        <a:srgbClr val="FFFFFF"/>
      </a:lt2>
      <a:accent1>
        <a:srgbClr val="33744A"/>
      </a:accent1>
      <a:accent2>
        <a:srgbClr val="1C3F28"/>
      </a:accent2>
      <a:accent3>
        <a:srgbClr val="4B6063"/>
      </a:accent3>
      <a:accent4>
        <a:srgbClr val="B0DBD8"/>
      </a:accent4>
      <a:accent5>
        <a:srgbClr val="C7968D"/>
      </a:accent5>
      <a:accent6>
        <a:srgbClr val="961E1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