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21"/>
  </p:notesMasterIdLst>
  <p:handoutMasterIdLst>
    <p:handoutMasterId r:id="rId22"/>
  </p:handoutMasterIdLst>
  <p:sldIdLst>
    <p:sldId id="288" r:id="rId2"/>
    <p:sldId id="260" r:id="rId3"/>
    <p:sldId id="276" r:id="rId4"/>
    <p:sldId id="258" r:id="rId5"/>
    <p:sldId id="261" r:id="rId6"/>
    <p:sldId id="275" r:id="rId7"/>
    <p:sldId id="272" r:id="rId8"/>
    <p:sldId id="289" r:id="rId9"/>
    <p:sldId id="263" r:id="rId10"/>
    <p:sldId id="280" r:id="rId11"/>
    <p:sldId id="287" r:id="rId12"/>
    <p:sldId id="281" r:id="rId13"/>
    <p:sldId id="290" r:id="rId14"/>
    <p:sldId id="269" r:id="rId15"/>
    <p:sldId id="268" r:id="rId16"/>
    <p:sldId id="282" r:id="rId17"/>
    <p:sldId id="273" r:id="rId18"/>
    <p:sldId id="267" r:id="rId19"/>
    <p:sldId id="278" r:id="rId20"/>
  </p:sldIdLst>
  <p:sldSz cx="12192000" cy="6858000"/>
  <p:notesSz cx="6858000" cy="9144000"/>
  <p:embeddedFontLst>
    <p:embeddedFont>
      <p:font typeface="Arial Narrow" panose="020B0606020202030204" pitchFamily="34" charset="0"/>
      <p:regular r:id="rId23"/>
      <p:bold r:id="rId24"/>
      <p:italic r:id="rId25"/>
      <p:boldItalic r:id="rId26"/>
    </p:embeddedFont>
    <p:embeddedFont>
      <p:font typeface="Montserrat" panose="00000500000000000000" pitchFamily="2" charset="0"/>
      <p:regular r:id="rId27"/>
      <p:bold r:id="rId28"/>
      <p:italic r:id="rId29"/>
      <p:boldItalic r:id="rId30"/>
    </p:embeddedFont>
    <p:embeddedFont>
      <p:font typeface="Montserrat SemiBold" panose="020F0502020204030204" pitchFamily="2" charset="0"/>
      <p:regular r:id="rId31"/>
      <p:bold r:id="rId32"/>
      <p:italic r:id="rId33"/>
      <p:boldItalic r:id="rId34"/>
    </p:embeddedFont>
    <p:embeddedFont>
      <p:font typeface="Verizon NHG TX" panose="020B060402020202020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D701AA6E-FE63-4054-B568-F350F91411B6}">
          <p14:sldIdLst>
            <p14:sldId id="288"/>
            <p14:sldId id="260"/>
            <p14:sldId id="276"/>
            <p14:sldId id="258"/>
            <p14:sldId id="261"/>
            <p14:sldId id="275"/>
            <p14:sldId id="272"/>
            <p14:sldId id="289"/>
            <p14:sldId id="263"/>
            <p14:sldId id="280"/>
            <p14:sldId id="287"/>
            <p14:sldId id="281"/>
            <p14:sldId id="290"/>
            <p14:sldId id="269"/>
            <p14:sldId id="268"/>
            <p14:sldId id="282"/>
            <p14:sldId id="273"/>
            <p14:sldId id="267"/>
            <p14:sldId id="27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udney, Jeffrey A" initials="BJA" lastIdx="1" clrIdx="0">
    <p:extLst>
      <p:ext uri="{19B8F6BF-5375-455C-9EA6-DF929625EA0E}">
        <p15:presenceInfo xmlns:p15="http://schemas.microsoft.com/office/powerpoint/2012/main" userId="S-1-5-21-877977181-1648625342-1381635096-169382" providerId="AD"/>
      </p:ext>
    </p:extLst>
  </p:cmAuthor>
  <p:cmAuthor id="2" name="Budney, Jeffrey A" initials="BJA [2]" lastIdx="1" clrIdx="1">
    <p:extLst>
      <p:ext uri="{19B8F6BF-5375-455C-9EA6-DF929625EA0E}">
        <p15:presenceInfo xmlns:p15="http://schemas.microsoft.com/office/powerpoint/2012/main" userId="S::jeff.budney@one.verizon.com::844cb19c-0644-434f-b48c-c79adfe17b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CD"/>
    <a:srgbClr val="A7CDFF"/>
    <a:srgbClr val="F85A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10" autoAdjust="0"/>
    <p:restoredTop sz="96173" autoAdjust="0"/>
  </p:normalViewPr>
  <p:slideViewPr>
    <p:cSldViewPr snapToGrid="0">
      <p:cViewPr varScale="1">
        <p:scale>
          <a:sx n="55" d="100"/>
          <a:sy n="55" d="100"/>
        </p:scale>
        <p:origin x="720" y="38"/>
      </p:cViewPr>
      <p:guideLst>
        <p:guide orient="horz" pos="2160"/>
        <p:guide pos="3840"/>
      </p:guideLst>
    </p:cSldViewPr>
  </p:slideViewPr>
  <p:notesTextViewPr>
    <p:cViewPr>
      <p:scale>
        <a:sx n="1" d="1"/>
        <a:sy n="1" d="1"/>
      </p:scale>
      <p:origin x="0" y="0"/>
    </p:cViewPr>
  </p:notesTextViewPr>
  <p:notesViewPr>
    <p:cSldViewPr snapToGrid="0">
      <p:cViewPr varScale="1">
        <p:scale>
          <a:sx n="92" d="100"/>
          <a:sy n="92" d="100"/>
        </p:scale>
        <p:origin x="364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commentAuthors" Target="commentAuthors.xml"/><Relationship Id="rId21" Type="http://schemas.openxmlformats.org/officeDocument/2006/relationships/notesMaster" Target="notesMasters/notesMaster1.xml"/><Relationship Id="rId34" Type="http://schemas.openxmlformats.org/officeDocument/2006/relationships/font" Target="fonts/font12.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B91779-A541-4626-B4CE-38B4D6CD2B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734F647-6C55-4B51-A462-81C36BDC69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483F4C-6DD9-4459-8491-03D25C1BCD99}" type="datetimeFigureOut">
              <a:rPr lang="en-US" smtClean="0"/>
              <a:t>4/11/2024</a:t>
            </a:fld>
            <a:endParaRPr lang="en-US"/>
          </a:p>
        </p:txBody>
      </p:sp>
      <p:sp>
        <p:nvSpPr>
          <p:cNvPr id="4" name="Footer Placeholder 3">
            <a:extLst>
              <a:ext uri="{FF2B5EF4-FFF2-40B4-BE49-F238E27FC236}">
                <a16:creationId xmlns:a16="http://schemas.microsoft.com/office/drawing/2014/main" id="{A5B188DE-6C05-4137-9A66-62BCDBA524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35AE9E6-417C-4DD7-A40E-7915CC9EEE9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CE97E6E-BD9F-4B76-89E9-C416D6E187A2}" type="slidenum">
              <a:rPr lang="en-US" smtClean="0"/>
              <a:t>‹#›</a:t>
            </a:fld>
            <a:endParaRPr lang="en-US"/>
          </a:p>
        </p:txBody>
      </p:sp>
    </p:spTree>
    <p:extLst>
      <p:ext uri="{BB962C8B-B14F-4D97-AF65-F5344CB8AC3E}">
        <p14:creationId xmlns:p14="http://schemas.microsoft.com/office/powerpoint/2010/main" val="42795533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f7921dee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f7921dee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89730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88186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9552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0750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8925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14539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7407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08473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135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0058CD"/>
              </a:buClr>
              <a:buSzPts val="6000"/>
              <a:buFont typeface="Montserrat SemiBold"/>
              <a:buNone/>
              <a:defRPr sz="6000" i="0" u="none" strike="noStrike" cap="none">
                <a:solidFill>
                  <a:srgbClr val="0058CD"/>
                </a:solidFill>
                <a:latin typeface="Montserrat SemiBold"/>
                <a:ea typeface="Montserrat SemiBold"/>
                <a:cs typeface="Montserrat SemiBold"/>
                <a:sym typeface="Montserrat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Montserrat"/>
                <a:ea typeface="Montserrat"/>
                <a:cs typeface="Montserrat"/>
                <a:sym typeface="Montserra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Montserrat"/>
                <a:ea typeface="Montserrat"/>
                <a:cs typeface="Montserrat"/>
                <a:sym typeface="Montserra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Montserrat"/>
                <a:ea typeface="Montserrat"/>
                <a:cs typeface="Montserrat"/>
                <a:sym typeface="Montserra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Montserrat"/>
                <a:ea typeface="Montserrat"/>
                <a:cs typeface="Montserrat"/>
                <a:sym typeface="Montserra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Montserrat"/>
                <a:ea typeface="Montserrat"/>
                <a:cs typeface="Montserrat"/>
                <a:sym typeface="Montserra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chemeClr val="lt1"/>
        </a:solidFill>
        <a:effectLst/>
      </p:bgPr>
    </p:bg>
    <p:spTree>
      <p:nvGrpSpPr>
        <p:cNvPr id="1" name="Shape 12"/>
        <p:cNvGrpSpPr/>
        <p:nvPr/>
      </p:nvGrpSpPr>
      <p:grpSpPr>
        <a:xfrm>
          <a:off x="0" y="0"/>
          <a:ext cx="0" cy="0"/>
          <a:chOff x="0" y="0"/>
          <a:chExt cx="0" cy="0"/>
        </a:xfrm>
      </p:grpSpPr>
      <p:sp>
        <p:nvSpPr>
          <p:cNvPr id="14" name="Google Shape;14;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FFFFFF"/>
              </a:buClr>
              <a:buSzPts val="6000"/>
              <a:buFont typeface="Montserrat SemiBold"/>
              <a:buNone/>
              <a:defRPr sz="6000" i="0" u="none" strike="noStrike" cap="none">
                <a:solidFill>
                  <a:srgbClr val="FFFFFF"/>
                </a:solidFill>
                <a:latin typeface="Montserrat SemiBold"/>
                <a:ea typeface="Montserrat SemiBold"/>
                <a:cs typeface="Montserrat SemiBold"/>
                <a:sym typeface="Montserrat SemiBold"/>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5" name="Google Shape;15;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FFFFFF"/>
              </a:buClr>
              <a:buSzPts val="2400"/>
              <a:buFont typeface="Arial"/>
              <a:buNone/>
              <a:defRPr sz="2400" b="0" i="0" u="none" strike="noStrike" cap="none">
                <a:solidFill>
                  <a:srgbClr val="FFFFFF"/>
                </a:solidFill>
                <a:latin typeface="Montserrat"/>
                <a:ea typeface="Montserrat"/>
                <a:cs typeface="Montserrat"/>
                <a:sym typeface="Montserra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Montserrat"/>
                <a:ea typeface="Montserrat"/>
                <a:cs typeface="Montserrat"/>
                <a:sym typeface="Montserra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Montserrat"/>
                <a:ea typeface="Montserrat"/>
                <a:cs typeface="Montserrat"/>
                <a:sym typeface="Montserra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Montserrat"/>
                <a:ea typeface="Montserrat"/>
                <a:cs typeface="Montserrat"/>
                <a:sym typeface="Montserra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Montserrat"/>
                <a:ea typeface="Montserrat"/>
                <a:cs typeface="Montserrat"/>
                <a:sym typeface="Montserra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Slide Alt">
  <p:cSld name="1_Title Slide Alt">
    <p:bg>
      <p:bgPr>
        <a:solidFill>
          <a:schemeClr val="bg1">
            <a:lumMod val="95000"/>
          </a:schemeClr>
        </a:solidFill>
        <a:effectLst/>
      </p:bgPr>
    </p:bg>
    <p:spTree>
      <p:nvGrpSpPr>
        <p:cNvPr id="1" name="Shape 16"/>
        <p:cNvGrpSpPr/>
        <p:nvPr/>
      </p:nvGrpSpPr>
      <p:grpSpPr>
        <a:xfrm>
          <a:off x="0" y="0"/>
          <a:ext cx="0" cy="0"/>
          <a:chOff x="0" y="0"/>
          <a:chExt cx="0" cy="0"/>
        </a:xfrm>
      </p:grpSpPr>
      <p:sp>
        <p:nvSpPr>
          <p:cNvPr id="18" name="Google Shape;18;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0058CD"/>
              </a:buClr>
              <a:buSzPts val="6000"/>
              <a:buFont typeface="Montserrat SemiBold"/>
              <a:buNone/>
              <a:defRPr sz="6000" i="0" u="none" strike="noStrike" cap="none">
                <a:solidFill>
                  <a:srgbClr val="0058CD"/>
                </a:solidFill>
                <a:latin typeface="Montserrat SemiBold"/>
                <a:ea typeface="Montserrat SemiBold"/>
                <a:cs typeface="Montserrat SemiBold"/>
                <a:sym typeface="Montserrat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9" name="Google Shape;19;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Montserrat"/>
                <a:ea typeface="Montserrat"/>
                <a:cs typeface="Montserrat"/>
                <a:sym typeface="Montserra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Montserrat"/>
                <a:ea typeface="Montserrat"/>
                <a:cs typeface="Montserrat"/>
                <a:sym typeface="Montserra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Montserrat"/>
                <a:ea typeface="Montserrat"/>
                <a:cs typeface="Montserrat"/>
                <a:sym typeface="Montserra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Montserrat"/>
                <a:ea typeface="Montserrat"/>
                <a:cs typeface="Montserrat"/>
                <a:sym typeface="Montserra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Montserrat"/>
                <a:ea typeface="Montserrat"/>
                <a:cs typeface="Montserrat"/>
                <a:sym typeface="Montserra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bg1"/>
        </a:solidFill>
        <a:effectLst/>
      </p:bgPr>
    </p:bg>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58CD"/>
              </a:buClr>
              <a:buSzPts val="4400"/>
              <a:buNone/>
              <a:defRPr sz="4400" b="1" i="0" u="none" strike="noStrike" cap="none">
                <a:solidFill>
                  <a:srgbClr val="0058CD"/>
                </a:solidFill>
                <a:latin typeface="+mj-l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22" name="Google Shape;22;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n-lt"/>
                <a:ea typeface="Montserrat"/>
                <a:cs typeface="Montserrat"/>
                <a:sym typeface="Montserra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30"/>
        <p:cNvGrpSpPr/>
        <p:nvPr/>
      </p:nvGrpSpPr>
      <p:grpSpPr>
        <a:xfrm>
          <a:off x="0" y="0"/>
          <a:ext cx="0" cy="0"/>
          <a:chOff x="0" y="0"/>
          <a:chExt cx="0" cy="0"/>
        </a:xfrm>
      </p:grpSpPr>
      <p:pic>
        <p:nvPicPr>
          <p:cNvPr id="31" name="Google Shape;31;p8"/>
          <p:cNvPicPr preferRelativeResize="0"/>
          <p:nvPr/>
        </p:nvPicPr>
        <p:blipFill>
          <a:blip r:embed="rId2">
            <a:alphaModFix/>
          </a:blip>
          <a:stretch>
            <a:fillRect/>
          </a:stretch>
        </p:blipFill>
        <p:spPr>
          <a:xfrm>
            <a:off x="0" y="0"/>
            <a:ext cx="12192000" cy="6858000"/>
          </a:xfrm>
          <a:prstGeom prst="rect">
            <a:avLst/>
          </a:prstGeom>
          <a:noFill/>
          <a:ln>
            <a:noFill/>
          </a:ln>
        </p:spPr>
      </p:pic>
      <p:sp>
        <p:nvSpPr>
          <p:cNvPr id="32" name="Google Shape;32;p8"/>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FFFFFF"/>
              </a:buClr>
              <a:buSzPts val="6000"/>
              <a:buNone/>
              <a:defRPr sz="6000" i="0" u="none" strike="noStrike" cap="none">
                <a:solidFill>
                  <a:srgbClr val="FFFFFF"/>
                </a:solidFil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3" name="Google Shape;33;p8"/>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FFFFFF"/>
              </a:buClr>
              <a:buSzPts val="2400"/>
              <a:buFont typeface="Arial"/>
              <a:buNone/>
              <a:defRPr sz="2400" b="0" i="0" u="none" strike="noStrike" cap="none">
                <a:solidFill>
                  <a:srgbClr val="FFFFFF"/>
                </a:solidFill>
                <a:latin typeface="Montserrat"/>
                <a:ea typeface="Montserrat"/>
                <a:cs typeface="Montserrat"/>
                <a:sym typeface="Montserrat"/>
              </a:defRPr>
            </a:lvl1pPr>
            <a:lvl2pPr marL="914400" marR="0" lvl="1" indent="-228600" algn="l" rtl="0">
              <a:lnSpc>
                <a:spcPct val="90000"/>
              </a:lnSpc>
              <a:spcBef>
                <a:spcPts val="500"/>
              </a:spcBef>
              <a:spcAft>
                <a:spcPts val="0"/>
              </a:spcAft>
              <a:buClr>
                <a:srgbClr val="FFFFFF"/>
              </a:buClr>
              <a:buSzPts val="2000"/>
              <a:buFont typeface="Arial"/>
              <a:buNone/>
              <a:defRPr sz="2000" b="0" i="0" u="none" strike="noStrike" cap="none">
                <a:solidFill>
                  <a:srgbClr val="FFFFFF"/>
                </a:solidFill>
                <a:latin typeface="Montserrat"/>
                <a:ea typeface="Montserrat"/>
                <a:cs typeface="Montserrat"/>
                <a:sym typeface="Montserrat"/>
              </a:defRPr>
            </a:lvl2pPr>
            <a:lvl3pPr marL="1371600" marR="0" lvl="2" indent="-228600" algn="l" rtl="0">
              <a:lnSpc>
                <a:spcPct val="90000"/>
              </a:lnSpc>
              <a:spcBef>
                <a:spcPts val="500"/>
              </a:spcBef>
              <a:spcAft>
                <a:spcPts val="0"/>
              </a:spcAft>
              <a:buClr>
                <a:srgbClr val="FFFFFF"/>
              </a:buClr>
              <a:buSzPts val="1800"/>
              <a:buFont typeface="Arial"/>
              <a:buNone/>
              <a:defRPr sz="1800" b="0" i="0" u="none" strike="noStrike" cap="none">
                <a:solidFill>
                  <a:srgbClr val="FFFFFF"/>
                </a:solidFill>
                <a:latin typeface="Montserrat"/>
                <a:ea typeface="Montserrat"/>
                <a:cs typeface="Montserrat"/>
                <a:sym typeface="Montserrat"/>
              </a:defRPr>
            </a:lvl3pPr>
            <a:lvl4pPr marL="1828800" marR="0" lvl="3" indent="-228600" algn="l" rtl="0">
              <a:lnSpc>
                <a:spcPct val="90000"/>
              </a:lnSpc>
              <a:spcBef>
                <a:spcPts val="500"/>
              </a:spcBef>
              <a:spcAft>
                <a:spcPts val="0"/>
              </a:spcAft>
              <a:buClr>
                <a:srgbClr val="FFFFFF"/>
              </a:buClr>
              <a:buSzPts val="1600"/>
              <a:buFont typeface="Arial"/>
              <a:buNone/>
              <a:defRPr sz="1600" b="0" i="0" u="none" strike="noStrike" cap="none">
                <a:solidFill>
                  <a:srgbClr val="FFFFFF"/>
                </a:solidFill>
                <a:latin typeface="Montserrat"/>
                <a:ea typeface="Montserrat"/>
                <a:cs typeface="Montserrat"/>
                <a:sym typeface="Montserrat"/>
              </a:defRPr>
            </a:lvl4pPr>
            <a:lvl5pPr marL="2286000" marR="0" lvl="4" indent="-228600" algn="l" rtl="0">
              <a:lnSpc>
                <a:spcPct val="90000"/>
              </a:lnSpc>
              <a:spcBef>
                <a:spcPts val="500"/>
              </a:spcBef>
              <a:spcAft>
                <a:spcPts val="0"/>
              </a:spcAft>
              <a:buClr>
                <a:srgbClr val="FFFFFF"/>
              </a:buClr>
              <a:buSzPts val="1600"/>
              <a:buFont typeface="Arial"/>
              <a:buNone/>
              <a:defRPr sz="1600" b="0" i="0" u="none" strike="noStrike" cap="none">
                <a:solidFill>
                  <a:srgbClr val="FFFFFF"/>
                </a:solidFill>
                <a:latin typeface="Montserrat"/>
                <a:ea typeface="Montserrat"/>
                <a:cs typeface="Montserrat"/>
                <a:sym typeface="Montserrat"/>
              </a:defRPr>
            </a:lvl5pPr>
            <a:lvl6pPr marL="2743200" marR="0" lvl="5" indent="-228600" algn="l" rtl="0">
              <a:lnSpc>
                <a:spcPct val="90000"/>
              </a:lnSpc>
              <a:spcBef>
                <a:spcPts val="500"/>
              </a:spcBef>
              <a:spcAft>
                <a:spcPts val="0"/>
              </a:spcAft>
              <a:buClr>
                <a:srgbClr val="FFFFFF"/>
              </a:buClr>
              <a:buSzPts val="1600"/>
              <a:buFont typeface="Arial"/>
              <a:buNone/>
              <a:defRPr sz="1600" b="0" i="0" u="none" strike="noStrike" cap="none">
                <a:solidFill>
                  <a:srgbClr val="FFFFFF"/>
                </a:solidFill>
                <a:latin typeface="Calibri"/>
                <a:ea typeface="Calibri"/>
                <a:cs typeface="Calibri"/>
                <a:sym typeface="Calibri"/>
              </a:defRPr>
            </a:lvl6pPr>
            <a:lvl7pPr marL="3200400" marR="0" lvl="6" indent="-228600" algn="l" rtl="0">
              <a:lnSpc>
                <a:spcPct val="90000"/>
              </a:lnSpc>
              <a:spcBef>
                <a:spcPts val="500"/>
              </a:spcBef>
              <a:spcAft>
                <a:spcPts val="0"/>
              </a:spcAft>
              <a:buClr>
                <a:srgbClr val="FFFFFF"/>
              </a:buClr>
              <a:buSzPts val="1600"/>
              <a:buFont typeface="Arial"/>
              <a:buNone/>
              <a:defRPr sz="1600" b="0" i="0" u="none" strike="noStrike" cap="none">
                <a:solidFill>
                  <a:srgbClr val="FFFFFF"/>
                </a:solidFill>
                <a:latin typeface="Calibri"/>
                <a:ea typeface="Calibri"/>
                <a:cs typeface="Calibri"/>
                <a:sym typeface="Calibri"/>
              </a:defRPr>
            </a:lvl7pPr>
            <a:lvl8pPr marL="3657600" marR="0" lvl="7" indent="-228600" algn="l" rtl="0">
              <a:lnSpc>
                <a:spcPct val="90000"/>
              </a:lnSpc>
              <a:spcBef>
                <a:spcPts val="500"/>
              </a:spcBef>
              <a:spcAft>
                <a:spcPts val="0"/>
              </a:spcAft>
              <a:buClr>
                <a:srgbClr val="FFFFFF"/>
              </a:buClr>
              <a:buSzPts val="1600"/>
              <a:buFont typeface="Arial"/>
              <a:buNone/>
              <a:defRPr sz="1600" b="0" i="0" u="none" strike="noStrike" cap="none">
                <a:solidFill>
                  <a:srgbClr val="FFFFFF"/>
                </a:solidFill>
                <a:latin typeface="Calibri"/>
                <a:ea typeface="Calibri"/>
                <a:cs typeface="Calibri"/>
                <a:sym typeface="Calibri"/>
              </a:defRPr>
            </a:lvl8pPr>
            <a:lvl9pPr marL="4114800" marR="0" lvl="8" indent="-228600" algn="l" rtl="0">
              <a:lnSpc>
                <a:spcPct val="90000"/>
              </a:lnSpc>
              <a:spcBef>
                <a:spcPts val="500"/>
              </a:spcBef>
              <a:spcAft>
                <a:spcPts val="0"/>
              </a:spcAft>
              <a:buClr>
                <a:srgbClr val="FFFFFF"/>
              </a:buClr>
              <a:buSzPts val="1600"/>
              <a:buFont typeface="Arial"/>
              <a:buNone/>
              <a:defRPr sz="1600" b="0" i="0" u="none" strike="noStrike" cap="none">
                <a:solidFill>
                  <a:srgbClr val="FFFFFF"/>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solidFill>
          <a:schemeClr val="bg1"/>
        </a:solidFill>
        <a:effectLst/>
      </p:bgPr>
    </p:bg>
    <p:spTree>
      <p:nvGrpSpPr>
        <p:cNvPr id="1" name="Shape 38"/>
        <p:cNvGrpSpPr/>
        <p:nvPr/>
      </p:nvGrpSpPr>
      <p:grpSpPr>
        <a:xfrm>
          <a:off x="0" y="0"/>
          <a:ext cx="0" cy="0"/>
          <a:chOff x="0" y="0"/>
          <a:chExt cx="0" cy="0"/>
        </a:xfrm>
      </p:grpSpPr>
      <p:sp>
        <p:nvSpPr>
          <p:cNvPr id="39" name="Google Shape;39;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58CD"/>
              </a:buClr>
              <a:buSzPts val="4400"/>
              <a:buNone/>
              <a:defRPr sz="4400" i="0" u="none" strike="noStrike" cap="none">
                <a:solidFill>
                  <a:srgbClr val="0058CD"/>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0" name="Google Shape;40;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wo Content Alt">
  <p:cSld name="1_Two Content Alt">
    <p:bg>
      <p:bgPr>
        <a:solidFill>
          <a:schemeClr val="bg1"/>
        </a:solidFill>
        <a:effectLst/>
      </p:bgPr>
    </p:bg>
    <p:spTree>
      <p:nvGrpSpPr>
        <p:cNvPr id="1" name="Shape 42"/>
        <p:cNvGrpSpPr/>
        <p:nvPr/>
      </p:nvGrpSpPr>
      <p:grpSpPr>
        <a:xfrm>
          <a:off x="0" y="0"/>
          <a:ext cx="0" cy="0"/>
          <a:chOff x="0" y="0"/>
          <a:chExt cx="0" cy="0"/>
        </a:xfrm>
      </p:grpSpPr>
      <p:sp>
        <p:nvSpPr>
          <p:cNvPr id="44" name="Google Shape;44;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58CD"/>
              </a:buClr>
              <a:buSzPts val="4400"/>
              <a:buNone/>
              <a:defRPr sz="4400" i="0" u="none" strike="noStrike" cap="none">
                <a:solidFill>
                  <a:srgbClr val="0058CD"/>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 name="Google Shape;45;p1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1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NANOG Slide Template" type="titleOnly">
  <p:cSld name="TITLE_ONLY">
    <p:bg>
      <p:bgPr>
        <a:solidFill>
          <a:schemeClr val="bg1"/>
        </a:solidFill>
        <a:effectLst/>
      </p:bgPr>
    </p:bg>
    <p:spTree>
      <p:nvGrpSpPr>
        <p:cNvPr id="1" name="Shape 47"/>
        <p:cNvGrpSpPr/>
        <p:nvPr/>
      </p:nvGrpSpPr>
      <p:grpSpPr>
        <a:xfrm>
          <a:off x="0" y="0"/>
          <a:ext cx="0" cy="0"/>
          <a:chOff x="0" y="0"/>
          <a:chExt cx="0" cy="0"/>
        </a:xfrm>
      </p:grpSpPr>
      <p:sp>
        <p:nvSpPr>
          <p:cNvPr id="48" name="Google Shape;48;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58CD"/>
              </a:buClr>
              <a:buSzPts val="4400"/>
              <a:buNone/>
              <a:defRPr sz="4400" i="0" u="none" strike="noStrike" cap="none">
                <a:solidFill>
                  <a:srgbClr val="0058CD"/>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Only Alt">
  <p:cSld name="1_Title Only Alt">
    <p:bg>
      <p:bgPr>
        <a:solidFill>
          <a:schemeClr val="bg1"/>
        </a:solidFill>
        <a:effectLst/>
      </p:bgPr>
    </p:bg>
    <p:spTree>
      <p:nvGrpSpPr>
        <p:cNvPr id="1" name="Shape 49"/>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58CD"/>
              </a:buClr>
              <a:buSzPts val="4400"/>
              <a:buNone/>
              <a:defRPr sz="4400" i="0" u="none" strike="noStrike" cap="none">
                <a:solidFill>
                  <a:srgbClr val="0058CD"/>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1">
  <p:cSld name="BLANK_1">
    <p:bg>
      <p:bgPr>
        <a:solidFill>
          <a:schemeClr val="bg1"/>
        </a:solidFill>
        <a:effectLst/>
      </p:bgPr>
    </p:bg>
    <p:spTree>
      <p:nvGrpSpPr>
        <p:cNvPr id="1" name="Shape 54"/>
        <p:cNvGrpSpPr/>
        <p:nvPr/>
      </p:nvGrpSpPr>
      <p:grpSpPr>
        <a:xfrm>
          <a:off x="0" y="0"/>
          <a:ext cx="0" cy="0"/>
          <a:chOff x="0" y="0"/>
          <a:chExt cx="0" cy="0"/>
        </a:xfrm>
      </p:grpSpPr>
      <p:sp>
        <p:nvSpPr>
          <p:cNvPr id="55" name="Google Shape;55;p15"/>
          <p:cNvSpPr/>
          <p:nvPr/>
        </p:nvSpPr>
        <p:spPr>
          <a:xfrm>
            <a:off x="656216" y="6217920"/>
            <a:ext cx="2022300" cy="495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56" name="Google Shape;56;p15"/>
          <p:cNvPicPr preferRelativeResize="0"/>
          <p:nvPr/>
        </p:nvPicPr>
        <p:blipFill>
          <a:blip r:embed="rId2">
            <a:alphaModFix/>
          </a:blip>
          <a:stretch>
            <a:fillRect/>
          </a:stretch>
        </p:blipFill>
        <p:spPr>
          <a:xfrm>
            <a:off x="-72475" y="-86975"/>
            <a:ext cx="12316680" cy="69743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58CD"/>
              </a:buClr>
              <a:buSzPts val="4400"/>
              <a:buFont typeface="Montserrat SemiBold"/>
              <a:buNone/>
              <a:defRPr sz="4400" i="0" u="none" strike="noStrike" cap="none">
                <a:solidFill>
                  <a:srgbClr val="0058CD"/>
                </a:solidFill>
                <a:latin typeface="Montserrat SemiBold"/>
                <a:ea typeface="Montserrat SemiBold"/>
                <a:cs typeface="Montserrat SemiBold"/>
                <a:sym typeface="Montserrat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4" r:id="rId5"/>
    <p:sldLayoutId id="2147483656" r:id="rId6"/>
    <p:sldLayoutId id="2147483657" r:id="rId7"/>
    <p:sldLayoutId id="2147483658" r:id="rId8"/>
    <p:sldLayoutId id="2147483659" r:id="rId9"/>
    <p:sldLayoutId id="2147483661"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nielsen.com/insights/2024/super-sunday-delivers-a-record-day-of-tv-viewing/"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omdia.tech.informa.com/OM032855/Media--Technology-Digest--September-2023"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sandvine.com/hubfs/Sandvine_Redesign_2019/Downloads/2018-phenomena-report.pdf"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www.streamtvinsider.com/video/espn-fox-wbd-sports-streaming-jv-poses-another-strike-pay-tv" TargetMode="External"/><Relationship Id="rId5" Type="http://schemas.openxmlformats.org/officeDocument/2006/relationships/hyperlink" Target="https://www.streamtvinsider.com/tech/industry-voices-rayburn-pros-and-cons-deploying-a-diy-or-outsourced-multi-cdn-solution" TargetMode="External"/><Relationship Id="rId4" Type="http://schemas.openxmlformats.org/officeDocument/2006/relationships/hyperlink" Target="https://www.sandvine.com/hubfs/Sandvine_Redesign_2019/Downloads/2023/reports/Sandvine%20GIPR%202023.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sandvine.com/hubfs/Sandvine_Redesign_2019/Downloads/2024/GIPR/GIPR%202024.pdf"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www.kentik.com/blog/anatomy-ott-traffic-surge-thursday-night-football-amazon-prime-video/#-are-you-ready-for-some-cachin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opencaching.svta.org/"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3" name="Picture 2">
            <a:extLst>
              <a:ext uri="{FF2B5EF4-FFF2-40B4-BE49-F238E27FC236}">
                <a16:creationId xmlns:a16="http://schemas.microsoft.com/office/drawing/2014/main" id="{9F4CCDEE-7E6A-4951-9F3D-71386A31C103}"/>
              </a:ext>
            </a:extLst>
          </p:cNvPr>
          <p:cNvPicPr>
            <a:picLocks noChangeAspect="1"/>
          </p:cNvPicPr>
          <p:nvPr/>
        </p:nvPicPr>
        <p:blipFill rotWithShape="1">
          <a:blip r:embed="rId3"/>
          <a:srcRect t="22272" r="14556" b="6068"/>
          <a:stretch/>
        </p:blipFill>
        <p:spPr>
          <a:xfrm>
            <a:off x="0" y="0"/>
            <a:ext cx="12192000" cy="6858000"/>
          </a:xfrm>
          <a:prstGeom prst="rect">
            <a:avLst/>
          </a:prstGeom>
        </p:spPr>
      </p:pic>
      <p:sp>
        <p:nvSpPr>
          <p:cNvPr id="4" name="TextBox 3">
            <a:extLst>
              <a:ext uri="{FF2B5EF4-FFF2-40B4-BE49-F238E27FC236}">
                <a16:creationId xmlns:a16="http://schemas.microsoft.com/office/drawing/2014/main" id="{308E8852-1899-4BBE-AEDC-032377564E40}"/>
              </a:ext>
            </a:extLst>
          </p:cNvPr>
          <p:cNvSpPr txBox="1"/>
          <p:nvPr/>
        </p:nvSpPr>
        <p:spPr>
          <a:xfrm>
            <a:off x="168442" y="631377"/>
            <a:ext cx="5221480" cy="2554545"/>
          </a:xfrm>
          <a:prstGeom prst="rect">
            <a:avLst/>
          </a:prstGeom>
          <a:noFill/>
        </p:spPr>
        <p:txBody>
          <a:bodyPr wrap="square" rtlCol="0">
            <a:spAutoFit/>
          </a:bodyPr>
          <a:lstStyle/>
          <a:p>
            <a:r>
              <a:rPr lang="en-US" sz="4000" b="1" dirty="0">
                <a:solidFill>
                  <a:schemeClr val="bg1"/>
                </a:solidFill>
                <a:latin typeface="Montserrat" panose="00000500000000000000" pitchFamily="2" charset="0"/>
                <a:cs typeface="Dubai" panose="020B0503030403030204" pitchFamily="34" charset="-78"/>
              </a:rPr>
              <a:t>What Open</a:t>
            </a:r>
          </a:p>
          <a:p>
            <a:r>
              <a:rPr lang="en-US" sz="4000" b="1" dirty="0">
                <a:solidFill>
                  <a:schemeClr val="bg1"/>
                </a:solidFill>
                <a:latin typeface="Montserrat" panose="00000500000000000000" pitchFamily="2" charset="0"/>
                <a:cs typeface="Dubai" panose="020B0503030403030204" pitchFamily="34" charset="-78"/>
              </a:rPr>
              <a:t>Caching Means </a:t>
            </a:r>
          </a:p>
          <a:p>
            <a:r>
              <a:rPr lang="en-US" sz="4000" b="1" dirty="0">
                <a:solidFill>
                  <a:schemeClr val="bg1"/>
                </a:solidFill>
                <a:latin typeface="Montserrat" panose="00000500000000000000" pitchFamily="2" charset="0"/>
                <a:cs typeface="Dubai" panose="020B0503030403030204" pitchFamily="34" charset="-78"/>
              </a:rPr>
              <a:t>for a Peering Manager</a:t>
            </a:r>
          </a:p>
        </p:txBody>
      </p:sp>
      <p:sp>
        <p:nvSpPr>
          <p:cNvPr id="6" name="Rectangle 5">
            <a:extLst>
              <a:ext uri="{FF2B5EF4-FFF2-40B4-BE49-F238E27FC236}">
                <a16:creationId xmlns:a16="http://schemas.microsoft.com/office/drawing/2014/main" id="{405E3344-758F-4306-985D-C34C7FAAED00}"/>
              </a:ext>
            </a:extLst>
          </p:cNvPr>
          <p:cNvSpPr/>
          <p:nvPr/>
        </p:nvSpPr>
        <p:spPr>
          <a:xfrm>
            <a:off x="8668923" y="5098905"/>
            <a:ext cx="3423377" cy="10122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Montserrat" panose="00000500000000000000" pitchFamily="2" charset="0"/>
              </a:rPr>
              <a:t>GPF 2024</a:t>
            </a:r>
          </a:p>
          <a:p>
            <a:r>
              <a:rPr lang="en-US" sz="3200" dirty="0">
                <a:latin typeface="Montserrat" panose="00000500000000000000" pitchFamily="2" charset="0"/>
              </a:rPr>
              <a:t>Jeff Budney </a:t>
            </a:r>
          </a:p>
          <a:p>
            <a:r>
              <a:rPr lang="en-US" sz="3200" dirty="0">
                <a:latin typeface="Montserrat" panose="00000500000000000000" pitchFamily="2" charset="0"/>
              </a:rPr>
              <a:t>April 15, 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ECD2B8-B0B8-4FB0-9CBD-5CAC8DB30A47}"/>
              </a:ext>
            </a:extLst>
          </p:cNvPr>
          <p:cNvSpPr>
            <a:spLocks noGrp="1"/>
          </p:cNvSpPr>
          <p:nvPr>
            <p:ph type="title"/>
          </p:nvPr>
        </p:nvSpPr>
        <p:spPr/>
        <p:txBody>
          <a:bodyPr/>
          <a:lstStyle/>
          <a:p>
            <a:r>
              <a:rPr lang="en-US" dirty="0">
                <a:solidFill>
                  <a:schemeClr val="accent1">
                    <a:lumMod val="75000"/>
                  </a:schemeClr>
                </a:solidFill>
              </a:rPr>
              <a:t>Agenda</a:t>
            </a:r>
          </a:p>
        </p:txBody>
      </p:sp>
      <p:sp>
        <p:nvSpPr>
          <p:cNvPr id="5" name="Text Placeholder 4">
            <a:extLst>
              <a:ext uri="{FF2B5EF4-FFF2-40B4-BE49-F238E27FC236}">
                <a16:creationId xmlns:a16="http://schemas.microsoft.com/office/drawing/2014/main" id="{9AB148B7-EF8E-4AE4-B656-BC7DB861C1AE}"/>
              </a:ext>
            </a:extLst>
          </p:cNvPr>
          <p:cNvSpPr>
            <a:spLocks noGrp="1"/>
          </p:cNvSpPr>
          <p:nvPr>
            <p:ph type="body" idx="1"/>
          </p:nvPr>
        </p:nvSpPr>
        <p:spPr/>
        <p:txBody>
          <a:bodyPr/>
          <a:lstStyle/>
          <a:p>
            <a:r>
              <a:rPr lang="en-US" dirty="0"/>
              <a:t>Introductions</a:t>
            </a:r>
            <a:endParaRPr lang="en-US" dirty="0">
              <a:solidFill>
                <a:srgbClr val="FF0000"/>
              </a:solidFill>
            </a:endParaRPr>
          </a:p>
          <a:p>
            <a:r>
              <a:rPr lang="en-US" dirty="0"/>
              <a:t>Streaming Media Trends</a:t>
            </a:r>
          </a:p>
          <a:p>
            <a:r>
              <a:rPr lang="en-US" dirty="0"/>
              <a:t>Verizon Interconnect Trends</a:t>
            </a:r>
          </a:p>
          <a:p>
            <a:r>
              <a:rPr lang="en-US" dirty="0"/>
              <a:t>Streaming Video Technology Alliance</a:t>
            </a:r>
          </a:p>
          <a:p>
            <a:r>
              <a:rPr lang="en-US" dirty="0"/>
              <a:t>What is Open Caching?</a:t>
            </a:r>
          </a:p>
          <a:p>
            <a:r>
              <a:rPr lang="en-US" dirty="0"/>
              <a:t>Why Use Open Caching?</a:t>
            </a:r>
          </a:p>
          <a:p>
            <a:r>
              <a:rPr lang="en-US" dirty="0"/>
              <a:t>Open Caching at Verizon</a:t>
            </a:r>
          </a:p>
          <a:p>
            <a:r>
              <a:rPr lang="en-US" dirty="0"/>
              <a:t>Performance Comparison</a:t>
            </a:r>
          </a:p>
        </p:txBody>
      </p:sp>
    </p:spTree>
    <p:extLst>
      <p:ext uri="{BB962C8B-B14F-4D97-AF65-F5344CB8AC3E}">
        <p14:creationId xmlns:p14="http://schemas.microsoft.com/office/powerpoint/2010/main" val="4023141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0D2E1-04C8-4D28-8EC4-D6093B034A17}"/>
              </a:ext>
            </a:extLst>
          </p:cNvPr>
          <p:cNvSpPr>
            <a:spLocks noGrp="1"/>
          </p:cNvSpPr>
          <p:nvPr>
            <p:ph type="title"/>
          </p:nvPr>
        </p:nvSpPr>
        <p:spPr/>
        <p:txBody>
          <a:bodyPr/>
          <a:lstStyle/>
          <a:p>
            <a:r>
              <a:rPr lang="en-US" dirty="0">
                <a:solidFill>
                  <a:schemeClr val="accent1">
                    <a:lumMod val="75000"/>
                  </a:schemeClr>
                </a:solidFill>
              </a:rPr>
              <a:t>Legal Disclaimer/Safe Harbor</a:t>
            </a:r>
          </a:p>
        </p:txBody>
      </p:sp>
      <p:sp>
        <p:nvSpPr>
          <p:cNvPr id="3" name="Text Placeholder 2">
            <a:extLst>
              <a:ext uri="{FF2B5EF4-FFF2-40B4-BE49-F238E27FC236}">
                <a16:creationId xmlns:a16="http://schemas.microsoft.com/office/drawing/2014/main" id="{D1E2BC9B-30C2-4D5E-B962-1545C81BFB98}"/>
              </a:ext>
            </a:extLst>
          </p:cNvPr>
          <p:cNvSpPr>
            <a:spLocks noGrp="1"/>
          </p:cNvSpPr>
          <p:nvPr>
            <p:ph type="body" idx="1"/>
          </p:nvPr>
        </p:nvSpPr>
        <p:spPr/>
        <p:txBody>
          <a:bodyPr/>
          <a:lstStyle/>
          <a:p>
            <a:pPr marL="50800" indent="0">
              <a:buNone/>
            </a:pPr>
            <a:r>
              <a:rPr lang="en-US" sz="2000" dirty="0">
                <a:solidFill>
                  <a:schemeClr val="tx1"/>
                </a:solidFill>
              </a:rPr>
              <a:t>NOTE: In this presentation we have made forward-looking statements. These statements are based on our estimates and assumptions and are subject to risks and uncertainties. Forward-looking statements include the information concerning our possible or assumed future results of operations. Forward looking statements also include those preceded or followed by the words “anticipates,” “believes,” “estimates,” “expects,” “forecasts,” “hopes,” “plans” or similar expressions. For those statements, we claim the protection of the safe harbor for forward-looking statements contained in the Private Securities Litigation Reform Act of 1995. We undertake no obligation to revise or publicly release the results of any revision to these forward-looking statements, except as required by law.  Given these risks and uncertainties, readers are cautioned not to place undue reliance on such forward-looking statements. Furthermore, the this presentation shall not represent any guarantee or commitment of level of service for any Verizon product or service.</a:t>
            </a:r>
          </a:p>
        </p:txBody>
      </p:sp>
    </p:spTree>
    <p:extLst>
      <p:ext uri="{BB962C8B-B14F-4D97-AF65-F5344CB8AC3E}">
        <p14:creationId xmlns:p14="http://schemas.microsoft.com/office/powerpoint/2010/main" val="982424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44FF9A-22FF-6044-AA8E-5DDF4A4976D6}"/>
              </a:ext>
            </a:extLst>
          </p:cNvPr>
          <p:cNvSpPr>
            <a:spLocks noGrp="1"/>
          </p:cNvSpPr>
          <p:nvPr>
            <p:ph type="title"/>
          </p:nvPr>
        </p:nvSpPr>
        <p:spPr/>
        <p:txBody>
          <a:bodyPr/>
          <a:lstStyle/>
          <a:p>
            <a:r>
              <a:rPr lang="en-US" dirty="0">
                <a:solidFill>
                  <a:schemeClr val="accent1">
                    <a:lumMod val="75000"/>
                  </a:schemeClr>
                </a:solidFill>
              </a:rPr>
              <a:t>Introductions</a:t>
            </a:r>
          </a:p>
        </p:txBody>
      </p:sp>
      <p:sp>
        <p:nvSpPr>
          <p:cNvPr id="4" name="Text Placeholder 3">
            <a:extLst>
              <a:ext uri="{FF2B5EF4-FFF2-40B4-BE49-F238E27FC236}">
                <a16:creationId xmlns:a16="http://schemas.microsoft.com/office/drawing/2014/main" id="{D249CB08-F43B-AF49-824D-1E12F6304192}"/>
              </a:ext>
            </a:extLst>
          </p:cNvPr>
          <p:cNvSpPr>
            <a:spLocks noGrp="1"/>
          </p:cNvSpPr>
          <p:nvPr>
            <p:ph type="body" idx="1"/>
          </p:nvPr>
        </p:nvSpPr>
        <p:spPr/>
        <p:txBody>
          <a:bodyPr/>
          <a:lstStyle/>
          <a:p>
            <a:pPr marL="50800" indent="0">
              <a:buNone/>
            </a:pPr>
            <a:r>
              <a:rPr lang="en-US" sz="3200" b="1" dirty="0"/>
              <a:t>Jeff Budney</a:t>
            </a:r>
          </a:p>
          <a:p>
            <a:r>
              <a:rPr lang="en-US" dirty="0"/>
              <a:t>Associate Director, Network Planning</a:t>
            </a:r>
          </a:p>
          <a:p>
            <a:r>
              <a:rPr lang="en-US" dirty="0"/>
              <a:t>Global Peering Manager</a:t>
            </a:r>
          </a:p>
          <a:p>
            <a:r>
              <a:rPr lang="en-US" dirty="0"/>
              <a:t>Board Member: Streaming Video Technology Alliance</a:t>
            </a:r>
          </a:p>
          <a:p>
            <a:pPr marL="50800" indent="0">
              <a:buNone/>
            </a:pPr>
            <a:r>
              <a:rPr lang="en-US" b="1" dirty="0"/>
              <a:t>Verizon</a:t>
            </a:r>
          </a:p>
          <a:p>
            <a:r>
              <a:rPr lang="en-US" dirty="0">
                <a:solidFill>
                  <a:schemeClr val="tx1"/>
                </a:solidFill>
              </a:rPr>
              <a:t>9.1M</a:t>
            </a:r>
            <a:r>
              <a:rPr lang="en-US" dirty="0"/>
              <a:t> broadband connections (wireline and wireless)</a:t>
            </a:r>
          </a:p>
          <a:p>
            <a:r>
              <a:rPr lang="en-US" dirty="0">
                <a:solidFill>
                  <a:schemeClr val="tx1"/>
                </a:solidFill>
              </a:rPr>
              <a:t>145M</a:t>
            </a:r>
            <a:r>
              <a:rPr lang="en-US" dirty="0"/>
              <a:t> Wireless retail connections</a:t>
            </a:r>
          </a:p>
          <a:p>
            <a:r>
              <a:rPr lang="en-US" dirty="0"/>
              <a:t>FiOS, DSL, Enterprise: AS 701 </a:t>
            </a:r>
          </a:p>
          <a:p>
            <a:r>
              <a:rPr lang="en-US" dirty="0"/>
              <a:t>Verizon Wireless: AS 6167, 22394 </a:t>
            </a:r>
          </a:p>
          <a:p>
            <a:endParaRPr lang="en-US" dirty="0"/>
          </a:p>
        </p:txBody>
      </p:sp>
    </p:spTree>
    <p:extLst>
      <p:ext uri="{BB962C8B-B14F-4D97-AF65-F5344CB8AC3E}">
        <p14:creationId xmlns:p14="http://schemas.microsoft.com/office/powerpoint/2010/main" val="780815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38E25-AAA8-461D-B62A-5BAAFD83FED7}"/>
              </a:ext>
            </a:extLst>
          </p:cNvPr>
          <p:cNvSpPr>
            <a:spLocks noGrp="1"/>
          </p:cNvSpPr>
          <p:nvPr>
            <p:ph type="title"/>
          </p:nvPr>
        </p:nvSpPr>
        <p:spPr/>
        <p:txBody>
          <a:bodyPr/>
          <a:lstStyle/>
          <a:p>
            <a:r>
              <a:rPr lang="en-US" dirty="0">
                <a:solidFill>
                  <a:schemeClr val="accent1">
                    <a:lumMod val="75000"/>
                  </a:schemeClr>
                </a:solidFill>
              </a:rPr>
              <a:t>Streaming Media Trends</a:t>
            </a:r>
          </a:p>
        </p:txBody>
      </p:sp>
      <p:sp>
        <p:nvSpPr>
          <p:cNvPr id="3" name="Text Placeholder 2">
            <a:extLst>
              <a:ext uri="{FF2B5EF4-FFF2-40B4-BE49-F238E27FC236}">
                <a16:creationId xmlns:a16="http://schemas.microsoft.com/office/drawing/2014/main" id="{B8D1E88B-A400-42A7-99C1-C540C006CDEA}"/>
              </a:ext>
            </a:extLst>
          </p:cNvPr>
          <p:cNvSpPr>
            <a:spLocks noGrp="1"/>
          </p:cNvSpPr>
          <p:nvPr>
            <p:ph type="body" idx="1"/>
          </p:nvPr>
        </p:nvSpPr>
        <p:spPr/>
        <p:txBody>
          <a:bodyPr/>
          <a:lstStyle/>
          <a:p>
            <a:pPr marL="50800" indent="0">
              <a:buNone/>
            </a:pPr>
            <a:r>
              <a:rPr lang="en-US" b="1" dirty="0"/>
              <a:t>The Consumer - “Cutting the Cord”</a:t>
            </a:r>
          </a:p>
          <a:p>
            <a:r>
              <a:rPr lang="en-US" dirty="0"/>
              <a:t>Nielsen Insights “</a:t>
            </a:r>
            <a:r>
              <a:rPr lang="en-US" dirty="0">
                <a:hlinkClick r:id="rId3"/>
              </a:rPr>
              <a:t>The Gauge</a:t>
            </a:r>
            <a:r>
              <a:rPr lang="en-US" dirty="0"/>
              <a:t>”</a:t>
            </a:r>
            <a:endParaRPr lang="en-US" dirty="0">
              <a:solidFill>
                <a:srgbClr val="FF0000"/>
              </a:solidFill>
            </a:endParaRPr>
          </a:p>
          <a:p>
            <a:pPr lvl="1">
              <a:buFont typeface="Montserrat" panose="00000500000000000000" pitchFamily="2" charset="0"/>
              <a:buChar char="–"/>
            </a:pPr>
            <a:r>
              <a:rPr lang="en-US" dirty="0"/>
              <a:t>Streaming surpassed Cable for preferred format in 2022</a:t>
            </a:r>
          </a:p>
          <a:p>
            <a:pPr lvl="1">
              <a:buFont typeface="Montserrat" panose="00000500000000000000" pitchFamily="2" charset="0"/>
              <a:buChar char="–"/>
            </a:pPr>
            <a:r>
              <a:rPr lang="en-US" dirty="0"/>
              <a:t>Streaming 37.7%, Cable 27.6%, Broadcast 23.3%, Other 11.6%</a:t>
            </a:r>
          </a:p>
          <a:p>
            <a:r>
              <a:rPr lang="en-US" dirty="0" err="1">
                <a:solidFill>
                  <a:schemeClr val="tx1"/>
                </a:solidFill>
              </a:rPr>
              <a:t>Omdia’s</a:t>
            </a:r>
            <a:r>
              <a:rPr lang="en-US" dirty="0">
                <a:solidFill>
                  <a:schemeClr val="tx1"/>
                </a:solidFill>
              </a:rPr>
              <a:t> </a:t>
            </a:r>
            <a:r>
              <a:rPr lang="en-US" dirty="0">
                <a:solidFill>
                  <a:schemeClr val="tx1"/>
                </a:solidFill>
                <a:hlinkClick r:id="rId4"/>
              </a:rPr>
              <a:t>Media &amp; Technology Digest</a:t>
            </a:r>
            <a:endParaRPr lang="en-US" dirty="0">
              <a:solidFill>
                <a:schemeClr val="tx1"/>
              </a:solidFill>
            </a:endParaRPr>
          </a:p>
          <a:p>
            <a:pPr lvl="1">
              <a:buFont typeface="Montserrat" panose="00000500000000000000" pitchFamily="2" charset="0"/>
              <a:buChar char="–"/>
            </a:pPr>
            <a:r>
              <a:rPr lang="en-US" dirty="0">
                <a:solidFill>
                  <a:schemeClr val="tx1"/>
                </a:solidFill>
              </a:rPr>
              <a:t>OTT subscriptions grew 67m in 2022 to 437 million (7x pay TV)</a:t>
            </a:r>
          </a:p>
          <a:p>
            <a:pPr lvl="1">
              <a:buFont typeface="Montserrat" panose="00000500000000000000" pitchFamily="2" charset="0"/>
              <a:buChar char="–"/>
            </a:pPr>
            <a:r>
              <a:rPr lang="en-US" dirty="0">
                <a:solidFill>
                  <a:schemeClr val="tx1"/>
                </a:solidFill>
              </a:rPr>
              <a:t>615M streaming subscriptions by end of 2028 (10x pay TV)</a:t>
            </a:r>
          </a:p>
          <a:p>
            <a:endParaRPr lang="en-US" dirty="0"/>
          </a:p>
          <a:p>
            <a:pPr marL="50800" indent="0" algn="ctr">
              <a:buNone/>
            </a:pPr>
            <a:endParaRPr lang="en-US" u="sng" dirty="0"/>
          </a:p>
        </p:txBody>
      </p:sp>
      <p:sp>
        <p:nvSpPr>
          <p:cNvPr id="4" name="TextBox 3">
            <a:extLst>
              <a:ext uri="{FF2B5EF4-FFF2-40B4-BE49-F238E27FC236}">
                <a16:creationId xmlns:a16="http://schemas.microsoft.com/office/drawing/2014/main" id="{35A0A57B-E133-4B0F-87FE-B605BA18E02B}"/>
              </a:ext>
            </a:extLst>
          </p:cNvPr>
          <p:cNvSpPr txBox="1"/>
          <p:nvPr/>
        </p:nvSpPr>
        <p:spPr>
          <a:xfrm>
            <a:off x="0" y="6488668"/>
            <a:ext cx="12191999" cy="369332"/>
          </a:xfrm>
          <a:prstGeom prst="rect">
            <a:avLst/>
          </a:prstGeom>
          <a:noFill/>
        </p:spPr>
        <p:txBody>
          <a:bodyPr wrap="square" rtlCol="0">
            <a:spAutoFit/>
          </a:bodyPr>
          <a:lstStyle/>
          <a:p>
            <a:pPr algn="ctr"/>
            <a:r>
              <a:rPr lang="en-US" sz="900" dirty="0"/>
              <a:t>https://www.nielsen.com/insights/2024/super-sunday-delivers-a-record-day-of-tv-viewing//</a:t>
            </a:r>
          </a:p>
          <a:p>
            <a:pPr algn="ctr"/>
            <a:r>
              <a:rPr lang="en-US" sz="900" dirty="0">
                <a:solidFill>
                  <a:schemeClr val="tx1"/>
                </a:solidFill>
              </a:rPr>
              <a:t>https://omdia.tech.informa.com/OM032855/Media--Technology-Digest--September-2023</a:t>
            </a:r>
          </a:p>
        </p:txBody>
      </p:sp>
      <p:sp>
        <p:nvSpPr>
          <p:cNvPr id="14" name="Rectangle 13">
            <a:extLst>
              <a:ext uri="{FF2B5EF4-FFF2-40B4-BE49-F238E27FC236}">
                <a16:creationId xmlns:a16="http://schemas.microsoft.com/office/drawing/2014/main" id="{A20D3025-3F5B-4960-AA7E-055BF3C5302F}"/>
              </a:ext>
            </a:extLst>
          </p:cNvPr>
          <p:cNvSpPr/>
          <p:nvPr/>
        </p:nvSpPr>
        <p:spPr>
          <a:xfrm>
            <a:off x="772886" y="5582867"/>
            <a:ext cx="10591800" cy="5473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dirty="0">
                <a:solidFill>
                  <a:schemeClr val="bg1"/>
                </a:solidFill>
              </a:rPr>
              <a:t>Trend is towards “Streaming first” content sources</a:t>
            </a:r>
            <a:endParaRPr lang="en-US" dirty="0">
              <a:solidFill>
                <a:schemeClr val="bg1"/>
              </a:solidFill>
            </a:endParaRPr>
          </a:p>
        </p:txBody>
      </p:sp>
    </p:spTree>
    <p:extLst>
      <p:ext uri="{BB962C8B-B14F-4D97-AF65-F5344CB8AC3E}">
        <p14:creationId xmlns:p14="http://schemas.microsoft.com/office/powerpoint/2010/main" val="1311723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38E25-AAA8-461D-B62A-5BAAFD83FED7}"/>
              </a:ext>
            </a:extLst>
          </p:cNvPr>
          <p:cNvSpPr>
            <a:spLocks noGrp="1"/>
          </p:cNvSpPr>
          <p:nvPr>
            <p:ph type="title"/>
          </p:nvPr>
        </p:nvSpPr>
        <p:spPr/>
        <p:txBody>
          <a:bodyPr/>
          <a:lstStyle/>
          <a:p>
            <a:r>
              <a:rPr lang="en-US" dirty="0">
                <a:solidFill>
                  <a:schemeClr val="accent1">
                    <a:lumMod val="75000"/>
                  </a:schemeClr>
                </a:solidFill>
              </a:rPr>
              <a:t>Streaming Media Trends</a:t>
            </a:r>
          </a:p>
        </p:txBody>
      </p:sp>
      <p:sp>
        <p:nvSpPr>
          <p:cNvPr id="3" name="Text Placeholder 2">
            <a:extLst>
              <a:ext uri="{FF2B5EF4-FFF2-40B4-BE49-F238E27FC236}">
                <a16:creationId xmlns:a16="http://schemas.microsoft.com/office/drawing/2014/main" id="{B8D1E88B-A400-42A7-99C1-C540C006CDEA}"/>
              </a:ext>
            </a:extLst>
          </p:cNvPr>
          <p:cNvSpPr>
            <a:spLocks noGrp="1"/>
          </p:cNvSpPr>
          <p:nvPr>
            <p:ph type="body" idx="1"/>
          </p:nvPr>
        </p:nvSpPr>
        <p:spPr>
          <a:xfrm>
            <a:off x="838199" y="1825625"/>
            <a:ext cx="10371269" cy="4351338"/>
          </a:xfrm>
        </p:spPr>
        <p:txBody>
          <a:bodyPr/>
          <a:lstStyle/>
          <a:p>
            <a:pPr marL="50800" indent="0">
              <a:buNone/>
            </a:pPr>
            <a:r>
              <a:rPr lang="en-US" b="1" dirty="0">
                <a:solidFill>
                  <a:schemeClr val="tx1"/>
                </a:solidFill>
              </a:rPr>
              <a:t>The Content Providers –Tech and Business Innovation</a:t>
            </a:r>
          </a:p>
          <a:p>
            <a:r>
              <a:rPr lang="en-US" dirty="0">
                <a:solidFill>
                  <a:schemeClr val="tx1"/>
                </a:solidFill>
                <a:latin typeface="+mn-lt"/>
              </a:rPr>
              <a:t>Since 2018 over half of Internet encrypted (</a:t>
            </a:r>
            <a:r>
              <a:rPr lang="en-US" dirty="0" err="1">
                <a:solidFill>
                  <a:schemeClr val="tx1"/>
                </a:solidFill>
                <a:latin typeface="+mn-lt"/>
                <a:hlinkClick r:id="rId3"/>
              </a:rPr>
              <a:t>Sandvine</a:t>
            </a:r>
            <a:r>
              <a:rPr lang="en-US" dirty="0">
                <a:solidFill>
                  <a:schemeClr val="tx1"/>
                </a:solidFill>
                <a:latin typeface="+mn-lt"/>
              </a:rPr>
              <a:t>)</a:t>
            </a:r>
            <a:endParaRPr lang="en-US" dirty="0">
              <a:solidFill>
                <a:srgbClr val="FF0000"/>
              </a:solidFill>
              <a:latin typeface="+mn-lt"/>
            </a:endParaRPr>
          </a:p>
          <a:p>
            <a:r>
              <a:rPr lang="en-US" dirty="0">
                <a:solidFill>
                  <a:schemeClr val="tx1"/>
                </a:solidFill>
                <a:latin typeface="+mn-lt"/>
              </a:rPr>
              <a:t>IETF QUIC (May 2021) adopted beyond Google (</a:t>
            </a:r>
            <a:r>
              <a:rPr lang="en-US" dirty="0" err="1">
                <a:solidFill>
                  <a:schemeClr val="tx1"/>
                </a:solidFill>
                <a:latin typeface="+mn-lt"/>
                <a:hlinkClick r:id="rId4"/>
              </a:rPr>
              <a:t>Sandvine</a:t>
            </a:r>
            <a:r>
              <a:rPr lang="en-US" dirty="0">
                <a:solidFill>
                  <a:schemeClr val="tx1"/>
                </a:solidFill>
                <a:latin typeface="+mn-lt"/>
              </a:rPr>
              <a:t>)</a:t>
            </a:r>
            <a:endParaRPr lang="en-US" dirty="0">
              <a:solidFill>
                <a:srgbClr val="FF0000"/>
              </a:solidFill>
              <a:latin typeface="+mn-lt"/>
            </a:endParaRPr>
          </a:p>
          <a:p>
            <a:r>
              <a:rPr lang="en-US" dirty="0"/>
              <a:t>“Multi-CDN” strategies (</a:t>
            </a:r>
            <a:r>
              <a:rPr lang="en-US" dirty="0">
                <a:hlinkClick r:id="rId5"/>
              </a:rPr>
              <a:t>StreamTV</a:t>
            </a:r>
            <a:r>
              <a:rPr lang="en-US" dirty="0"/>
              <a:t>)</a:t>
            </a:r>
          </a:p>
          <a:p>
            <a:pPr lvl="1">
              <a:buFont typeface="Arial" panose="020B0604020202020204" pitchFamily="34" charset="0"/>
              <a:buChar char="–"/>
            </a:pPr>
            <a:r>
              <a:rPr lang="en-US" dirty="0">
                <a:latin typeface="+mn-lt"/>
              </a:rPr>
              <a:t>Price / Performance</a:t>
            </a:r>
          </a:p>
          <a:p>
            <a:r>
              <a:rPr lang="en-US" dirty="0"/>
              <a:t>Sports league exclusive broadcast rights to streamers</a:t>
            </a:r>
          </a:p>
          <a:p>
            <a:r>
              <a:rPr lang="en-US" dirty="0"/>
              <a:t>Streamers join forces (</a:t>
            </a:r>
            <a:r>
              <a:rPr lang="en-US" dirty="0">
                <a:hlinkClick r:id="rId6"/>
              </a:rPr>
              <a:t>StreamTV</a:t>
            </a:r>
            <a:r>
              <a:rPr lang="en-US" dirty="0"/>
              <a:t>)</a:t>
            </a:r>
          </a:p>
          <a:p>
            <a:pPr marL="50800" indent="0" algn="ctr">
              <a:buNone/>
            </a:pPr>
            <a:r>
              <a:rPr lang="en-US" sz="1100" u="sng" dirty="0"/>
              <a:t> </a:t>
            </a:r>
          </a:p>
          <a:p>
            <a:endParaRPr lang="en-US" dirty="0">
              <a:solidFill>
                <a:srgbClr val="FF0000"/>
              </a:solidFill>
            </a:endParaRPr>
          </a:p>
          <a:p>
            <a:endParaRPr lang="en-US" dirty="0"/>
          </a:p>
        </p:txBody>
      </p:sp>
      <p:sp>
        <p:nvSpPr>
          <p:cNvPr id="4" name="TextBox 3">
            <a:extLst>
              <a:ext uri="{FF2B5EF4-FFF2-40B4-BE49-F238E27FC236}">
                <a16:creationId xmlns:a16="http://schemas.microsoft.com/office/drawing/2014/main" id="{B4BA4D0C-7F7E-45AF-9C39-093B7830BA4F}"/>
              </a:ext>
            </a:extLst>
          </p:cNvPr>
          <p:cNvSpPr txBox="1"/>
          <p:nvPr/>
        </p:nvSpPr>
        <p:spPr>
          <a:xfrm>
            <a:off x="774356" y="6176963"/>
            <a:ext cx="10643288" cy="487174"/>
          </a:xfrm>
          <a:prstGeom prst="rect">
            <a:avLst/>
          </a:prstGeom>
          <a:noFill/>
        </p:spPr>
        <p:txBody>
          <a:bodyPr wrap="square" rtlCol="0">
            <a:noAutofit/>
          </a:bodyPr>
          <a:lstStyle/>
          <a:p>
            <a:pPr algn="ctr"/>
            <a:r>
              <a:rPr lang="en-US" sz="900" dirty="0"/>
              <a:t>https://www.sandvine.com/hubfs/Sandvine_Redesign_2019/Downloads/2018-phenomena-report.pdf</a:t>
            </a:r>
          </a:p>
          <a:p>
            <a:pPr algn="ctr"/>
            <a:r>
              <a:rPr lang="en-US" sz="900" dirty="0"/>
              <a:t>https://www.sandvine.com/hubfs/Sandvine_Redesign_2019/Downloads/2023/reports/Sandvine%20GIPR%202023.pdf</a:t>
            </a:r>
          </a:p>
          <a:p>
            <a:pPr algn="ctr"/>
            <a:r>
              <a:rPr lang="en-US" sz="900" dirty="0"/>
              <a:t>https://www.streamtvinsider.com/tech/industry-voices-rayburn-pros-and-cons-deploying-a-diy-or-outsourced-multi-cdn-solution</a:t>
            </a:r>
          </a:p>
          <a:p>
            <a:pPr algn="ctr"/>
            <a:r>
              <a:rPr lang="en-US" sz="900" dirty="0"/>
              <a:t>https://www.streamtvinsider.com/video/espn-fox-wbd-sports-streaming-jv-poses-another-strike-pay-tv</a:t>
            </a:r>
          </a:p>
        </p:txBody>
      </p:sp>
      <p:sp>
        <p:nvSpPr>
          <p:cNvPr id="7" name="Rectangle 6">
            <a:extLst>
              <a:ext uri="{FF2B5EF4-FFF2-40B4-BE49-F238E27FC236}">
                <a16:creationId xmlns:a16="http://schemas.microsoft.com/office/drawing/2014/main" id="{E84F18BD-06AD-40E0-90D3-72DD690ECA7F}"/>
              </a:ext>
            </a:extLst>
          </p:cNvPr>
          <p:cNvSpPr/>
          <p:nvPr/>
        </p:nvSpPr>
        <p:spPr>
          <a:xfrm>
            <a:off x="772886" y="5582867"/>
            <a:ext cx="10591800" cy="5473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dirty="0">
                <a:solidFill>
                  <a:schemeClr val="bg1"/>
                </a:solidFill>
              </a:rPr>
              <a:t>Streaming traffic is a moving target</a:t>
            </a:r>
          </a:p>
        </p:txBody>
      </p:sp>
    </p:spTree>
    <p:extLst>
      <p:ext uri="{BB962C8B-B14F-4D97-AF65-F5344CB8AC3E}">
        <p14:creationId xmlns:p14="http://schemas.microsoft.com/office/powerpoint/2010/main" val="1479345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FA669-0984-48B8-82EE-DA06A817F3D9}"/>
              </a:ext>
            </a:extLst>
          </p:cNvPr>
          <p:cNvSpPr>
            <a:spLocks noGrp="1"/>
          </p:cNvSpPr>
          <p:nvPr>
            <p:ph type="title"/>
          </p:nvPr>
        </p:nvSpPr>
        <p:spPr/>
        <p:txBody>
          <a:bodyPr/>
          <a:lstStyle/>
          <a:p>
            <a:r>
              <a:rPr lang="en-US" b="1" dirty="0">
                <a:solidFill>
                  <a:schemeClr val="accent1">
                    <a:lumMod val="75000"/>
                  </a:schemeClr>
                </a:solidFill>
                <a:latin typeface="+mj-lt"/>
              </a:rPr>
              <a:t>Verizon Interconnect Trends</a:t>
            </a:r>
            <a:endParaRPr lang="en-US" dirty="0">
              <a:solidFill>
                <a:schemeClr val="accent1">
                  <a:lumMod val="75000"/>
                </a:schemeClr>
              </a:solidFill>
            </a:endParaRPr>
          </a:p>
        </p:txBody>
      </p:sp>
      <p:sp>
        <p:nvSpPr>
          <p:cNvPr id="3" name="Text Placeholder 2">
            <a:extLst>
              <a:ext uri="{FF2B5EF4-FFF2-40B4-BE49-F238E27FC236}">
                <a16:creationId xmlns:a16="http://schemas.microsoft.com/office/drawing/2014/main" id="{7C0FE9A6-B924-409A-A4F7-BD29527FA548}"/>
              </a:ext>
            </a:extLst>
          </p:cNvPr>
          <p:cNvSpPr>
            <a:spLocks noGrp="1"/>
          </p:cNvSpPr>
          <p:nvPr>
            <p:ph type="body" idx="1"/>
          </p:nvPr>
        </p:nvSpPr>
        <p:spPr>
          <a:xfrm>
            <a:off x="838200" y="1825625"/>
            <a:ext cx="7462962" cy="4351338"/>
          </a:xfrm>
        </p:spPr>
        <p:txBody>
          <a:bodyPr/>
          <a:lstStyle/>
          <a:p>
            <a:r>
              <a:rPr lang="en-US" dirty="0">
                <a:solidFill>
                  <a:schemeClr val="tx1"/>
                </a:solidFill>
              </a:rPr>
              <a:t>Video dominates Internet traffic </a:t>
            </a:r>
          </a:p>
          <a:p>
            <a:r>
              <a:rPr lang="en-US" dirty="0">
                <a:solidFill>
                  <a:schemeClr val="tx1"/>
                </a:solidFill>
              </a:rPr>
              <a:t>Three of </a:t>
            </a:r>
            <a:r>
              <a:rPr lang="en-US" dirty="0">
                <a:solidFill>
                  <a:schemeClr val="tx1"/>
                </a:solidFill>
                <a:hlinkClick r:id="rId3"/>
              </a:rPr>
              <a:t>Sandvine’s</a:t>
            </a:r>
            <a:r>
              <a:rPr lang="en-US" dirty="0">
                <a:solidFill>
                  <a:schemeClr val="tx1"/>
                </a:solidFill>
              </a:rPr>
              <a:t> content categories surpass 81% downstream volume</a:t>
            </a:r>
          </a:p>
          <a:p>
            <a:pPr lvl="1">
              <a:buFont typeface="Arial" panose="020B0604020202020204" pitchFamily="34" charset="0"/>
              <a:buChar char="–"/>
            </a:pPr>
            <a:r>
              <a:rPr lang="en-US" dirty="0">
                <a:latin typeface="+mn-lt"/>
              </a:rPr>
              <a:t>Largely  repeated content</a:t>
            </a:r>
          </a:p>
          <a:p>
            <a:r>
              <a:rPr lang="en-US" dirty="0"/>
              <a:t>Constantly reacting to content shifts</a:t>
            </a:r>
          </a:p>
          <a:p>
            <a:pPr lvl="1">
              <a:buFont typeface="Arial" panose="020B0604020202020204" pitchFamily="34" charset="0"/>
              <a:buChar char="–"/>
            </a:pPr>
            <a:r>
              <a:rPr lang="en-US" dirty="0">
                <a:solidFill>
                  <a:srgbClr val="0058CD"/>
                </a:solidFill>
                <a:latin typeface="+mn-lt"/>
                <a:hlinkClick r:id="rId4">
                  <a:extLst>
                    <a:ext uri="{A12FA001-AC4F-418D-AE19-62706E023703}">
                      <ahyp:hlinkClr xmlns:ahyp="http://schemas.microsoft.com/office/drawing/2018/hyperlinkcolor" val="tx"/>
                    </a:ext>
                  </a:extLst>
                </a:hlinkClick>
              </a:rPr>
              <a:t>Kentik</a:t>
            </a:r>
            <a:r>
              <a:rPr lang="en-US" dirty="0">
                <a:latin typeface="+mn-lt"/>
              </a:rPr>
              <a:t> reported TNF on five different CDNs plus embedded caches</a:t>
            </a:r>
          </a:p>
          <a:p>
            <a:pPr lvl="1">
              <a:buFont typeface="Arial" panose="020B0604020202020204" pitchFamily="34" charset="0"/>
              <a:buChar char="–"/>
            </a:pPr>
            <a:r>
              <a:rPr lang="en-US" dirty="0">
                <a:latin typeface="+mn-lt"/>
              </a:rPr>
              <a:t>Sports leagues rotate media partners annually for big games</a:t>
            </a:r>
          </a:p>
        </p:txBody>
      </p:sp>
      <p:graphicFrame>
        <p:nvGraphicFramePr>
          <p:cNvPr id="5" name="Table 5">
            <a:extLst>
              <a:ext uri="{FF2B5EF4-FFF2-40B4-BE49-F238E27FC236}">
                <a16:creationId xmlns:a16="http://schemas.microsoft.com/office/drawing/2014/main" id="{BB6574FF-7B0A-4080-B0C2-A0764F718FF1}"/>
              </a:ext>
            </a:extLst>
          </p:cNvPr>
          <p:cNvGraphicFramePr>
            <a:graphicFrameLocks noGrp="1"/>
          </p:cNvGraphicFramePr>
          <p:nvPr>
            <p:extLst>
              <p:ext uri="{D42A27DB-BD31-4B8C-83A1-F6EECF244321}">
                <p14:modId xmlns:p14="http://schemas.microsoft.com/office/powerpoint/2010/main" val="3885482123"/>
              </p:ext>
            </p:extLst>
          </p:nvPr>
        </p:nvGraphicFramePr>
        <p:xfrm>
          <a:off x="8596571" y="3997744"/>
          <a:ext cx="3228230" cy="1219200"/>
        </p:xfrm>
        <a:graphic>
          <a:graphicData uri="http://schemas.openxmlformats.org/drawingml/2006/table">
            <a:tbl>
              <a:tblPr bandRow="1">
                <a:tableStyleId>{5C22544A-7EE6-4342-B048-85BDC9FD1C3A}</a:tableStyleId>
              </a:tblPr>
              <a:tblGrid>
                <a:gridCol w="2369489">
                  <a:extLst>
                    <a:ext uri="{9D8B030D-6E8A-4147-A177-3AD203B41FA5}">
                      <a16:colId xmlns:a16="http://schemas.microsoft.com/office/drawing/2014/main" val="1445533347"/>
                    </a:ext>
                  </a:extLst>
                </a:gridCol>
                <a:gridCol w="858741">
                  <a:extLst>
                    <a:ext uri="{9D8B030D-6E8A-4147-A177-3AD203B41FA5}">
                      <a16:colId xmlns:a16="http://schemas.microsoft.com/office/drawing/2014/main" val="2653729097"/>
                    </a:ext>
                  </a:extLst>
                </a:gridCol>
              </a:tblGrid>
              <a:tr h="278513">
                <a:tc>
                  <a:txBody>
                    <a:bodyPr/>
                    <a:lstStyle/>
                    <a:p>
                      <a:r>
                        <a:rPr lang="en-US" dirty="0">
                          <a:solidFill>
                            <a:schemeClr val="bg1"/>
                          </a:solidFill>
                        </a:rPr>
                        <a:t>Application (Rank)</a:t>
                      </a:r>
                    </a:p>
                  </a:txBody>
                  <a:tcPr>
                    <a:solidFill>
                      <a:srgbClr val="0058CD"/>
                    </a:solidFill>
                  </a:tcPr>
                </a:tc>
                <a:tc>
                  <a:txBody>
                    <a:bodyPr/>
                    <a:lstStyle/>
                    <a:p>
                      <a:endParaRPr lang="en-US" dirty="0"/>
                    </a:p>
                  </a:txBody>
                  <a:tcPr>
                    <a:solidFill>
                      <a:srgbClr val="0058CD"/>
                    </a:solidFill>
                  </a:tcPr>
                </a:tc>
                <a:extLst>
                  <a:ext uri="{0D108BD9-81ED-4DB2-BD59-A6C34878D82A}">
                    <a16:rowId xmlns:a16="http://schemas.microsoft.com/office/drawing/2014/main" val="550801122"/>
                  </a:ext>
                </a:extLst>
              </a:tr>
              <a:tr h="27851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tx1"/>
                          </a:solidFill>
                        </a:rPr>
                        <a:t>On-Demand Streaming (1) </a:t>
                      </a:r>
                    </a:p>
                  </a:txBody>
                  <a:tcPr>
                    <a:solidFill>
                      <a:schemeClr val="bg1">
                        <a:lumMod val="95000"/>
                      </a:schemeClr>
                    </a:solidFill>
                  </a:tcPr>
                </a:tc>
                <a:tc>
                  <a:txBody>
                    <a:bodyPr/>
                    <a:lstStyle/>
                    <a:p>
                      <a:r>
                        <a:rPr lang="en-US" dirty="0">
                          <a:solidFill>
                            <a:schemeClr val="tx1"/>
                          </a:solidFill>
                        </a:rPr>
                        <a:t>54% </a:t>
                      </a:r>
                    </a:p>
                  </a:txBody>
                  <a:tcPr>
                    <a:solidFill>
                      <a:schemeClr val="bg1">
                        <a:lumMod val="95000"/>
                      </a:schemeClr>
                    </a:solidFill>
                  </a:tcPr>
                </a:tc>
                <a:extLst>
                  <a:ext uri="{0D108BD9-81ED-4DB2-BD59-A6C34878D82A}">
                    <a16:rowId xmlns:a16="http://schemas.microsoft.com/office/drawing/2014/main" val="2700931343"/>
                  </a:ext>
                </a:extLst>
              </a:tr>
              <a:tr h="278513">
                <a:tc>
                  <a:txBody>
                    <a:bodyPr/>
                    <a:lstStyle/>
                    <a:p>
                      <a:r>
                        <a:rPr lang="en-US" dirty="0">
                          <a:solidFill>
                            <a:schemeClr val="tx1"/>
                          </a:solidFill>
                        </a:rPr>
                        <a:t>Live Streaming (2) </a:t>
                      </a:r>
                    </a:p>
                  </a:txBody>
                  <a:tcPr>
                    <a:solidFill>
                      <a:srgbClr val="A7CDFF"/>
                    </a:solidFill>
                  </a:tcPr>
                </a:tc>
                <a:tc>
                  <a:txBody>
                    <a:bodyPr/>
                    <a:lstStyle/>
                    <a:p>
                      <a:r>
                        <a:rPr lang="en-US" dirty="0">
                          <a:solidFill>
                            <a:schemeClr val="tx1"/>
                          </a:solidFill>
                        </a:rPr>
                        <a:t>14%</a:t>
                      </a:r>
                    </a:p>
                  </a:txBody>
                  <a:tcPr>
                    <a:solidFill>
                      <a:srgbClr val="A7CDFF"/>
                    </a:solidFill>
                  </a:tcPr>
                </a:tc>
                <a:extLst>
                  <a:ext uri="{0D108BD9-81ED-4DB2-BD59-A6C34878D82A}">
                    <a16:rowId xmlns:a16="http://schemas.microsoft.com/office/drawing/2014/main" val="3314175145"/>
                  </a:ext>
                </a:extLst>
              </a:tr>
              <a:tr h="278513">
                <a:tc>
                  <a:txBody>
                    <a:bodyPr/>
                    <a:lstStyle/>
                    <a:p>
                      <a:r>
                        <a:rPr lang="en-US" dirty="0">
                          <a:solidFill>
                            <a:schemeClr val="tx1"/>
                          </a:solidFill>
                        </a:rPr>
                        <a:t>File Delivery (3) </a:t>
                      </a:r>
                    </a:p>
                  </a:txBody>
                  <a:tcPr>
                    <a:solidFill>
                      <a:schemeClr val="bg1">
                        <a:lumMod val="95000"/>
                      </a:schemeClr>
                    </a:solidFill>
                  </a:tcPr>
                </a:tc>
                <a:tc>
                  <a:txBody>
                    <a:bodyPr/>
                    <a:lstStyle/>
                    <a:p>
                      <a:r>
                        <a:rPr lang="en-US" dirty="0">
                          <a:solidFill>
                            <a:schemeClr val="tx1"/>
                          </a:solidFill>
                        </a:rPr>
                        <a:t>13%</a:t>
                      </a:r>
                    </a:p>
                  </a:txBody>
                  <a:tcPr>
                    <a:solidFill>
                      <a:schemeClr val="bg1">
                        <a:lumMod val="95000"/>
                      </a:schemeClr>
                    </a:solidFill>
                  </a:tcPr>
                </a:tc>
                <a:extLst>
                  <a:ext uri="{0D108BD9-81ED-4DB2-BD59-A6C34878D82A}">
                    <a16:rowId xmlns:a16="http://schemas.microsoft.com/office/drawing/2014/main" val="1959200505"/>
                  </a:ext>
                </a:extLst>
              </a:tr>
            </a:tbl>
          </a:graphicData>
        </a:graphic>
      </p:graphicFrame>
      <p:sp>
        <p:nvSpPr>
          <p:cNvPr id="10" name="TextBox 9">
            <a:extLst>
              <a:ext uri="{FF2B5EF4-FFF2-40B4-BE49-F238E27FC236}">
                <a16:creationId xmlns:a16="http://schemas.microsoft.com/office/drawing/2014/main" id="{92442DDE-09E5-414C-AF83-8324B1579101}"/>
              </a:ext>
            </a:extLst>
          </p:cNvPr>
          <p:cNvSpPr txBox="1"/>
          <p:nvPr/>
        </p:nvSpPr>
        <p:spPr>
          <a:xfrm>
            <a:off x="0" y="6488668"/>
            <a:ext cx="12191999" cy="369332"/>
          </a:xfrm>
          <a:prstGeom prst="rect">
            <a:avLst/>
          </a:prstGeom>
          <a:noFill/>
        </p:spPr>
        <p:txBody>
          <a:bodyPr wrap="square" rtlCol="0">
            <a:spAutoFit/>
          </a:bodyPr>
          <a:lstStyle/>
          <a:p>
            <a:pPr algn="ctr"/>
            <a:r>
              <a:rPr lang="en-US" sz="900" dirty="0">
                <a:solidFill>
                  <a:schemeClr val="tx1"/>
                </a:solidFill>
              </a:rPr>
              <a:t>https://www.sandvine.com/hubfs/Sandvine_Redesign_2019/Downloads/2024/GIPR/GIPR%202024.pdf</a:t>
            </a:r>
          </a:p>
          <a:p>
            <a:pPr algn="ctr"/>
            <a:r>
              <a:rPr lang="en-US" sz="900" dirty="0"/>
              <a:t>https://www.kentik.com/blog/anatomy-ott-traffic-surge-thursday-night-football-amazon-prime-video/#-are-you-ready-for-some-caching-</a:t>
            </a:r>
          </a:p>
        </p:txBody>
      </p:sp>
      <p:grpSp>
        <p:nvGrpSpPr>
          <p:cNvPr id="11" name="Group 10">
            <a:extLst>
              <a:ext uri="{FF2B5EF4-FFF2-40B4-BE49-F238E27FC236}">
                <a16:creationId xmlns:a16="http://schemas.microsoft.com/office/drawing/2014/main" id="{B4FE2B2B-4366-4DA7-9E92-42D9DAD4B93C}"/>
              </a:ext>
            </a:extLst>
          </p:cNvPr>
          <p:cNvGrpSpPr/>
          <p:nvPr/>
        </p:nvGrpSpPr>
        <p:grpSpPr>
          <a:xfrm>
            <a:off x="8724593" y="1765676"/>
            <a:ext cx="2776446" cy="1708246"/>
            <a:chOff x="7900637" y="1210641"/>
            <a:chExt cx="2527940" cy="1850902"/>
          </a:xfrm>
        </p:grpSpPr>
        <p:sp>
          <p:nvSpPr>
            <p:cNvPr id="12" name="Rectangle 11">
              <a:extLst>
                <a:ext uri="{FF2B5EF4-FFF2-40B4-BE49-F238E27FC236}">
                  <a16:creationId xmlns:a16="http://schemas.microsoft.com/office/drawing/2014/main" id="{0A0BD17D-9C86-48A6-945F-1AB3EB7FF2F7}"/>
                </a:ext>
              </a:extLst>
            </p:cNvPr>
            <p:cNvSpPr/>
            <p:nvPr/>
          </p:nvSpPr>
          <p:spPr>
            <a:xfrm>
              <a:off x="8207237" y="2088184"/>
              <a:ext cx="438586" cy="515166"/>
            </a:xfrm>
            <a:prstGeom prst="rect">
              <a:avLst/>
            </a:prstGeom>
            <a:solidFill>
              <a:schemeClr val="tx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E4743EF-CCBD-4D22-8038-EFFC7992DD24}"/>
                </a:ext>
              </a:extLst>
            </p:cNvPr>
            <p:cNvSpPr/>
            <p:nvPr/>
          </p:nvSpPr>
          <p:spPr>
            <a:xfrm>
              <a:off x="9656234" y="2060173"/>
              <a:ext cx="438586" cy="515165"/>
            </a:xfrm>
            <a:prstGeom prst="rect">
              <a:avLst/>
            </a:prstGeom>
            <a:solidFill>
              <a:schemeClr val="tx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969A7211-746C-4FC8-92C8-A41121A95478}"/>
                </a:ext>
              </a:extLst>
            </p:cNvPr>
            <p:cNvSpPr/>
            <p:nvPr/>
          </p:nvSpPr>
          <p:spPr>
            <a:xfrm>
              <a:off x="7900637" y="1210641"/>
              <a:ext cx="2527940" cy="118599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Arial Narrow" panose="020B0606020202030204" pitchFamily="34" charset="0"/>
                </a:rPr>
                <a:t>POV: You play</a:t>
              </a:r>
            </a:p>
            <a:p>
              <a:pPr algn="ctr"/>
              <a:r>
                <a:rPr lang="en-US" sz="3600" dirty="0">
                  <a:solidFill>
                    <a:schemeClr val="bg1"/>
                  </a:solidFill>
                  <a:latin typeface="Arial Narrow" panose="020B0606020202030204" pitchFamily="34" charset="0"/>
                </a:rPr>
                <a:t>whac-a-mole</a:t>
              </a:r>
            </a:p>
          </p:txBody>
        </p:sp>
        <p:sp>
          <p:nvSpPr>
            <p:cNvPr id="15" name="Rectangle: Rounded Corners 14">
              <a:extLst>
                <a:ext uri="{FF2B5EF4-FFF2-40B4-BE49-F238E27FC236}">
                  <a16:creationId xmlns:a16="http://schemas.microsoft.com/office/drawing/2014/main" id="{B5F9B3EA-2D5F-4167-9B5C-E7AA5D1D5D46}"/>
                </a:ext>
              </a:extLst>
            </p:cNvPr>
            <p:cNvSpPr/>
            <p:nvPr/>
          </p:nvSpPr>
          <p:spPr>
            <a:xfrm>
              <a:off x="8328623" y="2394527"/>
              <a:ext cx="1594509" cy="66701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Arial Narrow" panose="020B0606020202030204" pitchFamily="34" charset="0"/>
                </a:rPr>
                <a:t>at work</a:t>
              </a:r>
            </a:p>
          </p:txBody>
        </p:sp>
        <p:sp>
          <p:nvSpPr>
            <p:cNvPr id="16" name="Rectangle: Rounded Corners 15">
              <a:extLst>
                <a:ext uri="{FF2B5EF4-FFF2-40B4-BE49-F238E27FC236}">
                  <a16:creationId xmlns:a16="http://schemas.microsoft.com/office/drawing/2014/main" id="{7946BFEF-442D-44E2-B94D-60D626443738}"/>
                </a:ext>
              </a:extLst>
            </p:cNvPr>
            <p:cNvSpPr/>
            <p:nvPr/>
          </p:nvSpPr>
          <p:spPr>
            <a:xfrm>
              <a:off x="8094330" y="2398105"/>
              <a:ext cx="234293" cy="6063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sp>
          <p:nvSpPr>
            <p:cNvPr id="18" name="Rectangle: Rounded Corners 17">
              <a:extLst>
                <a:ext uri="{FF2B5EF4-FFF2-40B4-BE49-F238E27FC236}">
                  <a16:creationId xmlns:a16="http://schemas.microsoft.com/office/drawing/2014/main" id="{17F9AE1B-B8D9-45D3-9336-2F8BA3DE2D53}"/>
                </a:ext>
              </a:extLst>
            </p:cNvPr>
            <p:cNvSpPr/>
            <p:nvPr/>
          </p:nvSpPr>
          <p:spPr>
            <a:xfrm>
              <a:off x="9924986" y="2396225"/>
              <a:ext cx="438587" cy="60638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grpSp>
    </p:spTree>
    <p:extLst>
      <p:ext uri="{BB962C8B-B14F-4D97-AF65-F5344CB8AC3E}">
        <p14:creationId xmlns:p14="http://schemas.microsoft.com/office/powerpoint/2010/main" val="3801535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FA669-0984-48B8-82EE-DA06A817F3D9}"/>
              </a:ext>
            </a:extLst>
          </p:cNvPr>
          <p:cNvSpPr>
            <a:spLocks noGrp="1"/>
          </p:cNvSpPr>
          <p:nvPr>
            <p:ph type="title"/>
          </p:nvPr>
        </p:nvSpPr>
        <p:spPr/>
        <p:txBody>
          <a:bodyPr/>
          <a:lstStyle/>
          <a:p>
            <a:r>
              <a:rPr lang="en-US" b="1" dirty="0">
                <a:solidFill>
                  <a:schemeClr val="accent1">
                    <a:lumMod val="75000"/>
                  </a:schemeClr>
                </a:solidFill>
                <a:latin typeface="+mj-lt"/>
              </a:rPr>
              <a:t>Verizon Interconnect Trends</a:t>
            </a:r>
            <a:endParaRPr lang="en-US" dirty="0">
              <a:solidFill>
                <a:schemeClr val="accent1">
                  <a:lumMod val="75000"/>
                </a:schemeClr>
              </a:solidFill>
            </a:endParaRPr>
          </a:p>
        </p:txBody>
      </p:sp>
      <p:sp>
        <p:nvSpPr>
          <p:cNvPr id="3" name="Text Placeholder 2">
            <a:extLst>
              <a:ext uri="{FF2B5EF4-FFF2-40B4-BE49-F238E27FC236}">
                <a16:creationId xmlns:a16="http://schemas.microsoft.com/office/drawing/2014/main" id="{7C0FE9A6-B924-409A-A4F7-BD29527FA548}"/>
              </a:ext>
            </a:extLst>
          </p:cNvPr>
          <p:cNvSpPr>
            <a:spLocks noGrp="1"/>
          </p:cNvSpPr>
          <p:nvPr>
            <p:ph type="body" idx="1"/>
          </p:nvPr>
        </p:nvSpPr>
        <p:spPr/>
        <p:txBody>
          <a:bodyPr/>
          <a:lstStyle/>
          <a:p>
            <a:r>
              <a:rPr lang="en-US" dirty="0">
                <a:latin typeface="+mn-lt"/>
              </a:rPr>
              <a:t>Direct Interconnect to ~15 “Major content networks”</a:t>
            </a:r>
          </a:p>
          <a:p>
            <a:pPr lvl="1">
              <a:buFont typeface="Arial" panose="020B0604020202020204" pitchFamily="34" charset="0"/>
              <a:buChar char="–"/>
            </a:pPr>
            <a:r>
              <a:rPr lang="en-US" dirty="0">
                <a:latin typeface="+mn-lt"/>
              </a:rPr>
              <a:t>Vast majority of capacity</a:t>
            </a:r>
          </a:p>
          <a:p>
            <a:pPr lvl="1">
              <a:buFont typeface="Arial" panose="020B0604020202020204" pitchFamily="34" charset="0"/>
              <a:buChar char="–"/>
            </a:pPr>
            <a:r>
              <a:rPr lang="en-US" dirty="0">
                <a:latin typeface="+mn-lt"/>
              </a:rPr>
              <a:t>14+ U.S. Metro areas</a:t>
            </a:r>
          </a:p>
          <a:p>
            <a:r>
              <a:rPr lang="en-US" dirty="0">
                <a:latin typeface="+mn-lt"/>
              </a:rPr>
              <a:t>Network Management Challenges</a:t>
            </a:r>
          </a:p>
          <a:p>
            <a:pPr lvl="1">
              <a:buFont typeface="Arial" panose="020B0604020202020204" pitchFamily="34" charset="0"/>
              <a:buChar char="–"/>
            </a:pPr>
            <a:r>
              <a:rPr lang="en-US" dirty="0">
                <a:latin typeface="+mn-lt"/>
              </a:rPr>
              <a:t>Shifting content partnerships = moving target</a:t>
            </a:r>
          </a:p>
          <a:p>
            <a:pPr lvl="1">
              <a:buFont typeface="Arial" panose="020B0604020202020204" pitchFamily="34" charset="0"/>
              <a:buChar char="–"/>
            </a:pPr>
            <a:r>
              <a:rPr lang="en-US" dirty="0">
                <a:latin typeface="+mn-lt"/>
              </a:rPr>
              <a:t>Inefficiency of idle capacity</a:t>
            </a:r>
          </a:p>
          <a:p>
            <a:pPr lvl="1">
              <a:buFont typeface="Arial" panose="020B0604020202020204" pitchFamily="34" charset="0"/>
              <a:buChar char="–"/>
            </a:pPr>
            <a:r>
              <a:rPr lang="en-US" dirty="0">
                <a:latin typeface="+mn-lt"/>
              </a:rPr>
              <a:t>Recurring cost of carrier hotels to meet content</a:t>
            </a:r>
          </a:p>
          <a:p>
            <a:endParaRPr lang="en-US" dirty="0">
              <a:latin typeface="+mn-lt"/>
            </a:endParaRPr>
          </a:p>
          <a:p>
            <a:pPr lvl="1"/>
            <a:endParaRPr lang="en-US" dirty="0">
              <a:latin typeface="+mn-lt"/>
            </a:endParaRPr>
          </a:p>
        </p:txBody>
      </p:sp>
    </p:spTree>
    <p:extLst>
      <p:ext uri="{BB962C8B-B14F-4D97-AF65-F5344CB8AC3E}">
        <p14:creationId xmlns:p14="http://schemas.microsoft.com/office/powerpoint/2010/main" val="159594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FC927-3C70-40FF-88DE-A7822166895D}"/>
              </a:ext>
            </a:extLst>
          </p:cNvPr>
          <p:cNvSpPr>
            <a:spLocks noGrp="1"/>
          </p:cNvSpPr>
          <p:nvPr>
            <p:ph type="title"/>
          </p:nvPr>
        </p:nvSpPr>
        <p:spPr/>
        <p:txBody>
          <a:bodyPr/>
          <a:lstStyle/>
          <a:p>
            <a:r>
              <a:rPr lang="en-US" dirty="0">
                <a:solidFill>
                  <a:schemeClr val="accent1">
                    <a:lumMod val="75000"/>
                  </a:schemeClr>
                </a:solidFill>
              </a:rPr>
              <a:t>Streaming Video Tech. Alliance</a:t>
            </a:r>
          </a:p>
        </p:txBody>
      </p:sp>
      <p:sp>
        <p:nvSpPr>
          <p:cNvPr id="3" name="Text Placeholder 2">
            <a:extLst>
              <a:ext uri="{FF2B5EF4-FFF2-40B4-BE49-F238E27FC236}">
                <a16:creationId xmlns:a16="http://schemas.microsoft.com/office/drawing/2014/main" id="{C0AE135F-11F7-4E83-AF3A-0CCA0921B6E2}"/>
              </a:ext>
            </a:extLst>
          </p:cNvPr>
          <p:cNvSpPr>
            <a:spLocks noGrp="1"/>
          </p:cNvSpPr>
          <p:nvPr>
            <p:ph type="body" idx="1"/>
          </p:nvPr>
        </p:nvSpPr>
        <p:spPr>
          <a:xfrm>
            <a:off x="847288" y="2406557"/>
            <a:ext cx="10506512" cy="3069094"/>
          </a:xfrm>
        </p:spPr>
        <p:txBody>
          <a:bodyPr/>
          <a:lstStyle/>
          <a:p>
            <a:r>
              <a:rPr lang="en-US" dirty="0"/>
              <a:t>Neutral forum</a:t>
            </a:r>
          </a:p>
          <a:p>
            <a:r>
              <a:rPr lang="en-US" dirty="0"/>
              <a:t>Education</a:t>
            </a:r>
          </a:p>
          <a:p>
            <a:r>
              <a:rPr lang="en-US" dirty="0"/>
              <a:t>Collaboration</a:t>
            </a:r>
          </a:p>
          <a:p>
            <a:r>
              <a:rPr lang="en-US" dirty="0"/>
              <a:t>Technical documents</a:t>
            </a:r>
          </a:p>
          <a:p>
            <a:r>
              <a:rPr lang="en-US" dirty="0"/>
              <a:t>Software code</a:t>
            </a:r>
          </a:p>
          <a:p>
            <a:endParaRPr lang="en-US" dirty="0"/>
          </a:p>
        </p:txBody>
      </p:sp>
      <p:sp>
        <p:nvSpPr>
          <p:cNvPr id="4" name="Text Placeholder 2">
            <a:extLst>
              <a:ext uri="{FF2B5EF4-FFF2-40B4-BE49-F238E27FC236}">
                <a16:creationId xmlns:a16="http://schemas.microsoft.com/office/drawing/2014/main" id="{499AEF97-F419-4CDC-8D63-FDCB1AC04747}"/>
              </a:ext>
            </a:extLst>
          </p:cNvPr>
          <p:cNvSpPr txBox="1">
            <a:spLocks/>
          </p:cNvSpPr>
          <p:nvPr/>
        </p:nvSpPr>
        <p:spPr>
          <a:xfrm>
            <a:off x="751242" y="1296055"/>
            <a:ext cx="10515600" cy="97648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latin typeface="+mn-lt"/>
              </a:rPr>
              <a:t>A global technical association focused on solving key challenges in delivering high-quality video at scale</a:t>
            </a:r>
          </a:p>
        </p:txBody>
      </p:sp>
      <p:sp>
        <p:nvSpPr>
          <p:cNvPr id="7" name="Rectangle 6">
            <a:extLst>
              <a:ext uri="{FF2B5EF4-FFF2-40B4-BE49-F238E27FC236}">
                <a16:creationId xmlns:a16="http://schemas.microsoft.com/office/drawing/2014/main" id="{1D43AF22-650D-48DD-88C9-085C6B736796}"/>
              </a:ext>
            </a:extLst>
          </p:cNvPr>
          <p:cNvSpPr/>
          <p:nvPr/>
        </p:nvSpPr>
        <p:spPr>
          <a:xfrm>
            <a:off x="3813076" y="5932525"/>
            <a:ext cx="4318711" cy="56712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bg1"/>
                </a:solidFill>
              </a:rPr>
              <a:t>Visit svta.org for more</a:t>
            </a:r>
          </a:p>
        </p:txBody>
      </p:sp>
      <p:pic>
        <p:nvPicPr>
          <p:cNvPr id="6" name="Picture 5">
            <a:extLst>
              <a:ext uri="{FF2B5EF4-FFF2-40B4-BE49-F238E27FC236}">
                <a16:creationId xmlns:a16="http://schemas.microsoft.com/office/drawing/2014/main" id="{AA4D77F9-E9F1-4800-B7D8-52B827E1FCA6}"/>
              </a:ext>
            </a:extLst>
          </p:cNvPr>
          <p:cNvPicPr>
            <a:picLocks noChangeAspect="1"/>
          </p:cNvPicPr>
          <p:nvPr/>
        </p:nvPicPr>
        <p:blipFill>
          <a:blip r:embed="rId3"/>
          <a:stretch>
            <a:fillRect/>
          </a:stretch>
        </p:blipFill>
        <p:spPr>
          <a:xfrm>
            <a:off x="4838159" y="2406557"/>
            <a:ext cx="6722453" cy="3233585"/>
          </a:xfrm>
          <a:prstGeom prst="rect">
            <a:avLst/>
          </a:prstGeom>
        </p:spPr>
      </p:pic>
    </p:spTree>
    <p:extLst>
      <p:ext uri="{BB962C8B-B14F-4D97-AF65-F5344CB8AC3E}">
        <p14:creationId xmlns:p14="http://schemas.microsoft.com/office/powerpoint/2010/main" val="1966012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FC927-3C70-40FF-88DE-A7822166895D}"/>
              </a:ext>
            </a:extLst>
          </p:cNvPr>
          <p:cNvSpPr>
            <a:spLocks noGrp="1"/>
          </p:cNvSpPr>
          <p:nvPr>
            <p:ph type="title"/>
          </p:nvPr>
        </p:nvSpPr>
        <p:spPr/>
        <p:txBody>
          <a:bodyPr/>
          <a:lstStyle/>
          <a:p>
            <a:r>
              <a:rPr lang="en-US" dirty="0">
                <a:solidFill>
                  <a:schemeClr val="accent1">
                    <a:lumMod val="75000"/>
                  </a:schemeClr>
                </a:solidFill>
              </a:rPr>
              <a:t>Streaming Video Tech. Alliance</a:t>
            </a:r>
          </a:p>
        </p:txBody>
      </p:sp>
      <p:pic>
        <p:nvPicPr>
          <p:cNvPr id="5" name="Picture 4">
            <a:extLst>
              <a:ext uri="{FF2B5EF4-FFF2-40B4-BE49-F238E27FC236}">
                <a16:creationId xmlns:a16="http://schemas.microsoft.com/office/drawing/2014/main" id="{79A0ECA9-2310-4DC6-B9F6-B018C58FF094}"/>
              </a:ext>
            </a:extLst>
          </p:cNvPr>
          <p:cNvPicPr>
            <a:picLocks noChangeAspect="1"/>
          </p:cNvPicPr>
          <p:nvPr/>
        </p:nvPicPr>
        <p:blipFill>
          <a:blip r:embed="rId3"/>
          <a:stretch>
            <a:fillRect/>
          </a:stretch>
        </p:blipFill>
        <p:spPr>
          <a:xfrm>
            <a:off x="359541" y="1572426"/>
            <a:ext cx="11416390" cy="4674549"/>
          </a:xfrm>
          <a:prstGeom prst="rect">
            <a:avLst/>
          </a:prstGeom>
        </p:spPr>
      </p:pic>
    </p:spTree>
    <p:extLst>
      <p:ext uri="{BB962C8B-B14F-4D97-AF65-F5344CB8AC3E}">
        <p14:creationId xmlns:p14="http://schemas.microsoft.com/office/powerpoint/2010/main" val="3493225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6E6D5-00F0-4E07-90A4-5812221C115B}"/>
              </a:ext>
            </a:extLst>
          </p:cNvPr>
          <p:cNvSpPr>
            <a:spLocks noGrp="1"/>
          </p:cNvSpPr>
          <p:nvPr>
            <p:ph type="title"/>
          </p:nvPr>
        </p:nvSpPr>
        <p:spPr/>
        <p:txBody>
          <a:bodyPr/>
          <a:lstStyle/>
          <a:p>
            <a:r>
              <a:rPr lang="en-US" dirty="0">
                <a:solidFill>
                  <a:schemeClr val="accent1">
                    <a:lumMod val="75000"/>
                  </a:schemeClr>
                </a:solidFill>
              </a:rPr>
              <a:t>What is Open Caching?</a:t>
            </a:r>
          </a:p>
        </p:txBody>
      </p:sp>
      <p:sp>
        <p:nvSpPr>
          <p:cNvPr id="3" name="Text Placeholder 2">
            <a:extLst>
              <a:ext uri="{FF2B5EF4-FFF2-40B4-BE49-F238E27FC236}">
                <a16:creationId xmlns:a16="http://schemas.microsoft.com/office/drawing/2014/main" id="{1956EFBA-3E41-4943-8536-F02655F8A671}"/>
              </a:ext>
            </a:extLst>
          </p:cNvPr>
          <p:cNvSpPr>
            <a:spLocks noGrp="1"/>
          </p:cNvSpPr>
          <p:nvPr>
            <p:ph type="body" idx="1"/>
          </p:nvPr>
        </p:nvSpPr>
        <p:spPr/>
        <p:txBody>
          <a:bodyPr/>
          <a:lstStyle/>
          <a:p>
            <a:r>
              <a:rPr lang="en-US" dirty="0"/>
              <a:t>SVTA Working Group formed to address the efficiency of large scale video streaming</a:t>
            </a:r>
          </a:p>
          <a:p>
            <a:r>
              <a:rPr lang="en-US" dirty="0"/>
              <a:t>Cache content inside the ISP on a shared server</a:t>
            </a:r>
          </a:p>
          <a:p>
            <a:r>
              <a:rPr lang="en-US" dirty="0"/>
              <a:t>Cooperation of Content Provider (CP), Content Delivery Network (CDN) and Service Provider (SP)</a:t>
            </a:r>
          </a:p>
          <a:p>
            <a:r>
              <a:rPr lang="en-US" dirty="0"/>
              <a:t>Twelve functional requirements and specifications published at </a:t>
            </a:r>
            <a:r>
              <a:rPr lang="en-US" dirty="0">
                <a:hlinkClick r:id="rId2"/>
              </a:rPr>
              <a:t>opencaching.svta.org </a:t>
            </a:r>
            <a:endParaRPr lang="en-US" dirty="0"/>
          </a:p>
        </p:txBody>
      </p:sp>
    </p:spTree>
    <p:extLst>
      <p:ext uri="{BB962C8B-B14F-4D97-AF65-F5344CB8AC3E}">
        <p14:creationId xmlns:p14="http://schemas.microsoft.com/office/powerpoint/2010/main" val="889033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B2367-303F-4152-83A4-E03528773C7C}"/>
              </a:ext>
            </a:extLst>
          </p:cNvPr>
          <p:cNvSpPr>
            <a:spLocks noGrp="1"/>
          </p:cNvSpPr>
          <p:nvPr>
            <p:ph type="title"/>
          </p:nvPr>
        </p:nvSpPr>
        <p:spPr/>
        <p:txBody>
          <a:bodyPr/>
          <a:lstStyle/>
          <a:p>
            <a:r>
              <a:rPr lang="en-US" dirty="0">
                <a:solidFill>
                  <a:schemeClr val="accent1">
                    <a:lumMod val="75000"/>
                  </a:schemeClr>
                </a:solidFill>
              </a:rPr>
              <a:t>Why Use Open Caching?</a:t>
            </a:r>
          </a:p>
        </p:txBody>
      </p:sp>
      <p:sp>
        <p:nvSpPr>
          <p:cNvPr id="3" name="Text Placeholder 2">
            <a:extLst>
              <a:ext uri="{FF2B5EF4-FFF2-40B4-BE49-F238E27FC236}">
                <a16:creationId xmlns:a16="http://schemas.microsoft.com/office/drawing/2014/main" id="{970BEB04-681B-42E3-B3FF-73A7FAFE3170}"/>
              </a:ext>
            </a:extLst>
          </p:cNvPr>
          <p:cNvSpPr>
            <a:spLocks noGrp="1"/>
          </p:cNvSpPr>
          <p:nvPr>
            <p:ph type="body" idx="1"/>
          </p:nvPr>
        </p:nvSpPr>
        <p:spPr>
          <a:xfrm>
            <a:off x="838199" y="1558925"/>
            <a:ext cx="10829925" cy="4351338"/>
          </a:xfrm>
        </p:spPr>
        <p:txBody>
          <a:bodyPr/>
          <a:lstStyle/>
          <a:p>
            <a:r>
              <a:rPr lang="en-US" dirty="0"/>
              <a:t>Large Service Provider (SP)</a:t>
            </a:r>
          </a:p>
          <a:p>
            <a:pPr lvl="1">
              <a:buFont typeface="Arial" panose="020B0604020202020204" pitchFamily="34" charset="0"/>
              <a:buChar char="–"/>
            </a:pPr>
            <a:r>
              <a:rPr lang="en-US" dirty="0">
                <a:latin typeface="+mn-lt"/>
              </a:rPr>
              <a:t>Efficiency/Reduce backbone traffic</a:t>
            </a:r>
          </a:p>
          <a:p>
            <a:pPr lvl="1">
              <a:buFont typeface="Arial" panose="020B0604020202020204" pitchFamily="34" charset="0"/>
              <a:buChar char="–"/>
            </a:pPr>
            <a:r>
              <a:rPr lang="en-US" dirty="0">
                <a:latin typeface="+mn-lt"/>
              </a:rPr>
              <a:t>Avoid space/power constraints of multiple proprietary caches </a:t>
            </a:r>
          </a:p>
          <a:p>
            <a:pPr lvl="1">
              <a:buFont typeface="Arial" panose="020B0604020202020204" pitchFamily="34" charset="0"/>
              <a:buChar char="–"/>
            </a:pPr>
            <a:r>
              <a:rPr lang="en-US" dirty="0">
                <a:latin typeface="+mn-lt"/>
              </a:rPr>
              <a:t>New revenue source</a:t>
            </a:r>
          </a:p>
          <a:p>
            <a:r>
              <a:rPr lang="en-US" dirty="0"/>
              <a:t>Small/Medium Service Provider</a:t>
            </a:r>
          </a:p>
          <a:p>
            <a:pPr lvl="1">
              <a:buFont typeface="Arial" panose="020B0604020202020204" pitchFamily="34" charset="0"/>
              <a:buChar char="–"/>
            </a:pPr>
            <a:r>
              <a:rPr lang="en-US" dirty="0">
                <a:latin typeface="+mn-lt"/>
              </a:rPr>
              <a:t>Efficiency/Reduce Internet transit costs</a:t>
            </a:r>
          </a:p>
          <a:p>
            <a:pPr lvl="1">
              <a:buFont typeface="Arial" panose="020B0604020202020204" pitchFamily="34" charset="0"/>
              <a:buChar char="–"/>
            </a:pPr>
            <a:r>
              <a:rPr lang="en-US" dirty="0">
                <a:latin typeface="+mn-lt"/>
              </a:rPr>
              <a:t>New revenue source</a:t>
            </a:r>
          </a:p>
          <a:p>
            <a:r>
              <a:rPr lang="en-US" dirty="0"/>
              <a:t>Content Provider (CP)/Content Delivery Network (CDN)</a:t>
            </a:r>
          </a:p>
          <a:p>
            <a:pPr lvl="1">
              <a:buFont typeface="Arial" panose="020B0604020202020204" pitchFamily="34" charset="0"/>
              <a:buChar char="–"/>
            </a:pPr>
            <a:r>
              <a:rPr lang="en-US" dirty="0">
                <a:latin typeface="+mn-lt"/>
              </a:rPr>
              <a:t>Extended delivery reach and management</a:t>
            </a:r>
          </a:p>
          <a:p>
            <a:pPr lvl="1">
              <a:buFont typeface="Arial" panose="020B0604020202020204" pitchFamily="34" charset="0"/>
              <a:buChar char="–"/>
            </a:pPr>
            <a:r>
              <a:rPr lang="en-US" dirty="0">
                <a:latin typeface="+mn-lt"/>
              </a:rPr>
              <a:t>Improved QOE</a:t>
            </a:r>
          </a:p>
          <a:p>
            <a:pPr marL="50800" indent="0">
              <a:buNone/>
            </a:pPr>
            <a:endParaRPr lang="en-US" dirty="0"/>
          </a:p>
        </p:txBody>
      </p:sp>
    </p:spTree>
    <p:extLst>
      <p:ext uri="{BB962C8B-B14F-4D97-AF65-F5344CB8AC3E}">
        <p14:creationId xmlns:p14="http://schemas.microsoft.com/office/powerpoint/2010/main" val="604607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4906902-DB63-4AD2-B1C4-F125E1CFCC76}"/>
              </a:ext>
            </a:extLst>
          </p:cNvPr>
          <p:cNvPicPr>
            <a:picLocks noChangeAspect="1"/>
          </p:cNvPicPr>
          <p:nvPr/>
        </p:nvPicPr>
        <p:blipFill>
          <a:blip r:embed="rId3"/>
          <a:stretch>
            <a:fillRect/>
          </a:stretch>
        </p:blipFill>
        <p:spPr>
          <a:xfrm>
            <a:off x="8406581" y="633307"/>
            <a:ext cx="3104381" cy="925618"/>
          </a:xfrm>
          <a:prstGeom prst="rect">
            <a:avLst/>
          </a:prstGeom>
        </p:spPr>
      </p:pic>
      <p:sp>
        <p:nvSpPr>
          <p:cNvPr id="2" name="Title 1">
            <a:extLst>
              <a:ext uri="{FF2B5EF4-FFF2-40B4-BE49-F238E27FC236}">
                <a16:creationId xmlns:a16="http://schemas.microsoft.com/office/drawing/2014/main" id="{BB2B2367-303F-4152-83A4-E03528773C7C}"/>
              </a:ext>
            </a:extLst>
          </p:cNvPr>
          <p:cNvSpPr>
            <a:spLocks noGrp="1"/>
          </p:cNvSpPr>
          <p:nvPr>
            <p:ph type="title"/>
          </p:nvPr>
        </p:nvSpPr>
        <p:spPr/>
        <p:txBody>
          <a:bodyPr/>
          <a:lstStyle/>
          <a:p>
            <a:r>
              <a:rPr lang="en-US" dirty="0">
                <a:solidFill>
                  <a:schemeClr val="accent1">
                    <a:lumMod val="75000"/>
                  </a:schemeClr>
                </a:solidFill>
              </a:rPr>
              <a:t>Why Use Open Caching?</a:t>
            </a:r>
          </a:p>
        </p:txBody>
      </p:sp>
      <p:sp>
        <p:nvSpPr>
          <p:cNvPr id="3" name="Text Placeholder 2">
            <a:extLst>
              <a:ext uri="{FF2B5EF4-FFF2-40B4-BE49-F238E27FC236}">
                <a16:creationId xmlns:a16="http://schemas.microsoft.com/office/drawing/2014/main" id="{970BEB04-681B-42E3-B3FF-73A7FAFE3170}"/>
              </a:ext>
            </a:extLst>
          </p:cNvPr>
          <p:cNvSpPr>
            <a:spLocks noGrp="1"/>
          </p:cNvSpPr>
          <p:nvPr>
            <p:ph type="body" idx="1"/>
          </p:nvPr>
        </p:nvSpPr>
        <p:spPr>
          <a:xfrm>
            <a:off x="838199" y="1558925"/>
            <a:ext cx="10829925" cy="4351338"/>
          </a:xfrm>
        </p:spPr>
        <p:txBody>
          <a:bodyPr/>
          <a:lstStyle/>
          <a:p>
            <a:r>
              <a:rPr lang="en-US" dirty="0"/>
              <a:t>Peering Manager</a:t>
            </a:r>
          </a:p>
          <a:p>
            <a:pPr lvl="1">
              <a:buFont typeface="Arial" panose="020B0604020202020204" pitchFamily="34" charset="0"/>
              <a:buChar char="–"/>
            </a:pPr>
            <a:r>
              <a:rPr lang="en-US" dirty="0">
                <a:latin typeface="+mn-lt"/>
              </a:rPr>
              <a:t>Simplify the content paths into your network</a:t>
            </a:r>
          </a:p>
          <a:p>
            <a:pPr lvl="2">
              <a:buFont typeface="Arial" panose="020B0604020202020204" pitchFamily="34" charset="0"/>
              <a:buChar char="–"/>
            </a:pPr>
            <a:r>
              <a:rPr lang="en-US" dirty="0">
                <a:latin typeface="+mn-lt"/>
              </a:rPr>
              <a:t>You know your network best</a:t>
            </a:r>
          </a:p>
          <a:p>
            <a:pPr lvl="1">
              <a:buFont typeface="Arial" panose="020B0604020202020204" pitchFamily="34" charset="0"/>
              <a:buChar char="–"/>
            </a:pPr>
            <a:r>
              <a:rPr lang="en-US" dirty="0">
                <a:latin typeface="+mn-lt"/>
              </a:rPr>
              <a:t>Less management than deploying multiple cache solutions</a:t>
            </a:r>
          </a:p>
          <a:p>
            <a:pPr lvl="1">
              <a:buFont typeface="Arial" panose="020B0604020202020204" pitchFamily="34" charset="0"/>
              <a:buChar char="–"/>
            </a:pPr>
            <a:r>
              <a:rPr lang="en-US" dirty="0">
                <a:latin typeface="+mn-lt"/>
              </a:rPr>
              <a:t>Less overhead than ongoing support for multiple cache solutions</a:t>
            </a:r>
          </a:p>
          <a:p>
            <a:pPr lvl="2">
              <a:buFont typeface="Arial" panose="020B0604020202020204" pitchFamily="34" charset="0"/>
              <a:buChar char="–"/>
            </a:pPr>
            <a:r>
              <a:rPr lang="en-US" dirty="0">
                <a:latin typeface="+mn-lt"/>
              </a:rPr>
              <a:t>Avoid multiple on-site support models</a:t>
            </a:r>
          </a:p>
          <a:p>
            <a:pPr lvl="1">
              <a:buFont typeface="Arial" panose="020B0604020202020204" pitchFamily="34" charset="0"/>
              <a:buChar char="–"/>
            </a:pPr>
            <a:r>
              <a:rPr lang="en-US" dirty="0">
                <a:latin typeface="+mn-lt"/>
              </a:rPr>
              <a:t>More control over capacity needed for your end users</a:t>
            </a:r>
          </a:p>
          <a:p>
            <a:pPr lvl="1">
              <a:buFont typeface="Arial" panose="020B0604020202020204" pitchFamily="34" charset="0"/>
              <a:buChar char="–"/>
            </a:pPr>
            <a:endParaRPr lang="en-US" dirty="0">
              <a:latin typeface="+mn-lt"/>
            </a:endParaRPr>
          </a:p>
          <a:p>
            <a:pPr marL="50800" indent="0">
              <a:buNone/>
            </a:pPr>
            <a:endParaRPr lang="en-US" dirty="0"/>
          </a:p>
        </p:txBody>
      </p:sp>
      <p:sp>
        <p:nvSpPr>
          <p:cNvPr id="20" name="TextBox 19">
            <a:extLst>
              <a:ext uri="{FF2B5EF4-FFF2-40B4-BE49-F238E27FC236}">
                <a16:creationId xmlns:a16="http://schemas.microsoft.com/office/drawing/2014/main" id="{3D957800-3CFA-4588-8842-98B21B129177}"/>
              </a:ext>
            </a:extLst>
          </p:cNvPr>
          <p:cNvSpPr txBox="1"/>
          <p:nvPr/>
        </p:nvSpPr>
        <p:spPr>
          <a:xfrm>
            <a:off x="8612378" y="803729"/>
            <a:ext cx="2820003" cy="584775"/>
          </a:xfrm>
          <a:prstGeom prst="rect">
            <a:avLst/>
          </a:prstGeom>
          <a:noFill/>
        </p:spPr>
        <p:txBody>
          <a:bodyPr wrap="none" rtlCol="0">
            <a:spAutoFit/>
          </a:bodyPr>
          <a:lstStyle/>
          <a:p>
            <a:r>
              <a:rPr lang="en-US" sz="1600" dirty="0">
                <a:solidFill>
                  <a:schemeClr val="tx1"/>
                </a:solidFill>
              </a:rPr>
              <a:t>I’m a peering manager. How </a:t>
            </a:r>
          </a:p>
          <a:p>
            <a:r>
              <a:rPr lang="en-US" sz="1600" dirty="0">
                <a:solidFill>
                  <a:schemeClr val="tx1"/>
                </a:solidFill>
              </a:rPr>
              <a:t>does this help me?</a:t>
            </a:r>
          </a:p>
        </p:txBody>
      </p:sp>
    </p:spTree>
    <p:extLst>
      <p:ext uri="{BB962C8B-B14F-4D97-AF65-F5344CB8AC3E}">
        <p14:creationId xmlns:p14="http://schemas.microsoft.com/office/powerpoint/2010/main" val="2937043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6098A-636C-45B7-AC2D-EE334D59F5D9}"/>
              </a:ext>
            </a:extLst>
          </p:cNvPr>
          <p:cNvSpPr>
            <a:spLocks noGrp="1"/>
          </p:cNvSpPr>
          <p:nvPr>
            <p:ph type="title"/>
          </p:nvPr>
        </p:nvSpPr>
        <p:spPr/>
        <p:txBody>
          <a:bodyPr/>
          <a:lstStyle/>
          <a:p>
            <a:r>
              <a:rPr lang="en-US" dirty="0">
                <a:solidFill>
                  <a:schemeClr val="accent1">
                    <a:lumMod val="75000"/>
                  </a:schemeClr>
                </a:solidFill>
              </a:rPr>
              <a:t>Open Caching at Verizon</a:t>
            </a:r>
          </a:p>
        </p:txBody>
      </p:sp>
      <p:sp>
        <p:nvSpPr>
          <p:cNvPr id="3" name="Text Placeholder 2">
            <a:extLst>
              <a:ext uri="{FF2B5EF4-FFF2-40B4-BE49-F238E27FC236}">
                <a16:creationId xmlns:a16="http://schemas.microsoft.com/office/drawing/2014/main" id="{2580A617-9735-49D1-ADFB-EA38F5682294}"/>
              </a:ext>
            </a:extLst>
          </p:cNvPr>
          <p:cNvSpPr>
            <a:spLocks noGrp="1"/>
          </p:cNvSpPr>
          <p:nvPr>
            <p:ph type="body" idx="1"/>
          </p:nvPr>
        </p:nvSpPr>
        <p:spPr/>
        <p:txBody>
          <a:bodyPr/>
          <a:lstStyle/>
          <a:p>
            <a:r>
              <a:rPr lang="en-US" dirty="0"/>
              <a:t>Nodes located within Wireless and Wired Networks</a:t>
            </a:r>
          </a:p>
          <a:p>
            <a:pPr lvl="1">
              <a:buFont typeface="Arial" panose="020B0604020202020204" pitchFamily="34" charset="0"/>
              <a:buChar char="–"/>
            </a:pPr>
            <a:r>
              <a:rPr lang="en-US" dirty="0">
                <a:latin typeface="+mn-lt"/>
              </a:rPr>
              <a:t>Broadband Network Gateway locations</a:t>
            </a:r>
          </a:p>
          <a:p>
            <a:pPr lvl="1">
              <a:buFont typeface="Arial" panose="020B0604020202020204" pitchFamily="34" charset="0"/>
              <a:buChar char="–"/>
            </a:pPr>
            <a:r>
              <a:rPr lang="en-US" dirty="0">
                <a:latin typeface="+mn-lt"/>
              </a:rPr>
              <a:t>Wireless aggregation points</a:t>
            </a:r>
          </a:p>
          <a:p>
            <a:pPr lvl="1">
              <a:buFont typeface="Arial" panose="020B0604020202020204" pitchFamily="34" charset="0"/>
              <a:buChar char="–"/>
            </a:pPr>
            <a:r>
              <a:rPr lang="en-US" dirty="0">
                <a:latin typeface="+mn-lt"/>
              </a:rPr>
              <a:t>Virtualized compute platforms</a:t>
            </a:r>
          </a:p>
          <a:p>
            <a:pPr lvl="1">
              <a:buFont typeface="Arial" panose="020B0604020202020204" pitchFamily="34" charset="0"/>
              <a:buChar char="–"/>
            </a:pPr>
            <a:r>
              <a:rPr lang="en-US" dirty="0">
                <a:latin typeface="+mn-lt"/>
              </a:rPr>
              <a:t>Edge locations</a:t>
            </a:r>
          </a:p>
          <a:p>
            <a:r>
              <a:rPr lang="en-US" dirty="0"/>
              <a:t>Usage</a:t>
            </a:r>
          </a:p>
          <a:p>
            <a:pPr lvl="1">
              <a:buFont typeface="Arial" panose="020B0604020202020204" pitchFamily="34" charset="0"/>
              <a:buChar char="–"/>
            </a:pPr>
            <a:r>
              <a:rPr lang="en-US" dirty="0">
                <a:latin typeface="+mn-lt"/>
              </a:rPr>
              <a:t>Video on demand</a:t>
            </a:r>
          </a:p>
          <a:p>
            <a:pPr lvl="1">
              <a:buFont typeface="Arial" panose="020B0604020202020204" pitchFamily="34" charset="0"/>
              <a:buChar char="–"/>
            </a:pPr>
            <a:r>
              <a:rPr lang="en-US" dirty="0">
                <a:latin typeface="+mn-lt"/>
              </a:rPr>
              <a:t>Live events</a:t>
            </a:r>
          </a:p>
          <a:p>
            <a:pPr lvl="1">
              <a:buFont typeface="Arial" panose="020B0604020202020204" pitchFamily="34" charset="0"/>
              <a:buChar char="–"/>
            </a:pPr>
            <a:r>
              <a:rPr lang="en-US" dirty="0">
                <a:latin typeface="+mn-lt"/>
              </a:rPr>
              <a:t>Large downloads</a:t>
            </a:r>
          </a:p>
        </p:txBody>
      </p:sp>
    </p:spTree>
    <p:extLst>
      <p:ext uri="{BB962C8B-B14F-4D97-AF65-F5344CB8AC3E}">
        <p14:creationId xmlns:p14="http://schemas.microsoft.com/office/powerpoint/2010/main" val="319718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96A4-ADA8-4AB1-BDA5-0F763324ADD6}"/>
              </a:ext>
            </a:extLst>
          </p:cNvPr>
          <p:cNvSpPr>
            <a:spLocks noGrp="1"/>
          </p:cNvSpPr>
          <p:nvPr>
            <p:ph type="title"/>
          </p:nvPr>
        </p:nvSpPr>
        <p:spPr/>
        <p:txBody>
          <a:bodyPr/>
          <a:lstStyle/>
          <a:p>
            <a:r>
              <a:rPr lang="en-US" dirty="0">
                <a:solidFill>
                  <a:schemeClr val="accent1">
                    <a:lumMod val="75000"/>
                  </a:schemeClr>
                </a:solidFill>
              </a:rPr>
              <a:t>Open Caching at Verizon</a:t>
            </a:r>
          </a:p>
        </p:txBody>
      </p:sp>
      <p:pic>
        <p:nvPicPr>
          <p:cNvPr id="4" name="Picture 3">
            <a:extLst>
              <a:ext uri="{FF2B5EF4-FFF2-40B4-BE49-F238E27FC236}">
                <a16:creationId xmlns:a16="http://schemas.microsoft.com/office/drawing/2014/main" id="{9C4FC1F5-DFCA-4452-B030-6D9AE5DEBA20}"/>
              </a:ext>
            </a:extLst>
          </p:cNvPr>
          <p:cNvPicPr>
            <a:picLocks noChangeAspect="1"/>
          </p:cNvPicPr>
          <p:nvPr/>
        </p:nvPicPr>
        <p:blipFill>
          <a:blip r:embed="rId3"/>
          <a:stretch>
            <a:fillRect/>
          </a:stretch>
        </p:blipFill>
        <p:spPr>
          <a:xfrm>
            <a:off x="1284570" y="1690688"/>
            <a:ext cx="9622860" cy="4397503"/>
          </a:xfrm>
          <a:prstGeom prst="rect">
            <a:avLst/>
          </a:prstGeom>
        </p:spPr>
      </p:pic>
    </p:spTree>
    <p:extLst>
      <p:ext uri="{BB962C8B-B14F-4D97-AF65-F5344CB8AC3E}">
        <p14:creationId xmlns:p14="http://schemas.microsoft.com/office/powerpoint/2010/main" val="1889363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91F6A-680E-4766-BE9E-47860646002F}"/>
              </a:ext>
            </a:extLst>
          </p:cNvPr>
          <p:cNvSpPr>
            <a:spLocks noGrp="1"/>
          </p:cNvSpPr>
          <p:nvPr>
            <p:ph type="title"/>
          </p:nvPr>
        </p:nvSpPr>
        <p:spPr/>
        <p:txBody>
          <a:bodyPr/>
          <a:lstStyle/>
          <a:p>
            <a:r>
              <a:rPr lang="en-US" dirty="0">
                <a:solidFill>
                  <a:schemeClr val="accent1">
                    <a:lumMod val="75000"/>
                  </a:schemeClr>
                </a:solidFill>
              </a:rPr>
              <a:t>Performance Comparison</a:t>
            </a:r>
          </a:p>
        </p:txBody>
      </p:sp>
      <p:sp>
        <p:nvSpPr>
          <p:cNvPr id="3" name="Text Placeholder 2">
            <a:extLst>
              <a:ext uri="{FF2B5EF4-FFF2-40B4-BE49-F238E27FC236}">
                <a16:creationId xmlns:a16="http://schemas.microsoft.com/office/drawing/2014/main" id="{2555ED2B-4EF1-42D2-9609-7582B84E470C}"/>
              </a:ext>
            </a:extLst>
          </p:cNvPr>
          <p:cNvSpPr>
            <a:spLocks noGrp="1"/>
          </p:cNvSpPr>
          <p:nvPr>
            <p:ph type="body" idx="1"/>
          </p:nvPr>
        </p:nvSpPr>
        <p:spPr/>
        <p:txBody>
          <a:bodyPr/>
          <a:lstStyle/>
          <a:p>
            <a:pPr marL="50800" indent="0">
              <a:buNone/>
            </a:pPr>
            <a:r>
              <a:rPr lang="en-US" b="1" dirty="0">
                <a:solidFill>
                  <a:schemeClr val="tx1"/>
                </a:solidFill>
              </a:rPr>
              <a:t>Internal Use Case for Open Caching</a:t>
            </a:r>
          </a:p>
          <a:p>
            <a:r>
              <a:rPr lang="en-US" dirty="0">
                <a:solidFill>
                  <a:schemeClr val="tx1"/>
                </a:solidFill>
              </a:rPr>
              <a:t>In-house video service with live and on-demand</a:t>
            </a:r>
          </a:p>
          <a:p>
            <a:r>
              <a:rPr lang="en-US" dirty="0">
                <a:solidFill>
                  <a:schemeClr val="tx1"/>
                </a:solidFill>
              </a:rPr>
              <a:t>Real customers</a:t>
            </a:r>
          </a:p>
          <a:p>
            <a:r>
              <a:rPr lang="en-US" dirty="0">
                <a:solidFill>
                  <a:schemeClr val="tx1"/>
                </a:solidFill>
              </a:rPr>
              <a:t>Live network</a:t>
            </a:r>
          </a:p>
          <a:p>
            <a:r>
              <a:rPr lang="en-US" dirty="0">
                <a:solidFill>
                  <a:schemeClr val="tx1"/>
                </a:solidFill>
              </a:rPr>
              <a:t>Allows end-to-end visibility for performance</a:t>
            </a:r>
          </a:p>
        </p:txBody>
      </p:sp>
      <p:sp>
        <p:nvSpPr>
          <p:cNvPr id="7" name="Rectangle: Rounded Corners 6">
            <a:extLst>
              <a:ext uri="{FF2B5EF4-FFF2-40B4-BE49-F238E27FC236}">
                <a16:creationId xmlns:a16="http://schemas.microsoft.com/office/drawing/2014/main" id="{FBEFD64A-EE93-4B46-80E7-8C060B3216F1}"/>
              </a:ext>
            </a:extLst>
          </p:cNvPr>
          <p:cNvSpPr/>
          <p:nvPr/>
        </p:nvSpPr>
        <p:spPr>
          <a:xfrm>
            <a:off x="3982520" y="4947445"/>
            <a:ext cx="3933825" cy="122951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Arial Narrow" panose="020B0606020202030204" pitchFamily="34" charset="0"/>
              </a:rPr>
              <a:t>Content Provider has </a:t>
            </a:r>
          </a:p>
          <a:p>
            <a:pPr algn="ctr"/>
            <a:r>
              <a:rPr lang="en-US" sz="3600" dirty="0">
                <a:solidFill>
                  <a:schemeClr val="bg1"/>
                </a:solidFill>
                <a:latin typeface="Arial Narrow" panose="020B0606020202030204" pitchFamily="34" charset="0"/>
              </a:rPr>
              <a:t>the best perf visibility</a:t>
            </a:r>
          </a:p>
        </p:txBody>
      </p:sp>
      <p:sp>
        <p:nvSpPr>
          <p:cNvPr id="10" name="Rectangle: Rounded Corners 9">
            <a:extLst>
              <a:ext uri="{FF2B5EF4-FFF2-40B4-BE49-F238E27FC236}">
                <a16:creationId xmlns:a16="http://schemas.microsoft.com/office/drawing/2014/main" id="{36307859-8709-4C71-A6BB-7A1C86AB3699}"/>
              </a:ext>
            </a:extLst>
          </p:cNvPr>
          <p:cNvSpPr/>
          <p:nvPr/>
        </p:nvSpPr>
        <p:spPr>
          <a:xfrm>
            <a:off x="11355836" y="5647854"/>
            <a:ext cx="481702" cy="55964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spTree>
    <p:extLst>
      <p:ext uri="{BB962C8B-B14F-4D97-AF65-F5344CB8AC3E}">
        <p14:creationId xmlns:p14="http://schemas.microsoft.com/office/powerpoint/2010/main" val="475108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EC1365EB-B12A-4F37-BBE5-60219BB5C47E}"/>
              </a:ext>
            </a:extLst>
          </p:cNvPr>
          <p:cNvGrpSpPr/>
          <p:nvPr/>
        </p:nvGrpSpPr>
        <p:grpSpPr>
          <a:xfrm>
            <a:off x="8486775" y="681037"/>
            <a:ext cx="534620" cy="556283"/>
            <a:chOff x="-3512925" y="5766376"/>
            <a:chExt cx="4515975" cy="4234851"/>
          </a:xfrm>
        </p:grpSpPr>
        <p:sp>
          <p:nvSpPr>
            <p:cNvPr id="24" name="Oval 23">
              <a:extLst>
                <a:ext uri="{FF2B5EF4-FFF2-40B4-BE49-F238E27FC236}">
                  <a16:creationId xmlns:a16="http://schemas.microsoft.com/office/drawing/2014/main" id="{F7A0F542-58A3-400A-B6EF-564670452072}"/>
                </a:ext>
              </a:extLst>
            </p:cNvPr>
            <p:cNvSpPr/>
            <p:nvPr/>
          </p:nvSpPr>
          <p:spPr>
            <a:xfrm>
              <a:off x="-1572188" y="5766376"/>
              <a:ext cx="641685" cy="646771"/>
            </a:xfrm>
            <a:prstGeom prst="ellipse">
              <a:avLst/>
            </a:prstGeom>
            <a:solidFill>
              <a:schemeClr val="tx1">
                <a:lumMod val="85000"/>
                <a:lumOff val="1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654919D-FAC5-4A5A-A244-5550C39595F7}"/>
                </a:ext>
              </a:extLst>
            </p:cNvPr>
            <p:cNvSpPr/>
            <p:nvPr/>
          </p:nvSpPr>
          <p:spPr>
            <a:xfrm>
              <a:off x="-1594587" y="9354456"/>
              <a:ext cx="641685" cy="646771"/>
            </a:xfrm>
            <a:prstGeom prst="ellipse">
              <a:avLst/>
            </a:prstGeom>
            <a:solidFill>
              <a:schemeClr val="tx1">
                <a:lumMod val="85000"/>
                <a:lumOff val="1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4720724B-5A09-4A76-9BCD-BBCDB260FAF0}"/>
                </a:ext>
              </a:extLst>
            </p:cNvPr>
            <p:cNvSpPr/>
            <p:nvPr/>
          </p:nvSpPr>
          <p:spPr>
            <a:xfrm>
              <a:off x="361365" y="7571623"/>
              <a:ext cx="641685" cy="646771"/>
            </a:xfrm>
            <a:prstGeom prst="ellipse">
              <a:avLst/>
            </a:prstGeom>
            <a:solidFill>
              <a:schemeClr val="tx1">
                <a:lumMod val="85000"/>
                <a:lumOff val="1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9003FC0D-3A59-460E-886A-D9116E471B23}"/>
                </a:ext>
              </a:extLst>
            </p:cNvPr>
            <p:cNvSpPr/>
            <p:nvPr/>
          </p:nvSpPr>
          <p:spPr>
            <a:xfrm>
              <a:off x="-3512925" y="7558329"/>
              <a:ext cx="641685" cy="646771"/>
            </a:xfrm>
            <a:prstGeom prst="ellipse">
              <a:avLst/>
            </a:prstGeom>
            <a:solidFill>
              <a:schemeClr val="tx1">
                <a:lumMod val="85000"/>
                <a:lumOff val="1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0FCDF5A9-3628-4593-ABF8-D45F9F2B7DB5}"/>
                </a:ext>
              </a:extLst>
            </p:cNvPr>
            <p:cNvSpPr/>
            <p:nvPr/>
          </p:nvSpPr>
          <p:spPr>
            <a:xfrm>
              <a:off x="-258961" y="8841307"/>
              <a:ext cx="641685" cy="646771"/>
            </a:xfrm>
            <a:prstGeom prst="ellipse">
              <a:avLst/>
            </a:prstGeom>
            <a:solidFill>
              <a:schemeClr val="tx1">
                <a:lumMod val="85000"/>
                <a:lumOff val="1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4F66A357-76FC-461A-AC7C-89877A827DFA}"/>
                </a:ext>
              </a:extLst>
            </p:cNvPr>
            <p:cNvSpPr/>
            <p:nvPr/>
          </p:nvSpPr>
          <p:spPr>
            <a:xfrm>
              <a:off x="-2928751" y="8841306"/>
              <a:ext cx="641685" cy="646771"/>
            </a:xfrm>
            <a:prstGeom prst="ellipse">
              <a:avLst/>
            </a:prstGeom>
            <a:solidFill>
              <a:schemeClr val="tx1">
                <a:lumMod val="85000"/>
                <a:lumOff val="1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7E684164-66D0-4F6C-BE0A-45557E3F2351}"/>
                </a:ext>
              </a:extLst>
            </p:cNvPr>
            <p:cNvSpPr/>
            <p:nvPr/>
          </p:nvSpPr>
          <p:spPr>
            <a:xfrm>
              <a:off x="-2907814" y="6298468"/>
              <a:ext cx="641685" cy="646771"/>
            </a:xfrm>
            <a:prstGeom prst="ellipse">
              <a:avLst/>
            </a:prstGeom>
            <a:solidFill>
              <a:schemeClr val="tx1">
                <a:lumMod val="85000"/>
                <a:lumOff val="1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41418EDF-DD32-4858-A090-DB9D35D3D293}"/>
                </a:ext>
              </a:extLst>
            </p:cNvPr>
            <p:cNvSpPr/>
            <p:nvPr/>
          </p:nvSpPr>
          <p:spPr>
            <a:xfrm>
              <a:off x="-833901" y="5942221"/>
              <a:ext cx="641685" cy="646771"/>
            </a:xfrm>
            <a:prstGeom prst="ellipse">
              <a:avLst/>
            </a:prstGeom>
            <a:solidFill>
              <a:schemeClr val="tx1">
                <a:lumMod val="85000"/>
                <a:lumOff val="1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1A900EE-98C8-474C-8186-7EA01E52EC3E}"/>
                </a:ext>
              </a:extLst>
            </p:cNvPr>
            <p:cNvSpPr/>
            <p:nvPr/>
          </p:nvSpPr>
          <p:spPr>
            <a:xfrm>
              <a:off x="195194" y="6912953"/>
              <a:ext cx="641685" cy="646771"/>
            </a:xfrm>
            <a:prstGeom prst="ellipse">
              <a:avLst/>
            </a:prstGeom>
            <a:solidFill>
              <a:schemeClr val="tx1">
                <a:lumMod val="85000"/>
                <a:lumOff val="1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82227560-A56C-4974-B528-02E5E96D01D0}"/>
                </a:ext>
              </a:extLst>
            </p:cNvPr>
            <p:cNvSpPr/>
            <p:nvPr/>
          </p:nvSpPr>
          <p:spPr>
            <a:xfrm>
              <a:off x="171324" y="8301692"/>
              <a:ext cx="641685" cy="646771"/>
            </a:xfrm>
            <a:prstGeom prst="ellipse">
              <a:avLst/>
            </a:prstGeom>
            <a:solidFill>
              <a:schemeClr val="tx1">
                <a:lumMod val="85000"/>
                <a:lumOff val="1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6DA20A0-4B64-46D8-A86B-89F3A2928321}"/>
                </a:ext>
              </a:extLst>
            </p:cNvPr>
            <p:cNvSpPr/>
            <p:nvPr/>
          </p:nvSpPr>
          <p:spPr>
            <a:xfrm>
              <a:off x="-888396" y="9190415"/>
              <a:ext cx="641685" cy="646771"/>
            </a:xfrm>
            <a:prstGeom prst="ellipse">
              <a:avLst/>
            </a:prstGeom>
            <a:solidFill>
              <a:schemeClr val="tx1">
                <a:lumMod val="85000"/>
                <a:lumOff val="1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435C5E6C-C05D-4999-AFA3-6A954FCDBA9F}"/>
                </a:ext>
              </a:extLst>
            </p:cNvPr>
            <p:cNvSpPr/>
            <p:nvPr/>
          </p:nvSpPr>
          <p:spPr>
            <a:xfrm>
              <a:off x="-2300778" y="9207119"/>
              <a:ext cx="641685" cy="646771"/>
            </a:xfrm>
            <a:prstGeom prst="ellipse">
              <a:avLst/>
            </a:prstGeom>
            <a:solidFill>
              <a:schemeClr val="tx1">
                <a:lumMod val="85000"/>
                <a:lumOff val="1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33EACC2-0D3B-4783-9DAA-1CA335ECA287}"/>
                </a:ext>
              </a:extLst>
            </p:cNvPr>
            <p:cNvSpPr/>
            <p:nvPr/>
          </p:nvSpPr>
          <p:spPr>
            <a:xfrm>
              <a:off x="-3357764" y="8274166"/>
              <a:ext cx="641685" cy="646771"/>
            </a:xfrm>
            <a:prstGeom prst="ellipse">
              <a:avLst/>
            </a:prstGeom>
            <a:solidFill>
              <a:schemeClr val="tx1">
                <a:lumMod val="85000"/>
                <a:lumOff val="1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164677A4-9E3B-4D6B-96D5-861A0B34001D}"/>
                </a:ext>
              </a:extLst>
            </p:cNvPr>
            <p:cNvSpPr/>
            <p:nvPr/>
          </p:nvSpPr>
          <p:spPr>
            <a:xfrm>
              <a:off x="-3350963" y="6877025"/>
              <a:ext cx="641685" cy="646771"/>
            </a:xfrm>
            <a:prstGeom prst="ellipse">
              <a:avLst/>
            </a:prstGeom>
            <a:solidFill>
              <a:schemeClr val="tx1">
                <a:lumMod val="85000"/>
                <a:lumOff val="1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63A5287E-6820-4C53-9B17-C144984849FE}"/>
                </a:ext>
              </a:extLst>
            </p:cNvPr>
            <p:cNvSpPr/>
            <p:nvPr/>
          </p:nvSpPr>
          <p:spPr>
            <a:xfrm>
              <a:off x="-2288067" y="5913511"/>
              <a:ext cx="641685" cy="646771"/>
            </a:xfrm>
            <a:prstGeom prst="ellipse">
              <a:avLst/>
            </a:prstGeom>
            <a:solidFill>
              <a:schemeClr val="tx1">
                <a:lumMod val="85000"/>
                <a:lumOff val="1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7130F4D-17C2-41FD-BFFC-818CB43E2BFC}"/>
              </a:ext>
            </a:extLst>
          </p:cNvPr>
          <p:cNvSpPr>
            <a:spLocks noGrp="1"/>
          </p:cNvSpPr>
          <p:nvPr>
            <p:ph type="title"/>
          </p:nvPr>
        </p:nvSpPr>
        <p:spPr/>
        <p:txBody>
          <a:bodyPr/>
          <a:lstStyle/>
          <a:p>
            <a:r>
              <a:rPr lang="en-US" dirty="0">
                <a:solidFill>
                  <a:schemeClr val="accent1">
                    <a:lumMod val="75000"/>
                  </a:schemeClr>
                </a:solidFill>
              </a:rPr>
              <a:t>Performance Comparison</a:t>
            </a:r>
          </a:p>
        </p:txBody>
      </p:sp>
      <p:sp>
        <p:nvSpPr>
          <p:cNvPr id="3" name="Text Placeholder 2">
            <a:extLst>
              <a:ext uri="{FF2B5EF4-FFF2-40B4-BE49-F238E27FC236}">
                <a16:creationId xmlns:a16="http://schemas.microsoft.com/office/drawing/2014/main" id="{465F9516-26A9-4837-8212-1B41E95281ED}"/>
              </a:ext>
            </a:extLst>
          </p:cNvPr>
          <p:cNvSpPr>
            <a:spLocks noGrp="1"/>
          </p:cNvSpPr>
          <p:nvPr>
            <p:ph type="body" idx="1"/>
          </p:nvPr>
        </p:nvSpPr>
        <p:spPr/>
        <p:txBody>
          <a:bodyPr/>
          <a:lstStyle/>
          <a:p>
            <a:r>
              <a:rPr lang="en-US" sz="2000" b="1" dirty="0"/>
              <a:t>Buffering Ratio – </a:t>
            </a:r>
            <a:r>
              <a:rPr lang="en-US" sz="2000" dirty="0"/>
              <a:t>Percentage of time a viewer must wait for the video to resume playing (Seconds spent with spinning wheel / total play time)</a:t>
            </a:r>
          </a:p>
          <a:p>
            <a:r>
              <a:rPr lang="en-US" sz="2000" b="1" dirty="0"/>
              <a:t>Video Start Failures –</a:t>
            </a:r>
            <a:r>
              <a:rPr lang="en-US" sz="2000" dirty="0"/>
              <a:t> Percentage of client requests that are unsuccessful versus total playback requests</a:t>
            </a:r>
          </a:p>
          <a:p>
            <a:r>
              <a:rPr lang="en-US" sz="2000" b="1" dirty="0"/>
              <a:t>Play Failures After Video Start – </a:t>
            </a:r>
            <a:r>
              <a:rPr lang="en-US" sz="2000" dirty="0"/>
              <a:t>Measurement of video plays terminated due to a playback error after starting other than client hitting the stop button or an "end of stream" which comes at the end of a video on demand</a:t>
            </a:r>
          </a:p>
          <a:p>
            <a:r>
              <a:rPr lang="en-US" sz="2000" b="1" dirty="0"/>
              <a:t>Exit Before Video start – </a:t>
            </a:r>
            <a:r>
              <a:rPr lang="en-US" sz="2000" dirty="0"/>
              <a:t>Measures the requests for content terminated by the user before the video started by requesting for a second content before the first one played</a:t>
            </a:r>
          </a:p>
          <a:p>
            <a:r>
              <a:rPr lang="en-US" sz="2000" b="1" dirty="0"/>
              <a:t>HD Performance – </a:t>
            </a:r>
            <a:r>
              <a:rPr lang="en-US" sz="2000" dirty="0"/>
              <a:t>Percentage of playback using either of the two highest video resolutions</a:t>
            </a:r>
          </a:p>
          <a:p>
            <a:endParaRPr lang="en-US" sz="2000" dirty="0"/>
          </a:p>
        </p:txBody>
      </p:sp>
    </p:spTree>
    <p:extLst>
      <p:ext uri="{BB962C8B-B14F-4D97-AF65-F5344CB8AC3E}">
        <p14:creationId xmlns:p14="http://schemas.microsoft.com/office/powerpoint/2010/main" val="355506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D57F3-D861-4378-8964-82AE09E623F6}"/>
              </a:ext>
            </a:extLst>
          </p:cNvPr>
          <p:cNvSpPr>
            <a:spLocks noGrp="1"/>
          </p:cNvSpPr>
          <p:nvPr>
            <p:ph type="title"/>
          </p:nvPr>
        </p:nvSpPr>
        <p:spPr/>
        <p:txBody>
          <a:bodyPr/>
          <a:lstStyle/>
          <a:p>
            <a:r>
              <a:rPr lang="en-US" dirty="0">
                <a:solidFill>
                  <a:schemeClr val="accent1">
                    <a:lumMod val="75000"/>
                  </a:schemeClr>
                </a:solidFill>
              </a:rPr>
              <a:t>Performance Comparison</a:t>
            </a:r>
          </a:p>
        </p:txBody>
      </p:sp>
      <p:sp>
        <p:nvSpPr>
          <p:cNvPr id="4" name="Google Shape;532;g21b3b3aaf01_1_135">
            <a:extLst>
              <a:ext uri="{FF2B5EF4-FFF2-40B4-BE49-F238E27FC236}">
                <a16:creationId xmlns:a16="http://schemas.microsoft.com/office/drawing/2014/main" id="{E11F1AC9-7E8A-46A2-B58B-AEF541AB9753}"/>
              </a:ext>
            </a:extLst>
          </p:cNvPr>
          <p:cNvSpPr txBox="1">
            <a:spLocks noGrp="1"/>
          </p:cNvSpPr>
          <p:nvPr>
            <p:ph type="body" idx="1"/>
          </p:nvPr>
        </p:nvSpPr>
        <p:spPr>
          <a:xfrm>
            <a:off x="561975" y="5332222"/>
            <a:ext cx="10582275" cy="483300"/>
          </a:xfrm>
          <a:prstGeom prst="rect">
            <a:avLst/>
          </a:prstGeom>
          <a:noFill/>
          <a:ln>
            <a:noFill/>
          </a:ln>
        </p:spPr>
        <p:txBody>
          <a:bodyPr spcFirstLastPara="1" wrap="square" lIns="0" tIns="0" rIns="0" bIns="0" anchor="t" anchorCtr="0">
            <a:noAutofit/>
          </a:bodyPr>
          <a:lstStyle/>
          <a:p>
            <a:pPr marL="0" lvl="0" indent="0" algn="ctr" rtl="0">
              <a:lnSpc>
                <a:spcPct val="80000"/>
              </a:lnSpc>
              <a:spcBef>
                <a:spcPts val="0"/>
              </a:spcBef>
              <a:spcAft>
                <a:spcPts val="0"/>
              </a:spcAft>
              <a:buClr>
                <a:schemeClr val="dk1"/>
              </a:buClr>
              <a:buSzPts val="750"/>
              <a:buFont typeface="Verizon NHG TX"/>
              <a:buNone/>
            </a:pPr>
            <a:r>
              <a:rPr lang="en-US" sz="2000" dirty="0"/>
              <a:t>Verizon video application client-side metrics with and without Open Caching</a:t>
            </a:r>
            <a:endParaRPr sz="2000" b="0" dirty="0"/>
          </a:p>
          <a:p>
            <a:pPr marL="0" lvl="0" indent="0" algn="ctr" rtl="0">
              <a:lnSpc>
                <a:spcPct val="80000"/>
              </a:lnSpc>
              <a:spcBef>
                <a:spcPts val="900"/>
              </a:spcBef>
              <a:spcAft>
                <a:spcPts val="0"/>
              </a:spcAft>
              <a:buClr>
                <a:schemeClr val="dk1"/>
              </a:buClr>
              <a:buSzPts val="750"/>
              <a:buFont typeface="Verizon NHG TX"/>
              <a:buNone/>
            </a:pPr>
            <a:endParaRPr sz="900" b="0" dirty="0"/>
          </a:p>
        </p:txBody>
      </p:sp>
      <p:graphicFrame>
        <p:nvGraphicFramePr>
          <p:cNvPr id="5" name="Google Shape;533;g21b3b3aaf01_1_135">
            <a:extLst>
              <a:ext uri="{FF2B5EF4-FFF2-40B4-BE49-F238E27FC236}">
                <a16:creationId xmlns:a16="http://schemas.microsoft.com/office/drawing/2014/main" id="{C6D2B523-9AD5-4AEB-9AC6-9CC8E163722B}"/>
              </a:ext>
            </a:extLst>
          </p:cNvPr>
          <p:cNvGraphicFramePr/>
          <p:nvPr>
            <p:extLst>
              <p:ext uri="{D42A27DB-BD31-4B8C-83A1-F6EECF244321}">
                <p14:modId xmlns:p14="http://schemas.microsoft.com/office/powerpoint/2010/main" val="754945806"/>
              </p:ext>
            </p:extLst>
          </p:nvPr>
        </p:nvGraphicFramePr>
        <p:xfrm>
          <a:off x="723331" y="1690688"/>
          <a:ext cx="10335194" cy="3310637"/>
        </p:xfrm>
        <a:graphic>
          <a:graphicData uri="http://schemas.openxmlformats.org/drawingml/2006/table">
            <a:tbl>
              <a:tblPr>
                <a:noFill/>
              </a:tblPr>
              <a:tblGrid>
                <a:gridCol w="4039738">
                  <a:extLst>
                    <a:ext uri="{9D8B030D-6E8A-4147-A177-3AD203B41FA5}">
                      <a16:colId xmlns:a16="http://schemas.microsoft.com/office/drawing/2014/main" val="20000"/>
                    </a:ext>
                  </a:extLst>
                </a:gridCol>
                <a:gridCol w="1577347">
                  <a:extLst>
                    <a:ext uri="{9D8B030D-6E8A-4147-A177-3AD203B41FA5}">
                      <a16:colId xmlns:a16="http://schemas.microsoft.com/office/drawing/2014/main" val="20001"/>
                    </a:ext>
                  </a:extLst>
                </a:gridCol>
                <a:gridCol w="1993959">
                  <a:extLst>
                    <a:ext uri="{9D8B030D-6E8A-4147-A177-3AD203B41FA5}">
                      <a16:colId xmlns:a16="http://schemas.microsoft.com/office/drawing/2014/main" val="20002"/>
                    </a:ext>
                  </a:extLst>
                </a:gridCol>
                <a:gridCol w="2724150">
                  <a:extLst>
                    <a:ext uri="{9D8B030D-6E8A-4147-A177-3AD203B41FA5}">
                      <a16:colId xmlns:a16="http://schemas.microsoft.com/office/drawing/2014/main" val="20003"/>
                    </a:ext>
                  </a:extLst>
                </a:gridCol>
              </a:tblGrid>
              <a:tr h="576262">
                <a:tc>
                  <a:txBody>
                    <a:bodyPr/>
                    <a:lstStyle/>
                    <a:p>
                      <a:pPr marL="0" marR="0" lvl="0" indent="0" algn="ctr" rtl="0">
                        <a:lnSpc>
                          <a:spcPct val="100000"/>
                        </a:lnSpc>
                        <a:spcBef>
                          <a:spcPts val="0"/>
                        </a:spcBef>
                        <a:spcAft>
                          <a:spcPts val="0"/>
                        </a:spcAft>
                        <a:buClr>
                          <a:schemeClr val="dk1"/>
                        </a:buClr>
                        <a:buSzPts val="1600"/>
                        <a:buFont typeface="Verizon NHG TX"/>
                        <a:buNone/>
                      </a:pPr>
                      <a:r>
                        <a:rPr lang="en-US" sz="2400" b="1" dirty="0">
                          <a:solidFill>
                            <a:schemeClr val="tx1"/>
                          </a:solidFill>
                          <a:latin typeface="+mn-lt"/>
                          <a:ea typeface="Verizon NHG TX"/>
                          <a:cs typeface="Verizon NHG TX"/>
                          <a:sym typeface="Verizon NHG TX"/>
                        </a:rPr>
                        <a:t>Performance </a:t>
                      </a:r>
                      <a:r>
                        <a:rPr lang="en-US" sz="2400" b="1" u="none" strike="noStrike" cap="none" dirty="0">
                          <a:solidFill>
                            <a:schemeClr val="tx1"/>
                          </a:solidFill>
                          <a:latin typeface="+mn-lt"/>
                          <a:ea typeface="Verizon NHG TX"/>
                          <a:cs typeface="Verizon NHG TX"/>
                          <a:sym typeface="Verizon NHG TX"/>
                        </a:rPr>
                        <a:t>Metric</a:t>
                      </a:r>
                      <a:endParaRPr sz="2000" b="1" dirty="0">
                        <a:solidFill>
                          <a:schemeClr val="tx1"/>
                        </a:solidFill>
                        <a:latin typeface="+mn-lt"/>
                      </a:endParaRPr>
                    </a:p>
                  </a:txBody>
                  <a:tcPr marL="91450" marR="91450" marT="45725" marB="45725" anchor="b">
                    <a:lnB w="28575" cap="flat" cmpd="sng">
                      <a:solidFill>
                        <a:schemeClr val="dk2"/>
                      </a:solidFill>
                      <a:prstDash val="solid"/>
                      <a:round/>
                      <a:headEnd type="none" w="sm" len="sm"/>
                      <a:tailEnd type="none" w="sm" len="sm"/>
                    </a:lnB>
                    <a:solidFill>
                      <a:schemeClr val="bg1">
                        <a:lumMod val="85000"/>
                      </a:schemeClr>
                    </a:solidFill>
                  </a:tcPr>
                </a:tc>
                <a:tc>
                  <a:txBody>
                    <a:bodyPr/>
                    <a:lstStyle/>
                    <a:p>
                      <a:pPr marL="0" marR="0" lvl="0" indent="0" algn="ctr" rtl="0">
                        <a:spcBef>
                          <a:spcPts val="0"/>
                        </a:spcBef>
                        <a:spcAft>
                          <a:spcPts val="0"/>
                        </a:spcAft>
                        <a:buNone/>
                      </a:pPr>
                      <a:r>
                        <a:rPr lang="en-US" sz="2400" b="1" u="none" strike="noStrike" cap="none" dirty="0">
                          <a:solidFill>
                            <a:schemeClr val="tx1"/>
                          </a:solidFill>
                          <a:latin typeface="+mn-lt"/>
                          <a:ea typeface="Verizon NHG TX"/>
                          <a:cs typeface="Verizon NHG TX"/>
                          <a:sym typeface="Verizon NHG TX"/>
                        </a:rPr>
                        <a:t>CDN </a:t>
                      </a:r>
                      <a:r>
                        <a:rPr lang="en-US" sz="2400" b="1" dirty="0">
                          <a:solidFill>
                            <a:schemeClr val="tx1"/>
                          </a:solidFill>
                          <a:latin typeface="+mn-lt"/>
                          <a:ea typeface="Verizon NHG TX"/>
                          <a:cs typeface="Verizon NHG TX"/>
                          <a:sym typeface="Verizon NHG TX"/>
                        </a:rPr>
                        <a:t>(%)</a:t>
                      </a:r>
                      <a:endParaRPr sz="2000" b="1" dirty="0">
                        <a:solidFill>
                          <a:schemeClr val="tx1"/>
                        </a:solidFill>
                        <a:latin typeface="+mn-lt"/>
                      </a:endParaRPr>
                    </a:p>
                  </a:txBody>
                  <a:tcPr marL="91450" marR="91450" marT="45725" marB="45725" anchor="b">
                    <a:lnB w="28575" cap="flat" cmpd="sng" algn="ctr">
                      <a:solidFill>
                        <a:schemeClr val="dk2"/>
                      </a:solidFill>
                      <a:prstDash val="solid"/>
                      <a:round/>
                      <a:headEnd type="none" w="sm" len="sm"/>
                      <a:tailEnd type="none" w="sm" len="sm"/>
                    </a:lnB>
                    <a:solidFill>
                      <a:schemeClr val="bg1">
                        <a:lumMod val="85000"/>
                      </a:schemeClr>
                    </a:solidFill>
                  </a:tcPr>
                </a:tc>
                <a:tc>
                  <a:txBody>
                    <a:bodyPr/>
                    <a:lstStyle/>
                    <a:p>
                      <a:pPr marL="0" marR="0" lvl="0" indent="0" algn="ctr" rtl="0">
                        <a:spcBef>
                          <a:spcPts val="0"/>
                        </a:spcBef>
                        <a:spcAft>
                          <a:spcPts val="0"/>
                        </a:spcAft>
                        <a:buNone/>
                      </a:pPr>
                      <a:r>
                        <a:rPr lang="en-US" sz="2400" b="1" dirty="0">
                          <a:solidFill>
                            <a:schemeClr val="tx1"/>
                          </a:solidFill>
                          <a:latin typeface="+mn-lt"/>
                          <a:ea typeface="Verizon NHG TX"/>
                          <a:cs typeface="Verizon NHG TX"/>
                          <a:sym typeface="Verizon NHG TX"/>
                        </a:rPr>
                        <a:t>Open </a:t>
                      </a:r>
                    </a:p>
                    <a:p>
                      <a:pPr marL="0" marR="0" lvl="0" indent="0" algn="ctr" rtl="0">
                        <a:spcBef>
                          <a:spcPts val="0"/>
                        </a:spcBef>
                        <a:spcAft>
                          <a:spcPts val="0"/>
                        </a:spcAft>
                        <a:buNone/>
                      </a:pPr>
                      <a:r>
                        <a:rPr lang="en-US" sz="2400" b="1" dirty="0">
                          <a:solidFill>
                            <a:schemeClr val="tx1"/>
                          </a:solidFill>
                          <a:latin typeface="+mn-lt"/>
                          <a:ea typeface="Verizon NHG TX"/>
                          <a:cs typeface="Verizon NHG TX"/>
                          <a:sym typeface="Verizon NHG TX"/>
                        </a:rPr>
                        <a:t>Caching (%)</a:t>
                      </a:r>
                      <a:endParaRPr sz="2000" b="1" dirty="0">
                        <a:solidFill>
                          <a:schemeClr val="tx1"/>
                        </a:solidFill>
                        <a:latin typeface="+mn-lt"/>
                      </a:endParaRPr>
                    </a:p>
                  </a:txBody>
                  <a:tcPr marL="91450" marR="91450" marT="45725" marB="45725" anchor="b">
                    <a:lnB w="28575" cap="flat" cmpd="sng" algn="ctr">
                      <a:solidFill>
                        <a:schemeClr val="dk2"/>
                      </a:solidFill>
                      <a:prstDash val="solid"/>
                      <a:round/>
                      <a:headEnd type="none" w="sm" len="sm"/>
                      <a:tailEnd type="none" w="sm" len="sm"/>
                    </a:lnB>
                    <a:solidFill>
                      <a:schemeClr val="bg1">
                        <a:lumMod val="85000"/>
                      </a:schemeClr>
                    </a:solidFill>
                  </a:tcPr>
                </a:tc>
                <a:tc>
                  <a:txBody>
                    <a:bodyPr/>
                    <a:lstStyle/>
                    <a:p>
                      <a:pPr marL="0" marR="0" lvl="0" indent="0" algn="ctr" rtl="0">
                        <a:spcBef>
                          <a:spcPts val="0"/>
                        </a:spcBef>
                        <a:spcAft>
                          <a:spcPts val="0"/>
                        </a:spcAft>
                        <a:buNone/>
                      </a:pPr>
                      <a:r>
                        <a:rPr lang="en-US" sz="2400" b="1" dirty="0">
                          <a:solidFill>
                            <a:schemeClr val="tx1"/>
                          </a:solidFill>
                          <a:latin typeface="+mn-lt"/>
                          <a:ea typeface="Verizon NHG TX"/>
                          <a:cs typeface="Verizon NHG TX"/>
                          <a:sym typeface="Verizon NHG TX"/>
                        </a:rPr>
                        <a:t>Improvement (%)</a:t>
                      </a:r>
                      <a:endParaRPr sz="2000" b="1" dirty="0">
                        <a:solidFill>
                          <a:schemeClr val="tx1"/>
                        </a:solidFill>
                        <a:latin typeface="+mn-lt"/>
                      </a:endParaRPr>
                    </a:p>
                  </a:txBody>
                  <a:tcPr marL="91450" marR="91450" marT="45725" marB="45725" anchor="b">
                    <a:lnB w="28575" cap="flat" cmpd="sng" algn="ctr">
                      <a:solidFill>
                        <a:schemeClr val="dk2"/>
                      </a:solidFill>
                      <a:prstDash val="solid"/>
                      <a:round/>
                      <a:headEnd type="none" w="sm" len="sm"/>
                      <a:tailEnd type="none" w="sm" len="sm"/>
                    </a:lnB>
                    <a:solidFill>
                      <a:schemeClr val="bg1">
                        <a:lumMod val="85000"/>
                      </a:schemeClr>
                    </a:solidFill>
                  </a:tcPr>
                </a:tc>
                <a:extLst>
                  <a:ext uri="{0D108BD9-81ED-4DB2-BD59-A6C34878D82A}">
                    <a16:rowId xmlns:a16="http://schemas.microsoft.com/office/drawing/2014/main" val="10000"/>
                  </a:ext>
                </a:extLst>
              </a:tr>
              <a:tr h="504498">
                <a:tc>
                  <a:txBody>
                    <a:bodyPr/>
                    <a:lstStyle/>
                    <a:p>
                      <a:pPr marL="0" marR="0" lvl="0" indent="0" algn="l" rtl="0">
                        <a:spcBef>
                          <a:spcPts val="0"/>
                        </a:spcBef>
                        <a:spcAft>
                          <a:spcPts val="0"/>
                        </a:spcAft>
                        <a:buNone/>
                      </a:pPr>
                      <a:r>
                        <a:rPr lang="en-US" sz="2000" b="0" dirty="0">
                          <a:solidFill>
                            <a:schemeClr val="tx1"/>
                          </a:solidFill>
                          <a:latin typeface="+mn-lt"/>
                          <a:ea typeface="Verizon NHG TX"/>
                          <a:cs typeface="Verizon NHG TX"/>
                          <a:sym typeface="Verizon NHG TX"/>
                        </a:rPr>
                        <a:t>Buffering</a:t>
                      </a:r>
                      <a:endParaRPr sz="2800" dirty="0">
                        <a:solidFill>
                          <a:schemeClr val="tx1"/>
                        </a:solidFill>
                        <a:latin typeface="+mn-lt"/>
                      </a:endParaRPr>
                    </a:p>
                  </a:txBody>
                  <a:tcPr marL="91450" marR="91450" marT="45725" marB="45725">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spcBef>
                          <a:spcPts val="0"/>
                        </a:spcBef>
                        <a:spcAft>
                          <a:spcPts val="0"/>
                        </a:spcAft>
                        <a:buNone/>
                      </a:pPr>
                      <a:r>
                        <a:rPr lang="en-US" sz="2000" dirty="0">
                          <a:solidFill>
                            <a:schemeClr val="tx1"/>
                          </a:solidFill>
                          <a:latin typeface="+mn-lt"/>
                          <a:ea typeface="Verizon NHG TX"/>
                          <a:cs typeface="Verizon NHG TX"/>
                          <a:sym typeface="Verizon NHG TX"/>
                        </a:rPr>
                        <a:t>0.21</a:t>
                      </a:r>
                      <a:endParaRPr sz="2800" dirty="0">
                        <a:solidFill>
                          <a:schemeClr val="tx1"/>
                        </a:solidFill>
                        <a:latin typeface="+mn-lt"/>
                      </a:endParaRPr>
                    </a:p>
                  </a:txBody>
                  <a:tcPr marL="91450" marR="365760" marT="45725" marB="45725">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0.10</a:t>
                      </a:r>
                      <a:endParaRPr sz="2800" dirty="0">
                        <a:solidFill>
                          <a:schemeClr val="tx1"/>
                        </a:solidFill>
                        <a:latin typeface="+mn-lt"/>
                      </a:endParaRPr>
                    </a:p>
                  </a:txBody>
                  <a:tcPr marL="91450" marR="457200" marT="45725" marB="45725">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54%</a:t>
                      </a:r>
                      <a:endParaRPr sz="2800" dirty="0">
                        <a:solidFill>
                          <a:schemeClr val="tx1"/>
                        </a:solidFill>
                        <a:latin typeface="+mn-lt"/>
                      </a:endParaRPr>
                    </a:p>
                  </a:txBody>
                  <a:tcPr marL="91450" marR="1097280" marT="45725" marB="45725">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504498">
                <a:tc>
                  <a:txBody>
                    <a:bodyPr/>
                    <a:lstStyle/>
                    <a:p>
                      <a:pPr marL="0" marR="0" lvl="0" indent="0" algn="l" rtl="0">
                        <a:lnSpc>
                          <a:spcPct val="100000"/>
                        </a:lnSpc>
                        <a:spcBef>
                          <a:spcPts val="0"/>
                        </a:spcBef>
                        <a:spcAft>
                          <a:spcPts val="0"/>
                        </a:spcAft>
                        <a:buClr>
                          <a:schemeClr val="dk1"/>
                        </a:buClr>
                        <a:buSzPts val="1000"/>
                        <a:buFont typeface="Verizon NHG TX"/>
                        <a:buNone/>
                      </a:pPr>
                      <a:r>
                        <a:rPr lang="en-US" sz="2000" b="0">
                          <a:solidFill>
                            <a:schemeClr val="tx1"/>
                          </a:solidFill>
                          <a:latin typeface="+mn-lt"/>
                          <a:ea typeface="Verizon NHG TX"/>
                          <a:cs typeface="Verizon NHG TX"/>
                          <a:sym typeface="Verizon NHG TX"/>
                        </a:rPr>
                        <a:t>Video start failures</a:t>
                      </a:r>
                      <a:endParaRPr sz="2800">
                        <a:solidFill>
                          <a:schemeClr val="tx1"/>
                        </a:solidFill>
                        <a:latin typeface="+mn-lt"/>
                      </a:endParaRPr>
                    </a:p>
                  </a:txBody>
                  <a:tcPr marL="91450" marR="9145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0.70</a:t>
                      </a:r>
                      <a:endParaRPr sz="2800" dirty="0">
                        <a:solidFill>
                          <a:schemeClr val="tx1"/>
                        </a:solidFill>
                        <a:latin typeface="+mn-lt"/>
                      </a:endParaRPr>
                    </a:p>
                  </a:txBody>
                  <a:tcPr marL="91450" marR="36576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0.26</a:t>
                      </a:r>
                      <a:endParaRPr sz="2800" dirty="0">
                        <a:solidFill>
                          <a:schemeClr val="tx1"/>
                        </a:solidFill>
                        <a:latin typeface="+mn-lt"/>
                      </a:endParaRPr>
                    </a:p>
                  </a:txBody>
                  <a:tcPr marL="91450" marR="45720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63%</a:t>
                      </a:r>
                      <a:endParaRPr sz="2800" dirty="0">
                        <a:solidFill>
                          <a:schemeClr val="tx1"/>
                        </a:solidFill>
                        <a:latin typeface="+mn-lt"/>
                      </a:endParaRPr>
                    </a:p>
                  </a:txBody>
                  <a:tcPr marL="91450" marR="109728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469675">
                <a:tc>
                  <a:txBody>
                    <a:bodyPr/>
                    <a:lstStyle/>
                    <a:p>
                      <a:pPr marL="0" marR="0" lvl="0" indent="0" algn="l" rtl="0">
                        <a:lnSpc>
                          <a:spcPct val="100000"/>
                        </a:lnSpc>
                        <a:spcBef>
                          <a:spcPts val="0"/>
                        </a:spcBef>
                        <a:spcAft>
                          <a:spcPts val="0"/>
                        </a:spcAft>
                        <a:buClr>
                          <a:schemeClr val="dk1"/>
                        </a:buClr>
                        <a:buSzPts val="1000"/>
                        <a:buFont typeface="Verizon NHG TX"/>
                        <a:buNone/>
                      </a:pPr>
                      <a:r>
                        <a:rPr lang="en-US" sz="2000" b="0" dirty="0">
                          <a:solidFill>
                            <a:schemeClr val="tx1"/>
                          </a:solidFill>
                          <a:latin typeface="+mn-lt"/>
                          <a:ea typeface="Verizon NHG TX"/>
                          <a:cs typeface="Verizon NHG TX"/>
                          <a:sym typeface="Verizon NHG TX"/>
                        </a:rPr>
                        <a:t>Play failures after video start</a:t>
                      </a:r>
                      <a:endParaRPr sz="2800" dirty="0">
                        <a:solidFill>
                          <a:schemeClr val="tx1"/>
                        </a:solidFill>
                        <a:latin typeface="+mn-lt"/>
                      </a:endParaRPr>
                    </a:p>
                  </a:txBody>
                  <a:tcPr marL="91450" marR="9145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0.27</a:t>
                      </a:r>
                      <a:endParaRPr sz="2800" dirty="0">
                        <a:solidFill>
                          <a:schemeClr val="tx1"/>
                        </a:solidFill>
                        <a:latin typeface="+mn-lt"/>
                      </a:endParaRPr>
                    </a:p>
                  </a:txBody>
                  <a:tcPr marL="91450" marR="36576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0.14</a:t>
                      </a:r>
                      <a:endParaRPr sz="2800" dirty="0">
                        <a:solidFill>
                          <a:schemeClr val="tx1"/>
                        </a:solidFill>
                        <a:latin typeface="+mn-lt"/>
                      </a:endParaRPr>
                    </a:p>
                  </a:txBody>
                  <a:tcPr marL="91450" marR="45720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48%</a:t>
                      </a:r>
                      <a:endParaRPr sz="2800" dirty="0">
                        <a:solidFill>
                          <a:schemeClr val="tx1"/>
                        </a:solidFill>
                        <a:latin typeface="+mn-lt"/>
                      </a:endParaRPr>
                    </a:p>
                  </a:txBody>
                  <a:tcPr marL="91450" marR="109728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504498">
                <a:tc>
                  <a:txBody>
                    <a:bodyPr/>
                    <a:lstStyle/>
                    <a:p>
                      <a:pPr marL="0" marR="0" lvl="0" indent="0" algn="l" rtl="0">
                        <a:lnSpc>
                          <a:spcPct val="100000"/>
                        </a:lnSpc>
                        <a:spcBef>
                          <a:spcPts val="0"/>
                        </a:spcBef>
                        <a:spcAft>
                          <a:spcPts val="0"/>
                        </a:spcAft>
                        <a:buClr>
                          <a:schemeClr val="dk1"/>
                        </a:buClr>
                        <a:buSzPts val="1000"/>
                        <a:buFont typeface="Verizon NHG TX"/>
                        <a:buNone/>
                      </a:pPr>
                      <a:r>
                        <a:rPr lang="en-US" sz="2000" b="0" dirty="0">
                          <a:solidFill>
                            <a:schemeClr val="tx1"/>
                          </a:solidFill>
                          <a:latin typeface="+mn-lt"/>
                          <a:ea typeface="Verizon NHG TX"/>
                          <a:cs typeface="Verizon NHG TX"/>
                          <a:sym typeface="Verizon NHG TX"/>
                        </a:rPr>
                        <a:t>Exit before video start</a:t>
                      </a:r>
                      <a:endParaRPr sz="2800" dirty="0">
                        <a:solidFill>
                          <a:schemeClr val="tx1"/>
                        </a:solidFill>
                        <a:latin typeface="+mn-lt"/>
                      </a:endParaRPr>
                    </a:p>
                  </a:txBody>
                  <a:tcPr marL="91450" marR="9145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0.68</a:t>
                      </a:r>
                      <a:endParaRPr sz="2800" dirty="0">
                        <a:solidFill>
                          <a:schemeClr val="tx1"/>
                        </a:solidFill>
                        <a:latin typeface="+mn-lt"/>
                      </a:endParaRPr>
                    </a:p>
                  </a:txBody>
                  <a:tcPr marL="91450" marR="36576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0.04</a:t>
                      </a:r>
                      <a:endParaRPr sz="2800" dirty="0">
                        <a:solidFill>
                          <a:schemeClr val="tx1"/>
                        </a:solidFill>
                        <a:latin typeface="+mn-lt"/>
                      </a:endParaRPr>
                    </a:p>
                  </a:txBody>
                  <a:tcPr marL="91450" marR="45720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94%</a:t>
                      </a:r>
                      <a:endParaRPr sz="2800" dirty="0">
                        <a:solidFill>
                          <a:schemeClr val="tx1"/>
                        </a:solidFill>
                        <a:latin typeface="+mn-lt"/>
                      </a:endParaRPr>
                    </a:p>
                  </a:txBody>
                  <a:tcPr marL="91450" marR="109728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504498">
                <a:tc>
                  <a:txBody>
                    <a:bodyPr/>
                    <a:lstStyle/>
                    <a:p>
                      <a:pPr marL="0" marR="0" lvl="0" indent="0" algn="l" rtl="0">
                        <a:lnSpc>
                          <a:spcPct val="100000"/>
                        </a:lnSpc>
                        <a:spcBef>
                          <a:spcPts val="0"/>
                        </a:spcBef>
                        <a:spcAft>
                          <a:spcPts val="0"/>
                        </a:spcAft>
                        <a:buClr>
                          <a:schemeClr val="dk1"/>
                        </a:buClr>
                        <a:buSzPts val="1000"/>
                        <a:buFont typeface="Verizon NHG TX"/>
                        <a:buNone/>
                      </a:pPr>
                      <a:r>
                        <a:rPr lang="en-US" sz="2000" b="0">
                          <a:solidFill>
                            <a:schemeClr val="tx1"/>
                          </a:solidFill>
                          <a:latin typeface="+mn-lt"/>
                          <a:ea typeface="Verizon NHG TX"/>
                          <a:cs typeface="Verizon NHG TX"/>
                          <a:sym typeface="Verizon NHG TX"/>
                        </a:rPr>
                        <a:t>HD performance (average)</a:t>
                      </a:r>
                      <a:endParaRPr sz="2800">
                        <a:solidFill>
                          <a:schemeClr val="tx1"/>
                        </a:solidFill>
                        <a:latin typeface="+mn-lt"/>
                      </a:endParaRPr>
                    </a:p>
                  </a:txBody>
                  <a:tcPr marL="91450" marR="9145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93.13</a:t>
                      </a:r>
                      <a:endParaRPr sz="2800" dirty="0">
                        <a:solidFill>
                          <a:schemeClr val="tx1"/>
                        </a:solidFill>
                        <a:latin typeface="+mn-lt"/>
                      </a:endParaRPr>
                    </a:p>
                  </a:txBody>
                  <a:tcPr marL="91450" marR="36576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99.32</a:t>
                      </a:r>
                      <a:endParaRPr sz="2800" dirty="0">
                        <a:solidFill>
                          <a:schemeClr val="tx1"/>
                        </a:solidFill>
                        <a:latin typeface="+mn-lt"/>
                      </a:endParaRPr>
                    </a:p>
                  </a:txBody>
                  <a:tcPr marL="91450" marR="45720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r" rtl="0">
                        <a:lnSpc>
                          <a:spcPct val="100000"/>
                        </a:lnSpc>
                        <a:spcBef>
                          <a:spcPts val="0"/>
                        </a:spcBef>
                        <a:spcAft>
                          <a:spcPts val="0"/>
                        </a:spcAft>
                        <a:buClr>
                          <a:schemeClr val="dk1"/>
                        </a:buClr>
                        <a:buSzPts val="1000"/>
                        <a:buFont typeface="Verizon NHG TX"/>
                        <a:buNone/>
                      </a:pPr>
                      <a:r>
                        <a:rPr lang="en-US" sz="2000" dirty="0">
                          <a:solidFill>
                            <a:schemeClr val="tx1"/>
                          </a:solidFill>
                          <a:latin typeface="+mn-lt"/>
                          <a:ea typeface="Verizon NHG TX"/>
                          <a:cs typeface="Verizon NHG TX"/>
                          <a:sym typeface="Verizon NHG TX"/>
                        </a:rPr>
                        <a:t>7%</a:t>
                      </a:r>
                      <a:endParaRPr sz="2800" dirty="0">
                        <a:solidFill>
                          <a:schemeClr val="tx1"/>
                        </a:solidFill>
                        <a:latin typeface="+mn-lt"/>
                      </a:endParaRPr>
                    </a:p>
                  </a:txBody>
                  <a:tcPr marL="91450" marR="1097280" marT="45725" marB="45725">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65734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29DEC-54C7-4540-A4E5-18E38264E190}"/>
              </a:ext>
            </a:extLst>
          </p:cNvPr>
          <p:cNvSpPr>
            <a:spLocks noGrp="1"/>
          </p:cNvSpPr>
          <p:nvPr>
            <p:ph type="title"/>
          </p:nvPr>
        </p:nvSpPr>
        <p:spPr/>
        <p:txBody>
          <a:bodyPr/>
          <a:lstStyle/>
          <a:p>
            <a:r>
              <a:rPr lang="en-US" dirty="0">
                <a:solidFill>
                  <a:schemeClr val="accent1">
                    <a:lumMod val="75000"/>
                  </a:schemeClr>
                </a:solidFill>
              </a:rPr>
              <a:t>Conclusion</a:t>
            </a:r>
          </a:p>
        </p:txBody>
      </p:sp>
      <p:sp>
        <p:nvSpPr>
          <p:cNvPr id="3" name="Text Placeholder 2">
            <a:extLst>
              <a:ext uri="{FF2B5EF4-FFF2-40B4-BE49-F238E27FC236}">
                <a16:creationId xmlns:a16="http://schemas.microsoft.com/office/drawing/2014/main" id="{5176BD82-2DC1-4E79-A634-763310A3BEAE}"/>
              </a:ext>
            </a:extLst>
          </p:cNvPr>
          <p:cNvSpPr>
            <a:spLocks noGrp="1"/>
          </p:cNvSpPr>
          <p:nvPr>
            <p:ph type="body" idx="1"/>
          </p:nvPr>
        </p:nvSpPr>
        <p:spPr>
          <a:xfrm>
            <a:off x="838200" y="1825625"/>
            <a:ext cx="10515600" cy="3578888"/>
          </a:xfrm>
        </p:spPr>
        <p:txBody>
          <a:bodyPr/>
          <a:lstStyle/>
          <a:p>
            <a:r>
              <a:rPr lang="en-US" dirty="0">
                <a:solidFill>
                  <a:schemeClr val="tx1"/>
                </a:solidFill>
              </a:rPr>
              <a:t>Open Caching benefits ISP, CP, CDN and user</a:t>
            </a:r>
          </a:p>
          <a:p>
            <a:r>
              <a:rPr lang="en-US" dirty="0">
                <a:solidFill>
                  <a:schemeClr val="tx1"/>
                </a:solidFill>
              </a:rPr>
              <a:t>Eases the burden of OTT on the Peering Manager</a:t>
            </a:r>
          </a:p>
          <a:p>
            <a:r>
              <a:rPr lang="en-US" dirty="0">
                <a:solidFill>
                  <a:schemeClr val="tx1"/>
                </a:solidFill>
              </a:rPr>
              <a:t>Real world, demonstrated performance</a:t>
            </a:r>
          </a:p>
          <a:p>
            <a:r>
              <a:rPr lang="en-US" dirty="0">
                <a:solidFill>
                  <a:schemeClr val="tx1"/>
                </a:solidFill>
              </a:rPr>
              <a:t>How to learn more</a:t>
            </a:r>
          </a:p>
          <a:p>
            <a:pPr lvl="1">
              <a:buFont typeface="Montserrat" panose="00000500000000000000" pitchFamily="2" charset="0"/>
              <a:buChar char="–"/>
            </a:pPr>
            <a:r>
              <a:rPr lang="en-US" dirty="0">
                <a:solidFill>
                  <a:schemeClr val="tx1"/>
                </a:solidFill>
                <a:latin typeface="+mn-lt"/>
              </a:rPr>
              <a:t>Read specifications and RFCs</a:t>
            </a:r>
          </a:p>
          <a:p>
            <a:pPr lvl="1">
              <a:buFont typeface="Montserrat" panose="00000500000000000000" pitchFamily="2" charset="0"/>
              <a:buChar char="–"/>
            </a:pPr>
            <a:r>
              <a:rPr lang="en-US" dirty="0">
                <a:solidFill>
                  <a:schemeClr val="tx1"/>
                </a:solidFill>
                <a:latin typeface="+mn-lt"/>
              </a:rPr>
              <a:t>Participate in SVTA</a:t>
            </a:r>
          </a:p>
        </p:txBody>
      </p:sp>
      <p:sp>
        <p:nvSpPr>
          <p:cNvPr id="6" name="Arrow: Right 5">
            <a:extLst>
              <a:ext uri="{FF2B5EF4-FFF2-40B4-BE49-F238E27FC236}">
                <a16:creationId xmlns:a16="http://schemas.microsoft.com/office/drawing/2014/main" id="{6B4F85F1-C939-46E5-864C-C68ECAA877A7}"/>
              </a:ext>
            </a:extLst>
          </p:cNvPr>
          <p:cNvSpPr/>
          <p:nvPr/>
        </p:nvSpPr>
        <p:spPr>
          <a:xfrm>
            <a:off x="6096000" y="4008351"/>
            <a:ext cx="900279" cy="618224"/>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498DFC5-8351-4066-AD70-851733501831}"/>
              </a:ext>
            </a:extLst>
          </p:cNvPr>
          <p:cNvSpPr/>
          <p:nvPr/>
        </p:nvSpPr>
        <p:spPr>
          <a:xfrm>
            <a:off x="7087481" y="3994297"/>
            <a:ext cx="4955204" cy="646331"/>
          </a:xfrm>
          <a:prstGeom prst="rect">
            <a:avLst/>
          </a:prstGeom>
          <a:noFill/>
        </p:spPr>
        <p:txBody>
          <a:bodyPr wrap="none" lIns="91440" tIns="45720" rIns="91440" bIns="45720">
            <a:spAutoFit/>
          </a:bodyPr>
          <a:lstStyle/>
          <a:p>
            <a:pPr algn="ctr"/>
            <a:r>
              <a:rPr 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opencaching.svta.org</a:t>
            </a:r>
          </a:p>
        </p:txBody>
      </p:sp>
    </p:spTree>
    <p:extLst>
      <p:ext uri="{BB962C8B-B14F-4D97-AF65-F5344CB8AC3E}">
        <p14:creationId xmlns:p14="http://schemas.microsoft.com/office/powerpoint/2010/main" val="4102375918"/>
      </p:ext>
    </p:extLst>
  </p:cSld>
  <p:clrMapOvr>
    <a:masterClrMapping/>
  </p:clrMapOvr>
</p:sld>
</file>

<file path=ppt/theme/theme1.xml><?xml version="1.0" encoding="utf-8"?>
<a:theme xmlns:a="http://schemas.openxmlformats.org/drawingml/2006/main" name="NANOG Theme v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1185</Words>
  <Application>Microsoft Office PowerPoint</Application>
  <PresentationFormat>Widescreen</PresentationFormat>
  <Paragraphs>174</Paragraphs>
  <Slides>19</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Montserrat</vt:lpstr>
      <vt:lpstr>Verizon NHG TX</vt:lpstr>
      <vt:lpstr>Arial Narrow</vt:lpstr>
      <vt:lpstr>Calibri</vt:lpstr>
      <vt:lpstr>Arial</vt:lpstr>
      <vt:lpstr>Montserrat SemiBold</vt:lpstr>
      <vt:lpstr>NANOG Theme v1</vt:lpstr>
      <vt:lpstr>PowerPoint Presentation</vt:lpstr>
      <vt:lpstr>Agenda</vt:lpstr>
      <vt:lpstr>Legal Disclaimer/Safe Harbor</vt:lpstr>
      <vt:lpstr>Introductions</vt:lpstr>
      <vt:lpstr>Streaming Media Trends</vt:lpstr>
      <vt:lpstr>Streaming Media Trends</vt:lpstr>
      <vt:lpstr>Verizon Interconnect Trends</vt:lpstr>
      <vt:lpstr>Verizon Interconnect Trends</vt:lpstr>
      <vt:lpstr>Streaming Video Tech. Alliance</vt:lpstr>
      <vt:lpstr>Streaming Video Tech. Alliance</vt:lpstr>
      <vt:lpstr>What is Open Caching?</vt:lpstr>
      <vt:lpstr>Why Use Open Caching?</vt:lpstr>
      <vt:lpstr>Why Use Open Caching?</vt:lpstr>
      <vt:lpstr>Open Caching at Verizon</vt:lpstr>
      <vt:lpstr>Open Caching at Verizon</vt:lpstr>
      <vt:lpstr>Performance Comparison</vt:lpstr>
      <vt:lpstr>Performance Comparison</vt:lpstr>
      <vt:lpstr>Performance Comparison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NANOG Presentation</dc:title>
  <dc:creator>Budney, Jeffrey A</dc:creator>
  <cp:lastModifiedBy>Wouter van Renterghem</cp:lastModifiedBy>
  <cp:revision>195</cp:revision>
  <cp:lastPrinted>2023-09-21T15:52:45Z</cp:lastPrinted>
  <dcterms:modified xsi:type="dcterms:W3CDTF">2024-04-11T05:48:24Z</dcterms:modified>
</cp:coreProperties>
</file>