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notesMasterIdLst>
    <p:notesMasterId r:id="rId45"/>
  </p:notesMasterIdLst>
  <p:sldIdLst>
    <p:sldId id="267" r:id="rId2"/>
    <p:sldId id="260" r:id="rId3"/>
    <p:sldId id="806" r:id="rId4"/>
    <p:sldId id="314" r:id="rId5"/>
    <p:sldId id="315" r:id="rId6"/>
    <p:sldId id="317" r:id="rId7"/>
    <p:sldId id="294" r:id="rId8"/>
    <p:sldId id="304" r:id="rId9"/>
    <p:sldId id="768" r:id="rId10"/>
    <p:sldId id="807" r:id="rId11"/>
    <p:sldId id="770" r:id="rId12"/>
    <p:sldId id="816" r:id="rId13"/>
    <p:sldId id="793" r:id="rId14"/>
    <p:sldId id="819" r:id="rId15"/>
    <p:sldId id="784" r:id="rId16"/>
    <p:sldId id="795" r:id="rId17"/>
    <p:sldId id="820" r:id="rId18"/>
    <p:sldId id="785" r:id="rId19"/>
    <p:sldId id="815" r:id="rId20"/>
    <p:sldId id="824" r:id="rId21"/>
    <p:sldId id="783" r:id="rId22"/>
    <p:sldId id="777" r:id="rId23"/>
    <p:sldId id="797" r:id="rId24"/>
    <p:sldId id="822" r:id="rId25"/>
    <p:sldId id="817" r:id="rId26"/>
    <p:sldId id="823" r:id="rId27"/>
    <p:sldId id="721" r:id="rId28"/>
    <p:sldId id="782" r:id="rId29"/>
    <p:sldId id="794" r:id="rId30"/>
    <p:sldId id="813" r:id="rId31"/>
    <p:sldId id="805" r:id="rId32"/>
    <p:sldId id="772" r:id="rId33"/>
    <p:sldId id="803" r:id="rId34"/>
    <p:sldId id="804" r:id="rId35"/>
    <p:sldId id="826" r:id="rId36"/>
    <p:sldId id="828" r:id="rId37"/>
    <p:sldId id="736" r:id="rId38"/>
    <p:sldId id="737" r:id="rId39"/>
    <p:sldId id="825" r:id="rId40"/>
    <p:sldId id="812" r:id="rId41"/>
    <p:sldId id="305" r:id="rId42"/>
    <p:sldId id="801" r:id="rId43"/>
    <p:sldId id="268" r:id="rId44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3BF"/>
    <a:srgbClr val="00C8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0"/>
    <p:restoredTop sz="96966"/>
  </p:normalViewPr>
  <p:slideViewPr>
    <p:cSldViewPr snapToGrid="0" snapToObjects="1">
      <p:cViewPr varScale="1">
        <p:scale>
          <a:sx n="55" d="100"/>
          <a:sy n="55" d="100"/>
        </p:scale>
        <p:origin x="624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551C73-5C4C-1846-91CC-6C163F12D7F7}" type="datetimeFigureOut">
              <a:rPr lang="en-US" smtClean="0"/>
              <a:t>4/11/2024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82AECE-9BED-8947-87BC-5AD5C94B3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780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67182-A704-C6DC-AC0C-E4462D887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7D2E44-9CF9-47AE-892E-820B64DE73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12DB65-4A0F-DF1C-A7DD-3BD211C6ED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map of all metro areas in the world that TeleGeography tracks.  8,200 blue dots on the map, each one a different metro area.  We track even more city entities; cities are aggregated into these metro areas.</a:t>
            </a:r>
          </a:p>
          <a:p>
            <a:endParaRPr lang="en-US" dirty="0"/>
          </a:p>
          <a:p>
            <a:r>
              <a:rPr lang="en-US" dirty="0"/>
              <a:t>I’m going to preview an “alpha” version of a new project.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404CC1-B82A-69D1-6184-FA2484B590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88DAE8-975E-7346-A093-A3013F78A1E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564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14556-7C11-5A6D-2D3A-F74AF5F6C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844580-DFEA-97AE-86A1-1C8F25A60F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BC48CC-5AD4-286A-0369-7FE7076713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Largest metro = Shanghai.  Shanghai gets a score of 100 for this category.  Tiny hamlet gets a 0.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F38828-9C5F-D7E1-77F5-F9D1905866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88DAE8-975E-7346-A093-A3013F78A1E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498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32B4B-B209-C2FE-CD8D-F765FB59F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4D37C4-2638-4D1B-B154-8CD11455BC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658A6B-46D6-3407-489D-DD435058DE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Largest metro = Shanghai.  Shanghai gets a score of 100 for this category.  Tiny hamlet gets a 0.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High pricing score = low prices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482F60-1F1E-D910-2AEB-FEB5F45261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88DAE8-975E-7346-A093-A3013F78A1E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857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through each point in London first so that audience gets a sense of what we are showing.</a:t>
            </a:r>
          </a:p>
          <a:p>
            <a:r>
              <a:rPr lang="en-US" dirty="0"/>
              <a:t>High pricing score = low prices</a:t>
            </a:r>
          </a:p>
          <a:p>
            <a:endParaRPr lang="en-US" dirty="0"/>
          </a:p>
          <a:p>
            <a:r>
              <a:rPr lang="en-US" dirty="0"/>
              <a:t>London - Strong choices in data centers, low prices, many choices in long-distance transport, stable govt.</a:t>
            </a:r>
          </a:p>
          <a:p>
            <a:r>
              <a:rPr lang="en-US" dirty="0"/>
              <a:t>Beijing better: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FAR more data centers! 149 vs 118.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Power: More installed capacity in B. Double the gigawatts planned for B than L.  Thanks to wind power, currently &gt; share of clean power in L than B in proximity (56% vs 38%)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B and L comparable: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Comparable cloud infrastructure (though the cloud companies tend to be different)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Demographics:  20m population in B vs. 18m in London.  But per-capita income about 3.5x in L vs. B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Local access: almost identical numbers of fixed and mobile subscribers.  But far more are on 4G and 5G in 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Pricing. London cheaper but prices have really fallen in B.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London better: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Network connectivity options.  7 internet exchanges in L; 1 in B.  130 transport carriers in L vs. 23 in B.  Just a different mindset.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Governance.  No comparison there.  B falls behind on control of corruption, laws to protect private enterprise, and individual freedoms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Washington: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Comparable regulations and pricing.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only to Beijing in data centers. Most DC space deployed in world. Lots of cloud infrastructure.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Far fewer people in DC metro area (5m) and therefore fixed/mobile subscribers.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Less overall installed power base than L, and smaller proximity to clean power generation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Also far fewer options for long-distance transport. London is an international internet hub.  Washington is not.  It ranks behind LA, NYC, and San Fran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88DAE8-975E-7346-A093-A3013F78A1E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8813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E7146-E719-86FB-933F-689DADAAB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7925F5-DEBF-7E1D-548D-2D6E237C6B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5BFA4D-257D-9425-919E-F59015CD0B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Roughly arranged: W = market potential. E = data centers and network connectivity.  NE = data centers.  SE = network connectivity.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Smaller hubs tend to perform well in just a few categories.  They have a jaggy, star-like shape.  Tel Aviv is strong on governance and low prices, but poor on data center and cloud infrastructure and overall market size.</a:t>
            </a:r>
          </a:p>
          <a:p>
            <a:r>
              <a:rPr lang="en-US" dirty="0"/>
              <a:t>* Well-round cities are just that:  well-rounded!  Tokyo, Singapore, Seoul pretty strong in all categories.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Almost all these top hubs have low prices.  That’s a change over the past 10-15 years that have proliferated through.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Some huge cities here with a strong installed power base but really lagging behind on data center and cloud infrastructure.  Cairo good example.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1070A8-3D31-3175-66B1-913F25806A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88DAE8-975E-7346-A093-A3013F78A1E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5928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198539-5EDE-40E8-6A8F-04803D051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CEE13F-CD37-3297-3546-984D8683C0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CA3008-A7BC-7E40-FBAE-06B0270D9F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Datasets: cloud regions planned, data centers planned, sub cables planned, clean power generation planned, pricing change</a:t>
            </a:r>
          </a:p>
          <a:p>
            <a:r>
              <a:rPr lang="en-US" dirty="0"/>
              <a:t>Some of the top 20 near-term gainers are just rich getting richer (London, Frankfurt, Singapore getting more data centers and cloud regions)</a:t>
            </a:r>
          </a:p>
          <a:p>
            <a:r>
              <a:rPr lang="en-US" dirty="0"/>
              <a:t>Beijing – huge number of data centers planned, power infrastructure builds, and fast-falling prices</a:t>
            </a:r>
          </a:p>
          <a:p>
            <a:r>
              <a:rPr lang="en-US" dirty="0"/>
              <a:t>Madrid – reasonable number of cloud regions planned, some data center build, lots of clean power plants being considered</a:t>
            </a:r>
          </a:p>
          <a:p>
            <a:r>
              <a:rPr lang="en-US" dirty="0"/>
              <a:t>Frankfurt</a:t>
            </a:r>
          </a:p>
          <a:p>
            <a:r>
              <a:rPr lang="en-US" dirty="0"/>
              <a:t>Kuala Lumpur</a:t>
            </a:r>
          </a:p>
          <a:p>
            <a:r>
              <a:rPr lang="en-US" dirty="0"/>
              <a:t>Athens</a:t>
            </a:r>
          </a:p>
          <a:p>
            <a:r>
              <a:rPr lang="en-US" dirty="0"/>
              <a:t>Singapore</a:t>
            </a:r>
          </a:p>
          <a:p>
            <a:r>
              <a:rPr lang="en-US" dirty="0"/>
              <a:t>Copenhagen</a:t>
            </a:r>
          </a:p>
          <a:p>
            <a:r>
              <a:rPr lang="en-US" dirty="0"/>
              <a:t>London</a:t>
            </a:r>
          </a:p>
          <a:p>
            <a:r>
              <a:rPr lang="en-US" dirty="0"/>
              <a:t>Manila</a:t>
            </a:r>
          </a:p>
          <a:p>
            <a:r>
              <a:rPr lang="en-US" dirty="0"/>
              <a:t>Bangkok</a:t>
            </a:r>
          </a:p>
          <a:p>
            <a:r>
              <a:rPr lang="en-US" dirty="0"/>
              <a:t>Shenzhen</a:t>
            </a:r>
          </a:p>
          <a:p>
            <a:r>
              <a:rPr lang="en-US" dirty="0"/>
              <a:t>Dublin</a:t>
            </a:r>
          </a:p>
          <a:p>
            <a:r>
              <a:rPr lang="en-US" dirty="0"/>
              <a:t>Vienna</a:t>
            </a:r>
          </a:p>
          <a:p>
            <a:r>
              <a:rPr lang="en-US" dirty="0"/>
              <a:t>Seoul</a:t>
            </a:r>
          </a:p>
          <a:p>
            <a:r>
              <a:rPr lang="en-US" dirty="0"/>
              <a:t>Riyadh – 2 cloud regions planned. </a:t>
            </a:r>
          </a:p>
          <a:p>
            <a:r>
              <a:rPr lang="en-US" dirty="0"/>
              <a:t>Fortaleza - 1 new data center planned. 51 GW clean power (wind)</a:t>
            </a:r>
          </a:p>
          <a:p>
            <a:r>
              <a:rPr lang="en-US" dirty="0"/>
              <a:t>Santiago – 1 cloud region, 5 data centers planned. </a:t>
            </a:r>
          </a:p>
          <a:p>
            <a:r>
              <a:rPr lang="en-US" dirty="0"/>
              <a:t>Mumbai</a:t>
            </a:r>
          </a:p>
          <a:p>
            <a:r>
              <a:rPr lang="en-US" dirty="0"/>
              <a:t>Brussels</a:t>
            </a:r>
          </a:p>
          <a:p>
            <a:r>
              <a:rPr lang="en-US" dirty="0"/>
              <a:t>Bogotá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44E360-B407-37D3-D782-3169D3C41D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88DAE8-975E-7346-A093-A3013F78A1E6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7785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627BCB-F640-EC48-B72B-89D30B6C0FC1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2558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9AB0A-5544-86EA-0A1D-A88FCE31B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0B99CD-EAEE-882F-28DE-BFA96F32EF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B69A8F-E7E2-392D-0AEE-2D9CA8A32C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individual electricity generation sites. For the Interconnection Index, we have aggregated total generation in GW by metro.  Based on distance radius from the city center.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BA4AB0-C68B-0254-ACD1-7D2849C647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88DAE8-975E-7346-A093-A3013F78A1E6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5970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2C251C-DC6E-EFC9-6E76-99660BEA1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9560C8-F4B8-BDF2-22B6-72D6CB2E00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B4E4ED-8141-9EFA-CFFB-4DE18F2A3A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Chinese cities are unreachable by most of the companies you represent.</a:t>
            </a:r>
          </a:p>
          <a:p>
            <a:r>
              <a:rPr lang="en-US" dirty="0"/>
              <a:t>But lots outside China – this is just the top 25</a:t>
            </a:r>
          </a:p>
          <a:p>
            <a:r>
              <a:rPr lang="en-US" dirty="0"/>
              <a:t>Why China? Huge population, large electricity generation base, lots of mobile subscribers, and really poor connectivity as measured by quantity of peers.  Few cloud on-ramps and multi-tenant data centers here.  Served by a much more top-down structure.</a:t>
            </a:r>
          </a:p>
          <a:p>
            <a:r>
              <a:rPr lang="en-US" dirty="0"/>
              <a:t>Naples Italy made the list!  Probably served by Rome.</a:t>
            </a:r>
          </a:p>
          <a:p>
            <a:r>
              <a:rPr lang="en-US" dirty="0"/>
              <a:t>Africa: Conakry Guinea and Ibadan Nigeria (3rd largest city in Nigeria)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B9FA42-E5E3-50BA-5546-6D34D23261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88DAE8-975E-7346-A093-A3013F78A1E6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033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E6ED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E6BE9FC-CC75-774E-A42E-1BA71E5ED08E}"/>
              </a:ext>
            </a:extLst>
          </p:cNvPr>
          <p:cNvSpPr/>
          <p:nvPr userDrawn="1"/>
        </p:nvSpPr>
        <p:spPr>
          <a:xfrm>
            <a:off x="0" y="5760720"/>
            <a:ext cx="12188952" cy="960120"/>
          </a:xfrm>
          <a:prstGeom prst="rect">
            <a:avLst/>
          </a:prstGeom>
          <a:solidFill>
            <a:srgbClr val="E6ED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1828800"/>
            <a:ext cx="11274552" cy="1371600"/>
          </a:xfrm>
        </p:spPr>
        <p:txBody>
          <a:bodyPr lIns="0" tIns="0" rIns="0" bIns="0" anchor="b" anchorCtr="0"/>
          <a:lstStyle>
            <a:lvl1pPr marL="0" algn="l">
              <a:defRPr sz="60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3200400"/>
            <a:ext cx="11274552" cy="914400"/>
          </a:xfrm>
        </p:spPr>
        <p:txBody>
          <a:bodyPr lIns="0" tIns="0" rIns="0" bIns="0" anchor="t" anchorCtr="0"/>
          <a:lstStyle>
            <a:lvl1pPr marL="0" indent="0" algn="l">
              <a:buNone/>
              <a:defRPr b="1" i="0" baseline="0">
                <a:solidFill>
                  <a:srgbClr val="0063BF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Presenter Name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EC4E18-1480-F646-8C55-1AC46BFD280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029200"/>
            <a:ext cx="11274552" cy="457200"/>
          </a:xfrm>
        </p:spPr>
        <p:txBody>
          <a:bodyPr lIns="0" tIns="0" rIns="0" bIns="0" anchor="b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Venue/Conference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28F0ADC-07EB-F946-BE7C-C69B8B25468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5486400"/>
            <a:ext cx="11274552" cy="457200"/>
          </a:xfrm>
        </p:spPr>
        <p:txBody>
          <a:bodyPr lIns="0" tIns="0" rIns="0" bIns="0" anchor="b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9251FC-F82B-3340-DBA7-1E9FB645BC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696108" y="457200"/>
            <a:ext cx="304800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084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Section Title">
    <p:bg>
      <p:bgPr>
        <a:solidFill>
          <a:srgbClr val="E6ED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1828800"/>
            <a:ext cx="11274552" cy="1371600"/>
          </a:xfrm>
        </p:spPr>
        <p:txBody>
          <a:bodyPr lIns="0" tIns="0" rIns="0" bIns="0" anchor="b" anchorCtr="0"/>
          <a:lstStyle>
            <a:lvl1pPr marL="0" algn="l">
              <a:defRPr sz="6000" baseline="0">
                <a:solidFill>
                  <a:srgbClr val="0063BF"/>
                </a:solidFill>
              </a:defRPr>
            </a:lvl1pPr>
          </a:lstStyle>
          <a:p>
            <a:r>
              <a:rPr lang="en-US" dirty="0"/>
              <a:t>New Section Title</a:t>
            </a:r>
          </a:p>
        </p:txBody>
      </p:sp>
    </p:spTree>
    <p:extLst>
      <p:ext uri="{BB962C8B-B14F-4D97-AF65-F5344CB8AC3E}">
        <p14:creationId xmlns:p14="http://schemas.microsoft.com/office/powerpoint/2010/main" val="168361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68E3D-2C5A-C14E-8870-6574DF3B35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65760"/>
            <a:ext cx="11274552" cy="685800"/>
          </a:xfrm>
        </p:spPr>
        <p:txBody>
          <a:bodyPr lIns="0" tIns="0" rIns="0" bIns="0"/>
          <a:lstStyle/>
          <a:p>
            <a:r>
              <a:rPr lang="en-US" dirty="0"/>
              <a:t>Slide with Image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9462590-5B43-C148-AF49-747AE349AFE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7200" y="1143000"/>
            <a:ext cx="11274552" cy="4800600"/>
          </a:xfrm>
        </p:spPr>
        <p:txBody>
          <a:bodyPr/>
          <a:lstStyle/>
          <a:p>
            <a:r>
              <a:rPr lang="en-US" dirty="0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3886309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68E3D-2C5A-C14E-8870-6574DF3B35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65760"/>
            <a:ext cx="11274552" cy="685800"/>
          </a:xfrm>
        </p:spPr>
        <p:txBody>
          <a:bodyPr lIns="0" tIns="0" rIns="0" bIns="0"/>
          <a:lstStyle/>
          <a:p>
            <a:r>
              <a:rPr lang="en-US" dirty="0"/>
              <a:t>Slide with Figure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9462590-5B43-C148-AF49-747AE349AFE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7200" y="1600200"/>
            <a:ext cx="11274552" cy="4343400"/>
          </a:xfrm>
        </p:spPr>
        <p:txBody>
          <a:bodyPr/>
          <a:lstStyle/>
          <a:p>
            <a:r>
              <a:rPr lang="en-US" dirty="0"/>
              <a:t>Figure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744CA6-6D13-A146-92CD-6B7F92A3BA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1143000"/>
            <a:ext cx="11274552" cy="457200"/>
          </a:xfrm>
        </p:spPr>
        <p:txBody>
          <a:bodyPr lIns="0" tIns="0" rIns="0" bIns="0" anchor="b" anchorCtr="0">
            <a:normAutofit/>
          </a:bodyPr>
          <a:lstStyle>
            <a:lvl1pPr marL="0" indent="0" algn="ctr">
              <a:buNone/>
              <a:defRPr sz="2100"/>
            </a:lvl1pPr>
          </a:lstStyle>
          <a:p>
            <a:pPr lvl="0"/>
            <a:r>
              <a:rPr lang="en-US" dirty="0"/>
              <a:t>Figure Title</a:t>
            </a:r>
          </a:p>
        </p:txBody>
      </p:sp>
    </p:spTree>
    <p:extLst>
      <p:ext uri="{BB962C8B-B14F-4D97-AF65-F5344CB8AC3E}">
        <p14:creationId xmlns:p14="http://schemas.microsoft.com/office/powerpoint/2010/main" val="4139274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Figure and Wrapping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68E3D-2C5A-C14E-8870-6574DF3B35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65760"/>
            <a:ext cx="11274552" cy="1143000"/>
          </a:xfrm>
        </p:spPr>
        <p:txBody>
          <a:bodyPr lIns="0" tIns="0" rIns="0" bIns="0"/>
          <a:lstStyle/>
          <a:p>
            <a:r>
              <a:rPr lang="en-US" dirty="0"/>
              <a:t>Slide with Figure and Title Wrapping</a:t>
            </a:r>
            <a:br>
              <a:rPr lang="en-US" dirty="0"/>
            </a:br>
            <a:r>
              <a:rPr lang="en-US" dirty="0"/>
              <a:t>Two Lines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9462590-5B43-C148-AF49-747AE349AFE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7200" y="2057400"/>
            <a:ext cx="11274552" cy="3886200"/>
          </a:xfrm>
        </p:spPr>
        <p:txBody>
          <a:bodyPr/>
          <a:lstStyle/>
          <a:p>
            <a:r>
              <a:rPr lang="en-US" dirty="0"/>
              <a:t>Figure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744CA6-6D13-A146-92CD-6B7F92A3BA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1600200"/>
            <a:ext cx="11274552" cy="457200"/>
          </a:xfrm>
        </p:spPr>
        <p:txBody>
          <a:bodyPr lIns="0" tIns="0" rIns="0" bIns="0" anchor="b" anchorCtr="0">
            <a:normAutofit/>
          </a:bodyPr>
          <a:lstStyle>
            <a:lvl1pPr marL="0" indent="0" algn="ctr">
              <a:buNone/>
              <a:defRPr sz="2100"/>
            </a:lvl1pPr>
          </a:lstStyle>
          <a:p>
            <a:pPr lvl="0"/>
            <a:r>
              <a:rPr lang="en-US" dirty="0"/>
              <a:t>Figure Title</a:t>
            </a:r>
          </a:p>
        </p:txBody>
      </p:sp>
    </p:spTree>
    <p:extLst>
      <p:ext uri="{BB962C8B-B14F-4D97-AF65-F5344CB8AC3E}">
        <p14:creationId xmlns:p14="http://schemas.microsoft.com/office/powerpoint/2010/main" val="3132431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68E3D-2C5A-C14E-8870-6574DF3B35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65760"/>
            <a:ext cx="11274552" cy="685800"/>
          </a:xfrm>
        </p:spPr>
        <p:txBody>
          <a:bodyPr lIns="0" tIns="0" rIns="0" bIns="0"/>
          <a:lstStyle/>
          <a:p>
            <a:r>
              <a:rPr lang="en-US" dirty="0"/>
              <a:t>Slide with Text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6AE4E0-AF0F-0740-96D7-D90EFE7798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1143000"/>
            <a:ext cx="11274552" cy="4800600"/>
          </a:xfrm>
        </p:spPr>
        <p:txBody>
          <a:bodyPr/>
          <a:lstStyle>
            <a:lvl3pPr>
              <a:defRPr sz="21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368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Figure (Left)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F366956-EF05-A542-A102-0CAFA84E538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7200" y="1371600"/>
            <a:ext cx="7891272" cy="4343400"/>
          </a:xfrm>
        </p:spPr>
        <p:txBody>
          <a:bodyPr/>
          <a:lstStyle/>
          <a:p>
            <a:r>
              <a:rPr lang="en-US" dirty="0"/>
              <a:t>Figure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C68E3D-2C5A-C14E-8870-6574DF3B35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65760"/>
            <a:ext cx="11274552" cy="685800"/>
          </a:xfrm>
        </p:spPr>
        <p:txBody>
          <a:bodyPr lIns="0" tIns="0" rIns="0" bIns="0"/>
          <a:lstStyle/>
          <a:p>
            <a:r>
              <a:rPr lang="en-US" dirty="0"/>
              <a:t>Slide with Figure (Left) and Text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6AE4E0-AF0F-0740-96D7-D90EFE7798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48472" y="1371600"/>
            <a:ext cx="3383280" cy="43434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DECFEA1-E37E-F841-88E1-2B28C5E6749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1143000"/>
            <a:ext cx="7891272" cy="2286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/>
            </a:lvl1pPr>
            <a:lvl2pPr marL="457200" indent="0" algn="l">
              <a:buNone/>
              <a:defRPr sz="1600"/>
            </a:lvl2pPr>
          </a:lstStyle>
          <a:p>
            <a:pPr lvl="0"/>
            <a:r>
              <a:rPr lang="en-US" dirty="0"/>
              <a:t>Figure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6FFF7F5-3A28-574B-A6E5-1D913C691C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199" y="5715000"/>
            <a:ext cx="11274552" cy="4572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100" i="1">
                <a:solidFill>
                  <a:srgbClr val="00C8BE"/>
                </a:solidFill>
              </a:defRPr>
            </a:lvl1pPr>
          </a:lstStyle>
          <a:p>
            <a:pPr lvl="0"/>
            <a:r>
              <a:rPr lang="en-US" dirty="0"/>
              <a:t>Takeaway statement, if desired.</a:t>
            </a:r>
          </a:p>
        </p:txBody>
      </p:sp>
    </p:spTree>
    <p:extLst>
      <p:ext uri="{BB962C8B-B14F-4D97-AF65-F5344CB8AC3E}">
        <p14:creationId xmlns:p14="http://schemas.microsoft.com/office/powerpoint/2010/main" val="1938614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Figure (Right)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F366956-EF05-A542-A102-0CAFA84E538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40480" y="1371600"/>
            <a:ext cx="7891272" cy="4343400"/>
          </a:xfrm>
        </p:spPr>
        <p:txBody>
          <a:bodyPr/>
          <a:lstStyle/>
          <a:p>
            <a:r>
              <a:rPr lang="en-US" dirty="0"/>
              <a:t>Figure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C68E3D-2C5A-C14E-8870-6574DF3B35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65760"/>
            <a:ext cx="11274552" cy="685800"/>
          </a:xfrm>
        </p:spPr>
        <p:txBody>
          <a:bodyPr lIns="0" tIns="0" rIns="0" bIns="0"/>
          <a:lstStyle/>
          <a:p>
            <a:r>
              <a:rPr lang="en-US" dirty="0"/>
              <a:t>Slide with Figure (Right) and Text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6AE4E0-AF0F-0740-96D7-D90EFE7798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1" y="1371600"/>
            <a:ext cx="3383280" cy="43434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7646CFF-B12B-2B4C-9E5A-66347743E6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40480" y="1143000"/>
            <a:ext cx="7891272" cy="2286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/>
            </a:lvl1pPr>
            <a:lvl2pPr marL="457200" indent="0" algn="l">
              <a:buNone/>
              <a:defRPr sz="1600"/>
            </a:lvl2pPr>
          </a:lstStyle>
          <a:p>
            <a:pPr lvl="0"/>
            <a:r>
              <a:rPr lang="en-US" dirty="0"/>
              <a:t>Figure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4E5F5ED-03CD-A64F-AA5A-5F728DC117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199" y="5715000"/>
            <a:ext cx="11274552" cy="4572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100" i="1">
                <a:solidFill>
                  <a:srgbClr val="00C8BE"/>
                </a:solidFill>
              </a:defRPr>
            </a:lvl1pPr>
          </a:lstStyle>
          <a:p>
            <a:pPr lvl="0"/>
            <a:r>
              <a:rPr lang="en-US" dirty="0"/>
              <a:t>Takeaway statement, if desired.</a:t>
            </a:r>
          </a:p>
        </p:txBody>
      </p:sp>
    </p:spTree>
    <p:extLst>
      <p:ext uri="{BB962C8B-B14F-4D97-AF65-F5344CB8AC3E}">
        <p14:creationId xmlns:p14="http://schemas.microsoft.com/office/powerpoint/2010/main" val="3227357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Tex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68E3D-2C5A-C14E-8870-6574DF3B35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65760"/>
            <a:ext cx="11274552" cy="685800"/>
          </a:xfrm>
        </p:spPr>
        <p:txBody>
          <a:bodyPr lIns="0" tIns="0" rIns="0" bIns="0"/>
          <a:lstStyle/>
          <a:p>
            <a:r>
              <a:rPr lang="en-US" dirty="0"/>
              <a:t>Slide with Text Columns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6AE4E0-AF0F-0740-96D7-D90EFE7798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08776" y="1143000"/>
            <a:ext cx="5522976" cy="4800600"/>
          </a:xfrm>
        </p:spPr>
        <p:txBody>
          <a:bodyPr>
            <a:normAutofit/>
          </a:bodyPr>
          <a:lstStyle>
            <a:lvl3pPr>
              <a:defRPr sz="21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B9FE82E3-8CAA-AB40-B935-8F2F2CBDA29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" y="1143000"/>
            <a:ext cx="5522976" cy="4800600"/>
          </a:xfrm>
        </p:spPr>
        <p:txBody>
          <a:bodyPr>
            <a:normAutofit/>
          </a:bodyPr>
          <a:lstStyle>
            <a:lvl3pPr>
              <a:defRPr sz="21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02999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9462590-5B43-C148-AF49-747AE349AFE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 dirty="0"/>
              <a:t>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C68E3D-2C5A-C14E-8870-6574DF3B35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65760"/>
            <a:ext cx="11274552" cy="1143000"/>
          </a:xfrm>
        </p:spPr>
        <p:txBody>
          <a:bodyPr lIns="0" tIns="0" rIns="0" bIns="0"/>
          <a:lstStyle/>
          <a:p>
            <a:r>
              <a:rPr lang="en-US" dirty="0"/>
              <a:t>Slide with Background Image</a:t>
            </a:r>
          </a:p>
        </p:txBody>
      </p:sp>
    </p:spTree>
    <p:extLst>
      <p:ext uri="{BB962C8B-B14F-4D97-AF65-F5344CB8AC3E}">
        <p14:creationId xmlns:p14="http://schemas.microsoft.com/office/powerpoint/2010/main" val="1987512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solidFill>
          <a:srgbClr val="E6ED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B42B1CC-B34F-A945-ABBB-5B0C09FA1C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81014" y="457200"/>
            <a:ext cx="3266436" cy="36576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E6BE9FC-CC75-774E-A42E-1BA71E5ED08E}"/>
              </a:ext>
            </a:extLst>
          </p:cNvPr>
          <p:cNvSpPr/>
          <p:nvPr userDrawn="1"/>
        </p:nvSpPr>
        <p:spPr>
          <a:xfrm>
            <a:off x="0" y="5760720"/>
            <a:ext cx="12188952" cy="960120"/>
          </a:xfrm>
          <a:prstGeom prst="rect">
            <a:avLst/>
          </a:prstGeom>
          <a:solidFill>
            <a:srgbClr val="E6ED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42B1B0-10EC-D34D-A25E-95755243F7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4572000"/>
            <a:ext cx="11274552" cy="457200"/>
          </a:xfrm>
        </p:spPr>
        <p:txBody>
          <a:bodyPr lIns="0" tIns="0" rIns="0" bIns="0" anchor="b" anchorCtr="0"/>
          <a:lstStyle>
            <a:lvl1pPr marL="0" indent="0">
              <a:buNone/>
              <a:defRPr b="0" i="0">
                <a:solidFill>
                  <a:srgbClr val="0063BF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F2566FC3-7D03-B848-8731-FA3D7E4178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5029200"/>
            <a:ext cx="11274552" cy="457200"/>
          </a:xfr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b="0" i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r>
              <a:rPr lang="en-US" dirty="0"/>
              <a:t>Presenter Job Title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449CC3-B61C-4C46-956D-8CA5F8A4275B}"/>
              </a:ext>
            </a:extLst>
          </p:cNvPr>
          <p:cNvSpPr txBox="1"/>
          <p:nvPr userDrawn="1"/>
        </p:nvSpPr>
        <p:spPr>
          <a:xfrm>
            <a:off x="457200" y="2286000"/>
            <a:ext cx="1127455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6000" b="1" i="0" dirty="0">
                <a:latin typeface="Roboto Black" panose="02000000000000000000" pitchFamily="2" charset="0"/>
                <a:ea typeface="Roboto Black" panose="02000000000000000000" pitchFamily="2" charset="0"/>
              </a:rPr>
              <a:t>Thank You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C1B190BD-E96F-2640-84E7-13EC9858FCC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5486400"/>
            <a:ext cx="11274552" cy="457200"/>
          </a:xfr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b="0" i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r>
              <a:rPr lang="en-US" dirty="0"/>
              <a:t>presenter@telegeography.com</a:t>
            </a:r>
          </a:p>
        </p:txBody>
      </p:sp>
    </p:spTree>
    <p:extLst>
      <p:ext uri="{BB962C8B-B14F-4D97-AF65-F5344CB8AC3E}">
        <p14:creationId xmlns:p14="http://schemas.microsoft.com/office/powerpoint/2010/main" val="21592777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620044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066800"/>
            <a:ext cx="50800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67"/>
            </a:lvl4pPr>
            <a:lvl5pPr>
              <a:defRPr sz="1867"/>
            </a:lvl5pPr>
            <a:lvl6pPr>
              <a:defRPr sz="1867"/>
            </a:lvl6pPr>
            <a:lvl7pPr>
              <a:defRPr sz="1867"/>
            </a:lvl7pPr>
            <a:lvl8pPr>
              <a:defRPr sz="1867"/>
            </a:lvl8pPr>
            <a:lvl9pPr>
              <a:defRPr sz="186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066800"/>
            <a:ext cx="50800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67"/>
            </a:lvl4pPr>
            <a:lvl5pPr>
              <a:defRPr sz="1867"/>
            </a:lvl5pPr>
            <a:lvl6pPr>
              <a:defRPr sz="1867"/>
            </a:lvl6pPr>
            <a:lvl7pPr>
              <a:defRPr sz="1867"/>
            </a:lvl7pPr>
            <a:lvl8pPr>
              <a:defRPr sz="1867"/>
            </a:lvl8pPr>
            <a:lvl9pPr>
              <a:defRPr sz="186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32973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Figure (Right) and Text">
  <p:cSld name="1_Slide with Figure (Right) and 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7"/>
          <p:cNvSpPr>
            <a:spLocks noGrp="1"/>
          </p:cNvSpPr>
          <p:nvPr>
            <p:ph type="pic" idx="2"/>
          </p:nvPr>
        </p:nvSpPr>
        <p:spPr>
          <a:xfrm>
            <a:off x="3840480" y="1371600"/>
            <a:ext cx="7891272" cy="4343400"/>
          </a:xfrm>
          <a:prstGeom prst="rect">
            <a:avLst/>
          </a:prstGeom>
          <a:noFill/>
          <a:ln>
            <a:noFill/>
          </a:ln>
        </p:spPr>
      </p:sp>
      <p:sp>
        <p:nvSpPr>
          <p:cNvPr id="53" name="Google Shape;53;p37"/>
          <p:cNvSpPr txBox="1">
            <a:spLocks noGrp="1"/>
          </p:cNvSpPr>
          <p:nvPr>
            <p:ph type="title"/>
          </p:nvPr>
        </p:nvSpPr>
        <p:spPr>
          <a:xfrm>
            <a:off x="457200" y="365760"/>
            <a:ext cx="11274552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37"/>
          <p:cNvSpPr txBox="1">
            <a:spLocks noGrp="1"/>
          </p:cNvSpPr>
          <p:nvPr>
            <p:ph type="body" idx="1"/>
          </p:nvPr>
        </p:nvSpPr>
        <p:spPr>
          <a:xfrm>
            <a:off x="457201" y="1371600"/>
            <a:ext cx="3383280" cy="4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1pPr>
            <a:lvl2pPr marL="914400" lvl="1" indent="-317500" algn="l">
              <a:spcBef>
                <a:spcPts val="280"/>
              </a:spcBef>
              <a:spcAft>
                <a:spcPts val="0"/>
              </a:spcAft>
              <a:buSzPts val="1400"/>
              <a:buChar char="•"/>
              <a:defRPr sz="1400"/>
            </a:lvl2pPr>
            <a:lvl3pPr marL="1371600" lvl="2" indent="-317500" algn="l">
              <a:spcBef>
                <a:spcPts val="280"/>
              </a:spcBef>
              <a:spcAft>
                <a:spcPts val="0"/>
              </a:spcAft>
              <a:buSzPts val="1400"/>
              <a:buChar char="•"/>
              <a:defRPr sz="1400"/>
            </a:lvl3pPr>
            <a:lvl4pPr marL="1828800" lvl="3" indent="-317500" algn="l">
              <a:spcBef>
                <a:spcPts val="280"/>
              </a:spcBef>
              <a:spcAft>
                <a:spcPts val="0"/>
              </a:spcAft>
              <a:buSzPts val="1400"/>
              <a:buChar char="•"/>
              <a:defRPr sz="1400"/>
            </a:lvl4pPr>
            <a:lvl5pPr marL="2286000" lvl="4" indent="-317500" algn="l">
              <a:spcBef>
                <a:spcPts val="280"/>
              </a:spcBef>
              <a:spcAft>
                <a:spcPts val="0"/>
              </a:spcAft>
              <a:buSzPts val="1400"/>
              <a:buChar char="•"/>
              <a:defRPr sz="14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55" name="Google Shape;55;p37"/>
          <p:cNvSpPr txBox="1">
            <a:spLocks noGrp="1"/>
          </p:cNvSpPr>
          <p:nvPr>
            <p:ph type="body" idx="3"/>
          </p:nvPr>
        </p:nvSpPr>
        <p:spPr>
          <a:xfrm>
            <a:off x="3840480" y="1143000"/>
            <a:ext cx="7891272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56" name="Google Shape;56;p37"/>
          <p:cNvSpPr txBox="1">
            <a:spLocks noGrp="1"/>
          </p:cNvSpPr>
          <p:nvPr>
            <p:ph type="body" idx="4"/>
          </p:nvPr>
        </p:nvSpPr>
        <p:spPr>
          <a:xfrm>
            <a:off x="457199" y="5715000"/>
            <a:ext cx="1127455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420"/>
              </a:spcBef>
              <a:spcAft>
                <a:spcPts val="0"/>
              </a:spcAft>
              <a:buSzPts val="2100"/>
              <a:buNone/>
              <a:defRPr sz="2100" i="1">
                <a:solidFill>
                  <a:srgbClr val="00C8BE"/>
                </a:solidFill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08346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>
            <a:extLst>
              <a:ext uri="{FF2B5EF4-FFF2-40B4-BE49-F238E27FC236}">
                <a16:creationId xmlns:a16="http://schemas.microsoft.com/office/drawing/2014/main" id="{B36731AB-0596-2841-97EC-37E130DBA7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1127455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15FFD3E8-FA40-134D-8346-557A3F7BE7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11274552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cxnSp>
        <p:nvCxnSpPr>
          <p:cNvPr id="7" name="Google Shape;8;p10">
            <a:extLst>
              <a:ext uri="{FF2B5EF4-FFF2-40B4-BE49-F238E27FC236}">
                <a16:creationId xmlns:a16="http://schemas.microsoft.com/office/drawing/2014/main" id="{44023188-7196-BD4C-8263-485B576EC94E}"/>
              </a:ext>
            </a:extLst>
          </p:cNvPr>
          <p:cNvCxnSpPr/>
          <p:nvPr userDrawn="1"/>
        </p:nvCxnSpPr>
        <p:spPr>
          <a:xfrm>
            <a:off x="457200" y="6245352"/>
            <a:ext cx="11274552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Google Shape;10;p10">
            <a:extLst>
              <a:ext uri="{FF2B5EF4-FFF2-40B4-BE49-F238E27FC236}">
                <a16:creationId xmlns:a16="http://schemas.microsoft.com/office/drawing/2014/main" id="{4F019323-846E-CF40-83EE-665537AB4EFC}"/>
              </a:ext>
            </a:extLst>
          </p:cNvPr>
          <p:cNvSpPr txBox="1"/>
          <p:nvPr userDrawn="1"/>
        </p:nvSpPr>
        <p:spPr>
          <a:xfrm>
            <a:off x="3200400" y="6355080"/>
            <a:ext cx="853135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"/>
                <a:sym typeface="Roboto"/>
              </a:rPr>
              <a:t>www.telegeography.com</a:t>
            </a:r>
            <a:endParaRPr b="0" i="0" dirty="0"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pic>
        <p:nvPicPr>
          <p:cNvPr id="3" name="Google Shape;13;p28">
            <a:extLst>
              <a:ext uri="{FF2B5EF4-FFF2-40B4-BE49-F238E27FC236}">
                <a16:creationId xmlns:a16="http://schemas.microsoft.com/office/drawing/2014/main" id="{61FC6166-1662-AEBB-3CBF-1CC7DFB90228}"/>
              </a:ext>
            </a:extLst>
          </p:cNvPr>
          <p:cNvPicPr preferRelativeResize="0"/>
          <p:nvPr userDrawn="1"/>
        </p:nvPicPr>
        <p:blipFill rotWithShape="1">
          <a:blip r:embed="rId16">
            <a:alphaModFix/>
          </a:blip>
          <a:srcRect t="3746" b="3755"/>
          <a:stretch/>
        </p:blipFill>
        <p:spPr>
          <a:xfrm>
            <a:off x="457200" y="6355080"/>
            <a:ext cx="2438400" cy="2709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5217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4" r:id="rId4"/>
    <p:sldLayoutId id="2147483671" r:id="rId5"/>
    <p:sldLayoutId id="2147483663" r:id="rId6"/>
    <p:sldLayoutId id="2147483666" r:id="rId7"/>
    <p:sldLayoutId id="2147483665" r:id="rId8"/>
    <p:sldLayoutId id="2147483668" r:id="rId9"/>
    <p:sldLayoutId id="2147483669" r:id="rId10"/>
    <p:sldLayoutId id="2147483670" r:id="rId11"/>
    <p:sldLayoutId id="2147483672" r:id="rId12"/>
    <p:sldLayoutId id="2147483673" r:id="rId13"/>
    <p:sldLayoutId id="2147483674" r:id="rId14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0" i="0" baseline="0">
          <a:solidFill>
            <a:srgbClr val="0063BF"/>
          </a:solidFill>
          <a:latin typeface="Roboto Black" panose="02000000000000000000" pitchFamily="2" charset="0"/>
          <a:ea typeface="+mj-ea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9A0100"/>
          </a:solidFill>
          <a:latin typeface="Georgia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9A0100"/>
          </a:solidFill>
          <a:latin typeface="Georgia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9A0100"/>
          </a:solidFill>
          <a:latin typeface="Georgia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9A0100"/>
          </a:solidFill>
          <a:latin typeface="Georgia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9A0100"/>
          </a:solidFill>
          <a:latin typeface="Georgia" charset="0"/>
          <a:ea typeface="ＭＳ Ｐゴシック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9A0100"/>
          </a:solidFill>
          <a:latin typeface="Georgia" charset="0"/>
          <a:ea typeface="ＭＳ Ｐゴシック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9A0100"/>
          </a:solidFill>
          <a:latin typeface="Georgia" charset="0"/>
          <a:ea typeface="ＭＳ Ｐゴシック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9A0100"/>
          </a:solidFill>
          <a:latin typeface="Georgia" charset="0"/>
          <a:ea typeface="ＭＳ Ｐゴシック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63BF"/>
        </a:buClr>
        <a:buFont typeface="Arial" panose="020B0604020202020204" pitchFamily="34" charset="0"/>
        <a:buChar char="•"/>
        <a:defRPr sz="3000" baseline="0">
          <a:solidFill>
            <a:schemeClr val="tx1"/>
          </a:solidFill>
          <a:latin typeface="Roboto Medium" panose="02000000000000000000" pitchFamily="2" charset="0"/>
          <a:ea typeface="+mn-ea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63BF"/>
        </a:buClr>
        <a:buFont typeface="Arial" panose="020B0604020202020204" pitchFamily="34" charset="0"/>
        <a:buChar char="•"/>
        <a:defRPr sz="2400" baseline="0">
          <a:solidFill>
            <a:schemeClr val="tx1"/>
          </a:solidFill>
          <a:latin typeface="Roboto Medium" panose="02000000000000000000" pitchFamily="2" charset="0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63BF"/>
        </a:buClr>
        <a:buFont typeface="Arial" panose="020B0604020202020204" pitchFamily="34" charset="0"/>
        <a:buChar char="•"/>
        <a:defRPr sz="2100" baseline="0">
          <a:solidFill>
            <a:schemeClr val="tx1"/>
          </a:solidFill>
          <a:latin typeface="Roboto Medium" panose="02000000000000000000" pitchFamily="2" charset="0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63BF"/>
        </a:buClr>
        <a:buFont typeface="Arial" panose="020B0604020202020204" pitchFamily="34" charset="0"/>
        <a:buChar char="•"/>
        <a:defRPr sz="1800" baseline="0">
          <a:solidFill>
            <a:schemeClr val="tx1"/>
          </a:solidFill>
          <a:latin typeface="Roboto Medium" panose="02000000000000000000" pitchFamily="2" charset="0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63BF"/>
        </a:buClr>
        <a:buFont typeface="Arial" panose="020B0604020202020204" pitchFamily="34" charset="0"/>
        <a:buChar char="•"/>
        <a:defRPr sz="1600" baseline="0">
          <a:solidFill>
            <a:schemeClr val="tx1"/>
          </a:solidFill>
          <a:latin typeface="Roboto Medium" panose="02000000000000000000" pitchFamily="2" charset="0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bmarinecablemap.com/" TargetMode="External"/><Relationship Id="rId2" Type="http://schemas.openxmlformats.org/officeDocument/2006/relationships/hyperlink" Target="https://www.cloudinfrastructuremap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79142-D297-8842-8D07-8CF6706B8D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653436"/>
            <a:ext cx="11274552" cy="1371600"/>
          </a:xfrm>
        </p:spPr>
        <p:txBody>
          <a:bodyPr/>
          <a:lstStyle/>
          <a:p>
            <a:r>
              <a:rPr lang="en-US" sz="4800" kern="0" dirty="0"/>
              <a:t>Global Interconnection Hub Update </a:t>
            </a:r>
            <a:br>
              <a:rPr lang="en-US" sz="4800" kern="0" dirty="0"/>
            </a:br>
            <a:endParaRPr lang="en-US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C44AC5-6C37-D342-A0F5-4765272AC7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4064694"/>
            <a:ext cx="11274552" cy="914400"/>
          </a:xfrm>
        </p:spPr>
        <p:txBody>
          <a:bodyPr>
            <a:normAutofit/>
          </a:bodyPr>
          <a:lstStyle/>
          <a:p>
            <a:r>
              <a:rPr lang="en-US" sz="2800" dirty="0"/>
              <a:t>Patrick Christian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34E6A-4784-234F-9CE7-1AC0CFF8E4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5029200"/>
            <a:ext cx="11274552" cy="457200"/>
          </a:xfrm>
        </p:spPr>
        <p:txBody>
          <a:bodyPr/>
          <a:lstStyle/>
          <a:p>
            <a:r>
              <a:rPr lang="en-US" dirty="0"/>
              <a:t>GPF San Juan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9086A1-D3DC-3949-931D-C87CC59A2D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" y="5486400"/>
            <a:ext cx="11274552" cy="457200"/>
          </a:xfrm>
        </p:spPr>
        <p:txBody>
          <a:bodyPr/>
          <a:lstStyle/>
          <a:p>
            <a:r>
              <a:rPr lang="en-US" dirty="0"/>
              <a:t>April 2024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39531AA-8173-0EA7-B252-30005832014B}"/>
              </a:ext>
            </a:extLst>
          </p:cNvPr>
          <p:cNvSpPr txBox="1">
            <a:spLocks/>
          </p:cNvSpPr>
          <p:nvPr/>
        </p:nvSpPr>
        <p:spPr bwMode="auto">
          <a:xfrm>
            <a:off x="457200" y="3194138"/>
            <a:ext cx="11274552" cy="629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marL="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b="0" i="0" baseline="0">
                <a:solidFill>
                  <a:schemeClr val="tx1"/>
                </a:solidFill>
                <a:latin typeface="Roboto Black" panose="02000000000000000000" pitchFamily="2" charset="0"/>
                <a:ea typeface="+mj-ea"/>
                <a:cs typeface="ＭＳ Ｐゴシック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9A0100"/>
                </a:solidFill>
                <a:latin typeface="Georgia" charset="0"/>
                <a:ea typeface="ＭＳ Ｐゴシック" charset="0"/>
                <a:cs typeface="ＭＳ Ｐゴシック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9A0100"/>
                </a:solidFill>
                <a:latin typeface="Georgia" charset="0"/>
                <a:ea typeface="ＭＳ Ｐゴシック" charset="0"/>
                <a:cs typeface="ＭＳ Ｐゴシック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9A0100"/>
                </a:solidFill>
                <a:latin typeface="Georgia" charset="0"/>
                <a:ea typeface="ＭＳ Ｐゴシック" charset="0"/>
                <a:cs typeface="ＭＳ Ｐゴシック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9A0100"/>
                </a:solidFill>
                <a:latin typeface="Georgia" charset="0"/>
                <a:ea typeface="ＭＳ Ｐゴシック" charset="0"/>
                <a:cs typeface="ＭＳ Ｐゴシック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9A0100"/>
                </a:solidFill>
                <a:latin typeface="Georgia" charset="0"/>
                <a:ea typeface="ＭＳ Ｐゴシック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9A0100"/>
                </a:solidFill>
                <a:latin typeface="Georgia" charset="0"/>
                <a:ea typeface="ＭＳ Ｐゴシック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9A0100"/>
                </a:solidFill>
                <a:latin typeface="Georgia" charset="0"/>
                <a:ea typeface="ＭＳ Ｐゴシック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9A0100"/>
                </a:solidFill>
                <a:latin typeface="Georgia" charset="0"/>
                <a:ea typeface="ＭＳ Ｐゴシック" charset="0"/>
              </a:defRPr>
            </a:lvl9pPr>
          </a:lstStyle>
          <a:p>
            <a:r>
              <a:rPr lang="en-US" sz="3200" dirty="0"/>
              <a:t>A survey of mature &amp; developing interconnection hubs plus underserved markets with potential </a:t>
            </a:r>
            <a:endParaRPr lang="en-US" sz="3200" kern="0" dirty="0"/>
          </a:p>
        </p:txBody>
      </p:sp>
    </p:spTree>
    <p:extLst>
      <p:ext uri="{BB962C8B-B14F-4D97-AF65-F5344CB8AC3E}">
        <p14:creationId xmlns:p14="http://schemas.microsoft.com/office/powerpoint/2010/main" val="606430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A4099-1A14-E24B-8F07-057E50AC2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we’ll cover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7CBEF8-EBC2-5E41-A985-5C1750809A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Ranking interconnection hubs</a:t>
            </a:r>
          </a:p>
          <a:p>
            <a:pPr lvl="1"/>
            <a:r>
              <a:rPr lang="en-US" b="1" dirty="0"/>
              <a:t>Data sets and scoring examples</a:t>
            </a:r>
          </a:p>
          <a:p>
            <a:pPr lvl="1"/>
            <a:r>
              <a:rPr lang="en-US" b="1" dirty="0"/>
              <a:t>Top ranked global interconnection hubs</a:t>
            </a:r>
          </a:p>
          <a:p>
            <a:r>
              <a:rPr lang="en-US" b="1" dirty="0"/>
              <a:t>Hub rankings by region</a:t>
            </a:r>
          </a:p>
          <a:p>
            <a:pPr lvl="1"/>
            <a:r>
              <a:rPr lang="en-US" b="1" dirty="0"/>
              <a:t>Top regional hubs plus biggest gainers &amp; underserved markets</a:t>
            </a:r>
          </a:p>
          <a:p>
            <a:pPr lvl="2"/>
            <a:r>
              <a:rPr lang="en-US" b="1" dirty="0"/>
              <a:t>Europe, Africa, the Middle East and Asia</a:t>
            </a:r>
          </a:p>
          <a:p>
            <a:pPr lvl="1"/>
            <a:r>
              <a:rPr lang="en-US" b="1" dirty="0"/>
              <a:t>Submarine cable, regional network, data center trends</a:t>
            </a:r>
          </a:p>
          <a:p>
            <a:r>
              <a:rPr lang="en-US" b="1" dirty="0"/>
              <a:t>Global view &amp; what’s to come</a:t>
            </a:r>
          </a:p>
          <a:p>
            <a:pPr lvl="1"/>
            <a:r>
              <a:rPr lang="en-US" b="1" dirty="0"/>
              <a:t>Planned sub cables, cloud regions and data centers</a:t>
            </a:r>
          </a:p>
          <a:p>
            <a:pPr lvl="1"/>
            <a:r>
              <a:rPr lang="en-US" b="1" dirty="0"/>
              <a:t>Underserved markets with the most potential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b="1" dirty="0"/>
          </a:p>
          <a:p>
            <a:pPr lvl="1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19774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502C0-BAD5-32C8-C50F-351F1C27E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CEF2F76-B606-488E-F297-624E218AA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interconnection index: what we’re doing	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95189E-874B-6FA5-5301-85EDEA8677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11138" indent="-211138"/>
            <a:r>
              <a:rPr lang="en-US" dirty="0"/>
              <a:t>Questions we’re often asked</a:t>
            </a:r>
          </a:p>
          <a:p>
            <a:pPr marL="465138" lvl="1" indent="-225425"/>
            <a:r>
              <a:rPr lang="en-US" dirty="0"/>
              <a:t>What is the next emerging hub in region x?</a:t>
            </a:r>
          </a:p>
          <a:p>
            <a:pPr marL="465138" lvl="1" indent="-225425"/>
            <a:r>
              <a:rPr lang="en-US" dirty="0"/>
              <a:t>How do various hubs compare to each other?</a:t>
            </a:r>
          </a:p>
          <a:p>
            <a:pPr marL="465138" lvl="1" indent="-225425"/>
            <a:r>
              <a:rPr lang="en-US" dirty="0"/>
              <a:t>Where should I expand in country X besides the largest city?</a:t>
            </a:r>
          </a:p>
          <a:p>
            <a:pPr marL="211138" indent="-211138"/>
            <a:r>
              <a:rPr lang="en-US" dirty="0"/>
              <a:t>We will solve with data and </a:t>
            </a:r>
            <a:r>
              <a:rPr lang="en-US" i="1" dirty="0"/>
              <a:t>maps</a:t>
            </a:r>
            <a:r>
              <a:rPr lang="en-US" dirty="0"/>
              <a:t> 🤓</a:t>
            </a:r>
          </a:p>
        </p:txBody>
      </p:sp>
      <p:pic>
        <p:nvPicPr>
          <p:cNvPr id="12" name="Picture 11" descr="A map of the world&#10;&#10;Description automatically generated">
            <a:extLst>
              <a:ext uri="{FF2B5EF4-FFF2-40B4-BE49-F238E27FC236}">
                <a16:creationId xmlns:a16="http://schemas.microsoft.com/office/drawing/2014/main" id="{68DF8C01-50A5-AB0B-5614-2DC5B9D6FB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7890" y="1228720"/>
            <a:ext cx="8353660" cy="3597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281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22764-85D0-A994-5D59-54AE02B7A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DA446E9-D581-558B-DA0F-D65EF29374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20" t="2654"/>
          <a:stretch/>
        </p:blipFill>
        <p:spPr>
          <a:xfrm>
            <a:off x="457200" y="1003069"/>
            <a:ext cx="7571509" cy="41168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6EF131-84A0-48E2-E7AD-18D0F50C3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city: Osaka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CF5CCFD-47C4-E788-52C7-45E2A5632BE6}"/>
              </a:ext>
            </a:extLst>
          </p:cNvPr>
          <p:cNvGrpSpPr/>
          <p:nvPr/>
        </p:nvGrpSpPr>
        <p:grpSpPr>
          <a:xfrm>
            <a:off x="4900058" y="589585"/>
            <a:ext cx="7167250" cy="1557870"/>
            <a:chOff x="4900058" y="589585"/>
            <a:chExt cx="7167250" cy="155787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5DEBD3A-A066-69C3-957E-C0E127A7CA4F}"/>
                </a:ext>
              </a:extLst>
            </p:cNvPr>
            <p:cNvSpPr/>
            <p:nvPr/>
          </p:nvSpPr>
          <p:spPr bwMode="auto">
            <a:xfrm>
              <a:off x="4900058" y="1828800"/>
              <a:ext cx="1194418" cy="318655"/>
            </a:xfrm>
            <a:prstGeom prst="rect">
              <a:avLst/>
            </a:prstGeom>
            <a:solidFill>
              <a:srgbClr val="00C8BE">
                <a:alpha val="60000"/>
              </a:srgbClr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8397699-CBE3-36F6-93D0-1A65D85EE9F4}"/>
                </a:ext>
              </a:extLst>
            </p:cNvPr>
            <p:cNvSpPr txBox="1"/>
            <p:nvPr/>
          </p:nvSpPr>
          <p:spPr>
            <a:xfrm>
              <a:off x="8808789" y="908239"/>
              <a:ext cx="32585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Largest city = 32,224,328 pop.</a:t>
              </a:r>
            </a:p>
          </p:txBody>
        </p:sp>
        <p:cxnSp>
          <p:nvCxnSpPr>
            <p:cNvPr id="9" name="Curved Connector 8">
              <a:extLst>
                <a:ext uri="{FF2B5EF4-FFF2-40B4-BE49-F238E27FC236}">
                  <a16:creationId xmlns:a16="http://schemas.microsoft.com/office/drawing/2014/main" id="{4552189E-641B-9EA9-4AAA-3E69D836DC12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094476" y="963300"/>
              <a:ext cx="2714313" cy="1014636"/>
            </a:xfrm>
            <a:prstGeom prst="curvedConnector3">
              <a:avLst/>
            </a:prstGeom>
            <a:ln>
              <a:headEnd type="none" w="med" len="med"/>
              <a:tailEnd type="triangle"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F0CCCAD-857D-4A5D-F709-388ACD9CA58A}"/>
                </a:ext>
              </a:extLst>
            </p:cNvPr>
            <p:cNvSpPr txBox="1"/>
            <p:nvPr/>
          </p:nvSpPr>
          <p:spPr>
            <a:xfrm>
              <a:off x="8808790" y="589585"/>
              <a:ext cx="2819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Smallest city = 500 pop.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4AE3C513-43F3-0125-F463-CC4D6333F427}"/>
              </a:ext>
            </a:extLst>
          </p:cNvPr>
          <p:cNvSpPr txBox="1"/>
          <p:nvPr/>
        </p:nvSpPr>
        <p:spPr>
          <a:xfrm>
            <a:off x="8808789" y="2147455"/>
            <a:ext cx="32585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Osaka is 39.8% between the </a:t>
            </a:r>
          </a:p>
          <a:p>
            <a:r>
              <a:rPr lang="en-US" sz="16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MIN and MAX cities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CB472FE-2C89-42FF-6B89-F3B51555751B}"/>
              </a:ext>
            </a:extLst>
          </p:cNvPr>
          <p:cNvGrpSpPr/>
          <p:nvPr/>
        </p:nvGrpSpPr>
        <p:grpSpPr>
          <a:xfrm>
            <a:off x="6691745" y="1828800"/>
            <a:ext cx="2117044" cy="611043"/>
            <a:chOff x="6691745" y="1828800"/>
            <a:chExt cx="2117044" cy="611043"/>
          </a:xfrm>
        </p:grpSpPr>
        <p:cxnSp>
          <p:nvCxnSpPr>
            <p:cNvPr id="20" name="Curved Connector 19">
              <a:extLst>
                <a:ext uri="{FF2B5EF4-FFF2-40B4-BE49-F238E27FC236}">
                  <a16:creationId xmlns:a16="http://schemas.microsoft.com/office/drawing/2014/main" id="{5BF813FB-4CD7-39B8-BFB7-D7BE404C59A3}"/>
                </a:ext>
              </a:extLst>
            </p:cNvPr>
            <p:cNvCxnSpPr>
              <a:cxnSpLocks/>
              <a:stCxn id="19" idx="1"/>
            </p:cNvCxnSpPr>
            <p:nvPr/>
          </p:nvCxnSpPr>
          <p:spPr bwMode="auto">
            <a:xfrm rot="10800000">
              <a:off x="7148945" y="2013097"/>
              <a:ext cx="1659844" cy="426746"/>
            </a:xfrm>
            <a:prstGeom prst="curvedConnector3">
              <a:avLst/>
            </a:prstGeom>
            <a:ln>
              <a:headEnd type="none" w="med" len="med"/>
              <a:tailEnd type="triangle"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7CFA8F4-8123-C705-F52A-D484168A45CC}"/>
                </a:ext>
              </a:extLst>
            </p:cNvPr>
            <p:cNvSpPr/>
            <p:nvPr/>
          </p:nvSpPr>
          <p:spPr bwMode="auto">
            <a:xfrm>
              <a:off x="6691745" y="1828800"/>
              <a:ext cx="457200" cy="318655"/>
            </a:xfrm>
            <a:prstGeom prst="rect">
              <a:avLst/>
            </a:prstGeom>
            <a:solidFill>
              <a:srgbClr val="00C8BE">
                <a:alpha val="60000"/>
              </a:srgbClr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360762C4-02F0-BD86-9FA5-5DA82DD94EE3}"/>
              </a:ext>
            </a:extLst>
          </p:cNvPr>
          <p:cNvSpPr/>
          <p:nvPr/>
        </p:nvSpPr>
        <p:spPr bwMode="auto">
          <a:xfrm>
            <a:off x="360218" y="2992582"/>
            <a:ext cx="7079673" cy="185650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971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7AB5C-DA94-18D6-33FA-7FD7501F3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C8F40-00E1-5ED3-56CF-52C70E03F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city: Osaka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96D18B-B205-CE19-1399-E9F540CFDA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60" t="6605"/>
          <a:stretch/>
        </p:blipFill>
        <p:spPr>
          <a:xfrm>
            <a:off x="457200" y="1051560"/>
            <a:ext cx="7599218" cy="4329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804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65C8B-F3E3-EE99-52F9-D614E6BED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4FA3EBE-DB0C-9B0C-44C3-E49FA2A554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200" y="1866208"/>
            <a:ext cx="5641108" cy="33846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35A696-2A20-75AE-2644-9516C2DD2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 quantity isn’t all that matters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36F4FE-881E-BCEB-DD48-1ECD5547FC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anchor="b" anchorCtr="0"/>
          <a:lstStyle/>
          <a:p>
            <a:r>
              <a:rPr lang="en-US" dirty="0"/>
              <a:t>The “shape” of a city’s interconnection assets matters too!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F7726A-A980-C59C-4204-B821D9C6A82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57200" y="1866208"/>
            <a:ext cx="5641108" cy="33846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5BECDF-AA4F-4CE8-71DD-E213B0E6A3F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096000" y="1866208"/>
            <a:ext cx="5641108" cy="338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226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54D77-DFAD-A42C-E209-0B977BFC1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8F2EE-FF91-9E74-1412-1FD2A72C9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 3 hubs in each region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4A72299-F35B-F3FE-D143-82344C332B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0127"/>
          <a:stretch/>
        </p:blipFill>
        <p:spPr>
          <a:xfrm>
            <a:off x="4963309" y="1402773"/>
            <a:ext cx="6768443" cy="40524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99E5A0-87A4-59DC-BD9E-D00696CA4FA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543"/>
          <a:stretch/>
        </p:blipFill>
        <p:spPr>
          <a:xfrm>
            <a:off x="263236" y="1691640"/>
            <a:ext cx="4274806" cy="3036915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75B7BDC-FC99-0E28-B935-C430C13896F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" y="1143000"/>
            <a:ext cx="1066800" cy="457200"/>
          </a:xfrm>
        </p:spPr>
        <p:txBody>
          <a:bodyPr anchor="b" anchorCtr="0">
            <a:normAutofit/>
          </a:bodyPr>
          <a:lstStyle/>
          <a:p>
            <a:r>
              <a:rPr lang="en-US" sz="1400" dirty="0"/>
              <a:t>Legend</a:t>
            </a:r>
          </a:p>
        </p:txBody>
      </p:sp>
    </p:spTree>
    <p:extLst>
      <p:ext uri="{BB962C8B-B14F-4D97-AF65-F5344CB8AC3E}">
        <p14:creationId xmlns:p14="http://schemas.microsoft.com/office/powerpoint/2010/main" val="452280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560DC-120F-917C-2DB9-F88D858E6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2113DDC-1E1D-AF23-0A20-FFE6971D16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40" r="1640"/>
          <a:stretch/>
        </p:blipFill>
        <p:spPr>
          <a:xfrm>
            <a:off x="554182" y="1112474"/>
            <a:ext cx="11177570" cy="49775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C08CA4-0722-9236-FC7A-8801357BD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Biggest gainers in near term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30735D-4CF6-52B0-1952-FD8AA7D0B2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" y="967047"/>
            <a:ext cx="11274552" cy="457200"/>
          </a:xfrm>
        </p:spPr>
        <p:txBody>
          <a:bodyPr anchor="b" anchorCtr="0"/>
          <a:lstStyle/>
          <a:p>
            <a:r>
              <a:rPr lang="en-US" dirty="0"/>
              <a:t>Top 20 Cities with Fastest Expected Gains in Next Two Years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E8793BCA-7656-71FD-B87C-EE5840300624}"/>
              </a:ext>
            </a:extLst>
          </p:cNvPr>
          <p:cNvSpPr txBox="1">
            <a:spLocks/>
          </p:cNvSpPr>
          <p:nvPr/>
        </p:nvSpPr>
        <p:spPr bwMode="auto">
          <a:xfrm>
            <a:off x="8193440" y="2608812"/>
            <a:ext cx="1524001" cy="343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3BF"/>
              </a:buClr>
              <a:buFont typeface="Arial" panose="020B0604020202020204" pitchFamily="34" charset="0"/>
              <a:buNone/>
              <a:defRPr sz="2100" baseline="0">
                <a:solidFill>
                  <a:schemeClr val="tx1"/>
                </a:solidFill>
                <a:latin typeface="Roboto Medium" panose="02000000000000000000" pitchFamily="2" charset="0"/>
                <a:ea typeface="+mn-ea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3BF"/>
              </a:buClr>
              <a:buFont typeface="Arial" panose="020B0604020202020204" pitchFamily="34" charset="0"/>
              <a:buChar char="•"/>
              <a:defRPr sz="2400" baseline="0">
                <a:solidFill>
                  <a:schemeClr val="tx1"/>
                </a:solidFill>
                <a:latin typeface="Roboto Medium" panose="02000000000000000000" pitchFamily="2" charset="0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3BF"/>
              </a:buClr>
              <a:buFont typeface="Arial" panose="020B0604020202020204" pitchFamily="34" charset="0"/>
              <a:buChar char="•"/>
              <a:defRPr sz="2100" baseline="0">
                <a:solidFill>
                  <a:schemeClr val="tx1"/>
                </a:solidFill>
                <a:latin typeface="Roboto Medium" panose="02000000000000000000" pitchFamily="2" charset="0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3BF"/>
              </a:buClr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  <a:latin typeface="Roboto Medium" panose="02000000000000000000" pitchFamily="2" charset="0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3BF"/>
              </a:buClr>
              <a:buFont typeface="Arial" panose="020B0604020202020204" pitchFamily="34" charset="0"/>
              <a:buChar char="•"/>
              <a:defRPr sz="1600" baseline="0">
                <a:solidFill>
                  <a:schemeClr val="tx1"/>
                </a:solidFill>
                <a:latin typeface="Roboto Medium" panose="02000000000000000000" pitchFamily="2" charset="0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r"/>
            <a:r>
              <a:rPr lang="en-US" sz="1600" b="1" kern="0" dirty="0">
                <a:latin typeface="Roboto" panose="02000000000000000000" pitchFamily="2" charset="0"/>
                <a:ea typeface="Roboto" panose="02000000000000000000" pitchFamily="2" charset="0"/>
              </a:rPr>
              <a:t>Beijing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9DB91B23-4851-7B81-C399-2A3E2041DF2B}"/>
              </a:ext>
            </a:extLst>
          </p:cNvPr>
          <p:cNvSpPr txBox="1">
            <a:spLocks/>
          </p:cNvSpPr>
          <p:nvPr/>
        </p:nvSpPr>
        <p:spPr bwMode="auto">
          <a:xfrm>
            <a:off x="7758546" y="3819462"/>
            <a:ext cx="1524001" cy="343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3BF"/>
              </a:buClr>
              <a:buFont typeface="Arial" panose="020B0604020202020204" pitchFamily="34" charset="0"/>
              <a:buNone/>
              <a:defRPr sz="2100" baseline="0">
                <a:solidFill>
                  <a:schemeClr val="tx1"/>
                </a:solidFill>
                <a:latin typeface="Roboto Medium" panose="02000000000000000000" pitchFamily="2" charset="0"/>
                <a:ea typeface="+mn-ea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3BF"/>
              </a:buClr>
              <a:buFont typeface="Arial" panose="020B0604020202020204" pitchFamily="34" charset="0"/>
              <a:buChar char="•"/>
              <a:defRPr sz="2400" baseline="0">
                <a:solidFill>
                  <a:schemeClr val="tx1"/>
                </a:solidFill>
                <a:latin typeface="Roboto Medium" panose="02000000000000000000" pitchFamily="2" charset="0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3BF"/>
              </a:buClr>
              <a:buFont typeface="Arial" panose="020B0604020202020204" pitchFamily="34" charset="0"/>
              <a:buChar char="•"/>
              <a:defRPr sz="2100" baseline="0">
                <a:solidFill>
                  <a:schemeClr val="tx1"/>
                </a:solidFill>
                <a:latin typeface="Roboto Medium" panose="02000000000000000000" pitchFamily="2" charset="0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3BF"/>
              </a:buClr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  <a:latin typeface="Roboto Medium" panose="02000000000000000000" pitchFamily="2" charset="0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3BF"/>
              </a:buClr>
              <a:buFont typeface="Arial" panose="020B0604020202020204" pitchFamily="34" charset="0"/>
              <a:buChar char="•"/>
              <a:defRPr sz="1600" baseline="0">
                <a:solidFill>
                  <a:schemeClr val="tx1"/>
                </a:solidFill>
                <a:latin typeface="Roboto Medium" panose="02000000000000000000" pitchFamily="2" charset="0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r"/>
            <a:r>
              <a:rPr lang="en-US" sz="1600" b="1" kern="0" dirty="0">
                <a:latin typeface="Roboto" panose="02000000000000000000" pitchFamily="2" charset="0"/>
                <a:ea typeface="Roboto" panose="02000000000000000000" pitchFamily="2" charset="0"/>
              </a:rPr>
              <a:t>Kuala Lumpur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1B839AB-8E45-9766-A157-74AD8FD8DCBB}"/>
              </a:ext>
            </a:extLst>
          </p:cNvPr>
          <p:cNvSpPr txBox="1">
            <a:spLocks/>
          </p:cNvSpPr>
          <p:nvPr/>
        </p:nvSpPr>
        <p:spPr bwMode="auto">
          <a:xfrm>
            <a:off x="4364177" y="2649566"/>
            <a:ext cx="1524001" cy="343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3BF"/>
              </a:buClr>
              <a:buFont typeface="Arial" panose="020B0604020202020204" pitchFamily="34" charset="0"/>
              <a:buNone/>
              <a:defRPr sz="2100" baseline="0">
                <a:solidFill>
                  <a:schemeClr val="tx1"/>
                </a:solidFill>
                <a:latin typeface="Roboto Medium" panose="02000000000000000000" pitchFamily="2" charset="0"/>
                <a:ea typeface="+mn-ea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3BF"/>
              </a:buClr>
              <a:buFont typeface="Arial" panose="020B0604020202020204" pitchFamily="34" charset="0"/>
              <a:buChar char="•"/>
              <a:defRPr sz="2400" baseline="0">
                <a:solidFill>
                  <a:schemeClr val="tx1"/>
                </a:solidFill>
                <a:latin typeface="Roboto Medium" panose="02000000000000000000" pitchFamily="2" charset="0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3BF"/>
              </a:buClr>
              <a:buFont typeface="Arial" panose="020B0604020202020204" pitchFamily="34" charset="0"/>
              <a:buChar char="•"/>
              <a:defRPr sz="2100" baseline="0">
                <a:solidFill>
                  <a:schemeClr val="tx1"/>
                </a:solidFill>
                <a:latin typeface="Roboto Medium" panose="02000000000000000000" pitchFamily="2" charset="0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3BF"/>
              </a:buClr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  <a:latin typeface="Roboto Medium" panose="02000000000000000000" pitchFamily="2" charset="0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3BF"/>
              </a:buClr>
              <a:buFont typeface="Arial" panose="020B0604020202020204" pitchFamily="34" charset="0"/>
              <a:buChar char="•"/>
              <a:defRPr sz="1600" baseline="0">
                <a:solidFill>
                  <a:schemeClr val="tx1"/>
                </a:solidFill>
                <a:latin typeface="Roboto Medium" panose="02000000000000000000" pitchFamily="2" charset="0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r"/>
            <a:r>
              <a:rPr lang="en-US" sz="1600" b="1" kern="0" dirty="0">
                <a:latin typeface="Roboto" panose="02000000000000000000" pitchFamily="2" charset="0"/>
                <a:ea typeface="Roboto" panose="02000000000000000000" pitchFamily="2" charset="0"/>
              </a:rPr>
              <a:t>Madrid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7FD0C60D-C8C5-B624-A3AC-E9E165F9DA46}"/>
              </a:ext>
            </a:extLst>
          </p:cNvPr>
          <p:cNvSpPr txBox="1">
            <a:spLocks/>
          </p:cNvSpPr>
          <p:nvPr/>
        </p:nvSpPr>
        <p:spPr bwMode="auto">
          <a:xfrm>
            <a:off x="5971308" y="3144172"/>
            <a:ext cx="1524001" cy="343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3BF"/>
              </a:buClr>
              <a:buFont typeface="Arial" panose="020B0604020202020204" pitchFamily="34" charset="0"/>
              <a:buNone/>
              <a:defRPr sz="2100" baseline="0">
                <a:solidFill>
                  <a:schemeClr val="tx1"/>
                </a:solidFill>
                <a:latin typeface="Roboto Medium" panose="02000000000000000000" pitchFamily="2" charset="0"/>
                <a:ea typeface="+mn-ea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3BF"/>
              </a:buClr>
              <a:buFont typeface="Arial" panose="020B0604020202020204" pitchFamily="34" charset="0"/>
              <a:buChar char="•"/>
              <a:defRPr sz="2400" baseline="0">
                <a:solidFill>
                  <a:schemeClr val="tx1"/>
                </a:solidFill>
                <a:latin typeface="Roboto Medium" panose="02000000000000000000" pitchFamily="2" charset="0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3BF"/>
              </a:buClr>
              <a:buFont typeface="Arial" panose="020B0604020202020204" pitchFamily="34" charset="0"/>
              <a:buChar char="•"/>
              <a:defRPr sz="2100" baseline="0">
                <a:solidFill>
                  <a:schemeClr val="tx1"/>
                </a:solidFill>
                <a:latin typeface="Roboto Medium" panose="02000000000000000000" pitchFamily="2" charset="0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3BF"/>
              </a:buClr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  <a:latin typeface="Roboto Medium" panose="02000000000000000000" pitchFamily="2" charset="0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3BF"/>
              </a:buClr>
              <a:buFont typeface="Arial" panose="020B0604020202020204" pitchFamily="34" charset="0"/>
              <a:buChar char="•"/>
              <a:defRPr sz="1600" baseline="0">
                <a:solidFill>
                  <a:schemeClr val="tx1"/>
                </a:solidFill>
                <a:latin typeface="Roboto Medium" panose="02000000000000000000" pitchFamily="2" charset="0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r"/>
            <a:r>
              <a:rPr lang="en-US" sz="1600" b="1" kern="0" dirty="0">
                <a:latin typeface="Roboto" panose="02000000000000000000" pitchFamily="2" charset="0"/>
                <a:ea typeface="Roboto" panose="02000000000000000000" pitchFamily="2" charset="0"/>
              </a:rPr>
              <a:t>Riyadh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7E475B5-FF6C-B878-B3FB-C16D0FBAABBE}"/>
              </a:ext>
            </a:extLst>
          </p:cNvPr>
          <p:cNvSpPr txBox="1">
            <a:spLocks/>
          </p:cNvSpPr>
          <p:nvPr/>
        </p:nvSpPr>
        <p:spPr bwMode="auto">
          <a:xfrm>
            <a:off x="3241960" y="4032826"/>
            <a:ext cx="1524001" cy="343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3BF"/>
              </a:buClr>
              <a:buFont typeface="Arial" panose="020B0604020202020204" pitchFamily="34" charset="0"/>
              <a:buNone/>
              <a:defRPr sz="2100" baseline="0">
                <a:solidFill>
                  <a:schemeClr val="tx1"/>
                </a:solidFill>
                <a:latin typeface="Roboto Medium" panose="02000000000000000000" pitchFamily="2" charset="0"/>
                <a:ea typeface="+mn-ea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3BF"/>
              </a:buClr>
              <a:buFont typeface="Arial" panose="020B0604020202020204" pitchFamily="34" charset="0"/>
              <a:buChar char="•"/>
              <a:defRPr sz="2400" baseline="0">
                <a:solidFill>
                  <a:schemeClr val="tx1"/>
                </a:solidFill>
                <a:latin typeface="Roboto Medium" panose="02000000000000000000" pitchFamily="2" charset="0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3BF"/>
              </a:buClr>
              <a:buFont typeface="Arial" panose="020B0604020202020204" pitchFamily="34" charset="0"/>
              <a:buChar char="•"/>
              <a:defRPr sz="2100" baseline="0">
                <a:solidFill>
                  <a:schemeClr val="tx1"/>
                </a:solidFill>
                <a:latin typeface="Roboto Medium" panose="02000000000000000000" pitchFamily="2" charset="0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3BF"/>
              </a:buClr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  <a:latin typeface="Roboto Medium" panose="02000000000000000000" pitchFamily="2" charset="0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3BF"/>
              </a:buClr>
              <a:buFont typeface="Arial" panose="020B0604020202020204" pitchFamily="34" charset="0"/>
              <a:buChar char="•"/>
              <a:defRPr sz="1600" baseline="0">
                <a:solidFill>
                  <a:schemeClr val="tx1"/>
                </a:solidFill>
                <a:latin typeface="Roboto Medium" panose="02000000000000000000" pitchFamily="2" charset="0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r"/>
            <a:r>
              <a:rPr lang="en-US" sz="1600" b="1" kern="0" dirty="0">
                <a:latin typeface="Roboto" panose="02000000000000000000" pitchFamily="2" charset="0"/>
                <a:ea typeface="Roboto" panose="02000000000000000000" pitchFamily="2" charset="0"/>
              </a:rPr>
              <a:t>Fortaleza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49EC8D0B-82D9-5B46-6977-B20D60CD505F}"/>
              </a:ext>
            </a:extLst>
          </p:cNvPr>
          <p:cNvSpPr txBox="1">
            <a:spLocks/>
          </p:cNvSpPr>
          <p:nvPr/>
        </p:nvSpPr>
        <p:spPr bwMode="auto">
          <a:xfrm>
            <a:off x="2216728" y="4992130"/>
            <a:ext cx="1524001" cy="343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3BF"/>
              </a:buClr>
              <a:buFont typeface="Arial" panose="020B0604020202020204" pitchFamily="34" charset="0"/>
              <a:buNone/>
              <a:defRPr sz="2100" baseline="0">
                <a:solidFill>
                  <a:schemeClr val="tx1"/>
                </a:solidFill>
                <a:latin typeface="Roboto Medium" panose="02000000000000000000" pitchFamily="2" charset="0"/>
                <a:ea typeface="+mn-ea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3BF"/>
              </a:buClr>
              <a:buFont typeface="Arial" panose="020B0604020202020204" pitchFamily="34" charset="0"/>
              <a:buChar char="•"/>
              <a:defRPr sz="2400" baseline="0">
                <a:solidFill>
                  <a:schemeClr val="tx1"/>
                </a:solidFill>
                <a:latin typeface="Roboto Medium" panose="02000000000000000000" pitchFamily="2" charset="0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3BF"/>
              </a:buClr>
              <a:buFont typeface="Arial" panose="020B0604020202020204" pitchFamily="34" charset="0"/>
              <a:buChar char="•"/>
              <a:defRPr sz="2100" baseline="0">
                <a:solidFill>
                  <a:schemeClr val="tx1"/>
                </a:solidFill>
                <a:latin typeface="Roboto Medium" panose="02000000000000000000" pitchFamily="2" charset="0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3BF"/>
              </a:buClr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  <a:latin typeface="Roboto Medium" panose="02000000000000000000" pitchFamily="2" charset="0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3BF"/>
              </a:buClr>
              <a:buFont typeface="Arial" panose="020B0604020202020204" pitchFamily="34" charset="0"/>
              <a:buChar char="•"/>
              <a:defRPr sz="1600" baseline="0">
                <a:solidFill>
                  <a:schemeClr val="tx1"/>
                </a:solidFill>
                <a:latin typeface="Roboto Medium" panose="02000000000000000000" pitchFamily="2" charset="0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r"/>
            <a:r>
              <a:rPr lang="en-US" sz="1600" b="1" kern="0" dirty="0">
                <a:latin typeface="Roboto" panose="02000000000000000000" pitchFamily="2" charset="0"/>
                <a:ea typeface="Roboto" panose="02000000000000000000" pitchFamily="2" charset="0"/>
              </a:rPr>
              <a:t>Santiago</a:t>
            </a:r>
          </a:p>
        </p:txBody>
      </p:sp>
    </p:spTree>
    <p:extLst>
      <p:ext uri="{BB962C8B-B14F-4D97-AF65-F5344CB8AC3E}">
        <p14:creationId xmlns:p14="http://schemas.microsoft.com/office/powerpoint/2010/main" val="3189945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484F8-5A43-7E4A-B9E2-5DD953D261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Regional Rankings – Interconnection Hubs</a:t>
            </a:r>
          </a:p>
        </p:txBody>
      </p:sp>
    </p:spTree>
    <p:extLst>
      <p:ext uri="{BB962C8B-B14F-4D97-AF65-F5344CB8AC3E}">
        <p14:creationId xmlns:p14="http://schemas.microsoft.com/office/powerpoint/2010/main" val="3415634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A4099-1A14-E24B-8F07-057E50AC2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European interconnection hubs</a:t>
            </a:r>
          </a:p>
        </p:txBody>
      </p:sp>
      <p:pic>
        <p:nvPicPr>
          <p:cNvPr id="12" name="Picture 11" descr="A diagram of a network&#10;&#10;Description automatically generated">
            <a:extLst>
              <a:ext uri="{FF2B5EF4-FFF2-40B4-BE49-F238E27FC236}">
                <a16:creationId xmlns:a16="http://schemas.microsoft.com/office/drawing/2014/main" id="{CBC3237F-1E75-46F0-6E19-5659053B06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7385" y="1333500"/>
            <a:ext cx="6985000" cy="4191000"/>
          </a:xfrm>
          <a:prstGeom prst="rect">
            <a:avLst/>
          </a:prstGeom>
        </p:spPr>
      </p:pic>
      <p:pic>
        <p:nvPicPr>
          <p:cNvPr id="14" name="Picture 13" descr="A diagram of a diagram&#10;&#10;Description automatically generated">
            <a:extLst>
              <a:ext uri="{FF2B5EF4-FFF2-40B4-BE49-F238E27FC236}">
                <a16:creationId xmlns:a16="http://schemas.microsoft.com/office/drawing/2014/main" id="{EF84B815-DBCD-5A2C-C5E0-2D7B45BD38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7385" y="1333500"/>
            <a:ext cx="6985000" cy="4191000"/>
          </a:xfrm>
          <a:prstGeom prst="rect">
            <a:avLst/>
          </a:prstGeom>
        </p:spPr>
      </p:pic>
      <p:pic>
        <p:nvPicPr>
          <p:cNvPr id="16" name="Picture 15" descr="A diagram of a network&#10;&#10;Description automatically generated">
            <a:extLst>
              <a:ext uri="{FF2B5EF4-FFF2-40B4-BE49-F238E27FC236}">
                <a16:creationId xmlns:a16="http://schemas.microsoft.com/office/drawing/2014/main" id="{B9D07F08-C44B-18DB-53D1-6B515B77DD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7385" y="1333500"/>
            <a:ext cx="6985000" cy="4191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7CBEF8-EBC2-5E41-A985-5C1750809A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1143000"/>
            <a:ext cx="3480619" cy="48006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800" b="1" dirty="0"/>
              <a:t>Top ranking</a:t>
            </a:r>
          </a:p>
          <a:p>
            <a:pPr lvl="1"/>
            <a:r>
              <a:rPr lang="en-US" sz="3800" b="1" dirty="0"/>
              <a:t>London*</a:t>
            </a:r>
          </a:p>
          <a:p>
            <a:pPr lvl="1"/>
            <a:r>
              <a:rPr lang="en-US" sz="3800" b="1" dirty="0"/>
              <a:t>Frankfurt*</a:t>
            </a:r>
          </a:p>
          <a:p>
            <a:pPr lvl="1"/>
            <a:r>
              <a:rPr lang="en-US" sz="3800" b="1" dirty="0"/>
              <a:t>Amsterdam</a:t>
            </a:r>
          </a:p>
          <a:p>
            <a:pPr lvl="1"/>
            <a:r>
              <a:rPr lang="en-US" sz="3800" b="1" dirty="0"/>
              <a:t>Paris</a:t>
            </a:r>
          </a:p>
          <a:p>
            <a:pPr lvl="1"/>
            <a:r>
              <a:rPr lang="en-US" sz="3800" b="1" dirty="0"/>
              <a:t>Stockholm</a:t>
            </a:r>
          </a:p>
          <a:p>
            <a:pPr marL="457200" lvl="1" indent="0">
              <a:buNone/>
            </a:pPr>
            <a:endParaRPr lang="en-US" sz="3800" b="1" dirty="0"/>
          </a:p>
          <a:p>
            <a:pPr marL="0" indent="0">
              <a:buNone/>
            </a:pPr>
            <a:r>
              <a:rPr lang="en-US" sz="3800" b="1" kern="0" dirty="0"/>
              <a:t>Biggest gainers</a:t>
            </a:r>
          </a:p>
          <a:p>
            <a:pPr lvl="1"/>
            <a:r>
              <a:rPr lang="en-US" sz="3800" b="1" dirty="0"/>
              <a:t>Madrid</a:t>
            </a:r>
          </a:p>
          <a:p>
            <a:pPr lvl="1"/>
            <a:r>
              <a:rPr lang="en-US" sz="3800" b="1" dirty="0"/>
              <a:t>Copenhagen</a:t>
            </a:r>
          </a:p>
          <a:p>
            <a:pPr lvl="1"/>
            <a:r>
              <a:rPr lang="en-US" sz="3800" b="1" dirty="0"/>
              <a:t>Dublin</a:t>
            </a:r>
          </a:p>
          <a:p>
            <a:pPr lvl="1"/>
            <a:r>
              <a:rPr lang="en-US" sz="3800" b="1" dirty="0"/>
              <a:t>Athens</a:t>
            </a:r>
          </a:p>
          <a:p>
            <a:pPr lvl="1"/>
            <a:r>
              <a:rPr lang="en-US" sz="3800" b="1" dirty="0"/>
              <a:t>Vienna</a:t>
            </a:r>
          </a:p>
          <a:p>
            <a:pPr marL="457200" lvl="1" indent="0">
              <a:buNone/>
            </a:pPr>
            <a:endParaRPr lang="en-US" b="1" dirty="0"/>
          </a:p>
          <a:p>
            <a:pPr marL="57150" indent="0">
              <a:buNone/>
            </a:pPr>
            <a:r>
              <a:rPr lang="en-US" dirty="0"/>
              <a:t>	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b="1" dirty="0"/>
          </a:p>
          <a:p>
            <a:pPr lvl="1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96957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326C9-1FFC-7E28-5D15-5C155005A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Major recent &amp; planned cables in Africa &amp; ME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F2B773-72B7-0D14-DB14-C63A251573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2400" y="1176222"/>
            <a:ext cx="4978400" cy="4995978"/>
          </a:xfrm>
        </p:spPr>
        <p:txBody>
          <a:bodyPr>
            <a:normAutofit/>
          </a:bodyPr>
          <a:lstStyle/>
          <a:p>
            <a:r>
              <a:rPr lang="en-US" sz="2000" b="1" dirty="0"/>
              <a:t>Equiano (2023)</a:t>
            </a:r>
            <a:r>
              <a:rPr lang="en-US" sz="2000" dirty="0"/>
              <a:t> – NG, NA, TG, ZA</a:t>
            </a:r>
          </a:p>
          <a:p>
            <a:r>
              <a:rPr lang="en-US" sz="2000" b="1" dirty="0"/>
              <a:t>2Africa (2023)</a:t>
            </a:r>
            <a:r>
              <a:rPr lang="en-US" sz="2000" dirty="0"/>
              <a:t> – 33 African, ME, Europe &amp; South Asia</a:t>
            </a:r>
          </a:p>
          <a:p>
            <a:r>
              <a:rPr lang="en-US" sz="2000" b="1" dirty="0"/>
              <a:t>Africa-1</a:t>
            </a:r>
            <a:r>
              <a:rPr lang="en-US" sz="2000" dirty="0"/>
              <a:t> (</a:t>
            </a:r>
            <a:r>
              <a:rPr lang="en-US" sz="2000" b="1" dirty="0"/>
              <a:t>2024)</a:t>
            </a:r>
            <a:r>
              <a:rPr lang="en-US" sz="2000" dirty="0"/>
              <a:t> – Egypt, Saudi Arabia, UAE, Djibouti, Kenya, PK</a:t>
            </a:r>
          </a:p>
          <a:p>
            <a:r>
              <a:rPr lang="en-US" sz="2000" b="1" dirty="0"/>
              <a:t>Raman</a:t>
            </a:r>
            <a:r>
              <a:rPr lang="en-US" sz="2000" dirty="0"/>
              <a:t> (</a:t>
            </a:r>
            <a:r>
              <a:rPr lang="en-US" sz="2000" b="1" dirty="0"/>
              <a:t>2025)</a:t>
            </a:r>
            <a:r>
              <a:rPr lang="en-US" sz="2000" dirty="0"/>
              <a:t> Saudi Arabia, Jordan, Oman, Djibouti, India</a:t>
            </a:r>
          </a:p>
          <a:p>
            <a:r>
              <a:rPr lang="en-US" sz="2000" b="1" dirty="0"/>
              <a:t>Blue</a:t>
            </a:r>
            <a:r>
              <a:rPr lang="en-US" sz="2000" dirty="0"/>
              <a:t> (</a:t>
            </a:r>
            <a:r>
              <a:rPr lang="en-US" sz="2000" b="1" dirty="0"/>
              <a:t>2024)</a:t>
            </a:r>
            <a:r>
              <a:rPr lang="en-US" sz="2000" dirty="0"/>
              <a:t> – Jordan, Israel, Cyprus, Greece, IT, FR</a:t>
            </a:r>
          </a:p>
          <a:p>
            <a:r>
              <a:rPr lang="en-US" sz="2000" b="1" dirty="0"/>
              <a:t>IEX</a:t>
            </a:r>
            <a:r>
              <a:rPr lang="en-US" sz="2000" dirty="0"/>
              <a:t> (</a:t>
            </a:r>
            <a:r>
              <a:rPr lang="en-US" sz="2000" b="1" dirty="0"/>
              <a:t>2024)</a:t>
            </a:r>
            <a:r>
              <a:rPr lang="en-US" sz="2000" dirty="0"/>
              <a:t> – Saudi Arabia, Djibouti, Egypt, Oman, India, Italy</a:t>
            </a:r>
          </a:p>
          <a:p>
            <a:r>
              <a:rPr lang="en-US" sz="2000" b="1" dirty="0"/>
              <a:t>Medusa </a:t>
            </a:r>
            <a:r>
              <a:rPr lang="en-US" sz="2000" dirty="0"/>
              <a:t>(</a:t>
            </a:r>
            <a:r>
              <a:rPr lang="en-US" sz="2000" b="1" dirty="0"/>
              <a:t>2024)</a:t>
            </a:r>
            <a:r>
              <a:rPr lang="en-US" sz="2000" dirty="0"/>
              <a:t> – N Africa + S Europe</a:t>
            </a:r>
          </a:p>
          <a:p>
            <a:r>
              <a:rPr lang="en-US" sz="2000" b="1" dirty="0"/>
              <a:t>SeaMeWe-6 </a:t>
            </a:r>
            <a:r>
              <a:rPr lang="en-US" sz="2000" dirty="0"/>
              <a:t>(</a:t>
            </a:r>
            <a:r>
              <a:rPr lang="en-US" sz="2000" b="1" dirty="0"/>
              <a:t>2025)</a:t>
            </a:r>
            <a:r>
              <a:rPr lang="en-US" sz="2000" dirty="0"/>
              <a:t> – EG, DJ, SA, PK, LK, IN, BD, MY, SG, FR</a:t>
            </a:r>
          </a:p>
        </p:txBody>
      </p:sp>
      <p:pic>
        <p:nvPicPr>
          <p:cNvPr id="7" name="Picture 6" descr="A map of the world&#10;&#10;Description automatically generated">
            <a:extLst>
              <a:ext uri="{FF2B5EF4-FFF2-40B4-BE49-F238E27FC236}">
                <a16:creationId xmlns:a16="http://schemas.microsoft.com/office/drawing/2014/main" id="{EFA34DDE-43AF-D348-A865-0F2D328ED1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197"/>
          <a:stretch/>
        </p:blipFill>
        <p:spPr>
          <a:xfrm>
            <a:off x="775526" y="1167804"/>
            <a:ext cx="5320474" cy="500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384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326C9-1FFC-7E28-5D15-5C155005A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0500"/>
            <a:ext cx="11274552" cy="1143000"/>
          </a:xfrm>
        </p:spPr>
        <p:txBody>
          <a:bodyPr/>
          <a:lstStyle/>
          <a:p>
            <a:r>
              <a:rPr lang="en-US" dirty="0"/>
              <a:t>Europe’s top int’l routes</a:t>
            </a:r>
            <a:br>
              <a:rPr lang="en-US" dirty="0"/>
            </a:b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F2B773-72B7-0D14-DB14-C63A251573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67500" y="958850"/>
            <a:ext cx="4203700" cy="5181600"/>
          </a:xfrm>
        </p:spPr>
        <p:txBody>
          <a:bodyPr/>
          <a:lstStyle/>
          <a:p>
            <a:r>
              <a:rPr lang="en-US" sz="2133" b="1" dirty="0"/>
              <a:t>Europe’s hub countries – Germany, UK, Netherlands and France</a:t>
            </a:r>
          </a:p>
          <a:p>
            <a:r>
              <a:rPr lang="en-US" sz="2133" b="1" dirty="0"/>
              <a:t>Largest routes still within Europe</a:t>
            </a:r>
          </a:p>
          <a:p>
            <a:r>
              <a:rPr lang="en-US" sz="2133" b="1" dirty="0"/>
              <a:t>Intra-regional routes growing very slowly, most countries still connect primarily to Europe</a:t>
            </a:r>
          </a:p>
          <a:p>
            <a:endParaRPr lang="en-US" sz="2133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2D14A0-B8EF-996C-7E8A-0764EB0B8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903" y="958849"/>
            <a:ext cx="5206181" cy="5206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092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D628152-25E2-CE4C-BCD3-D100DC0B3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760"/>
            <a:ext cx="11274552" cy="685800"/>
          </a:xfrm>
        </p:spPr>
        <p:txBody>
          <a:bodyPr/>
          <a:lstStyle/>
          <a:p>
            <a:r>
              <a:rPr lang="en-US" dirty="0"/>
              <a:t>Cloud data center landscape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663231-509E-014A-B5B6-074F08369E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22186" y="1447929"/>
            <a:ext cx="4234814" cy="4343400"/>
          </a:xfrm>
        </p:spPr>
        <p:txBody>
          <a:bodyPr>
            <a:normAutofit/>
          </a:bodyPr>
          <a:lstStyle/>
          <a:p>
            <a:r>
              <a:rPr lang="en-US" sz="2000" dirty="0"/>
              <a:t>57 live and 12 planned cloud regions</a:t>
            </a:r>
          </a:p>
          <a:p>
            <a:r>
              <a:rPr lang="en-US" sz="2000" dirty="0"/>
              <a:t>8 launched in 2023 (7 in 2022)</a:t>
            </a:r>
          </a:p>
          <a:p>
            <a:r>
              <a:rPr lang="en-US" sz="2000" dirty="0"/>
              <a:t>UK &amp; Germany most with 10</a:t>
            </a:r>
          </a:p>
          <a:p>
            <a:r>
              <a:rPr lang="en-US" sz="2000" dirty="0"/>
              <a:t>Italy, Spain, Poland, Germany, Ireland and Serbia newest regions</a:t>
            </a:r>
          </a:p>
          <a:p>
            <a:r>
              <a:rPr lang="en-US" sz="2000" dirty="0"/>
              <a:t>Planned regions: 2 each in Austria &amp; Greece. Germany, Greece, Italy, &amp; Spain. Singles in Belgium, Germany, Italy, Spain and the Nordics (Finland, Denmark, Norway, Sweden).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BE5799-9F61-52BF-D7E3-55CED25D14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85045"/>
            <a:ext cx="6695768" cy="4590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5290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A4099-1A14-E24B-8F07-057E50AC2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Middle Eastern hubs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7CBEF8-EBC2-5E41-A985-5C1750809A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1143000"/>
            <a:ext cx="3480619" cy="48006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800" b="1" dirty="0"/>
              <a:t>Top ranking</a:t>
            </a:r>
          </a:p>
          <a:p>
            <a:pPr lvl="1"/>
            <a:r>
              <a:rPr lang="en-US" sz="4000" b="1" dirty="0"/>
              <a:t>Dubai*</a:t>
            </a:r>
          </a:p>
          <a:p>
            <a:pPr lvl="1"/>
            <a:r>
              <a:rPr lang="en-US" sz="4000" b="1" dirty="0"/>
              <a:t>Istanbul</a:t>
            </a:r>
          </a:p>
          <a:p>
            <a:pPr lvl="1"/>
            <a:r>
              <a:rPr lang="en-US" sz="4000" b="1" dirty="0"/>
              <a:t>Tel Aviv*</a:t>
            </a:r>
          </a:p>
          <a:p>
            <a:pPr lvl="1"/>
            <a:r>
              <a:rPr lang="en-US" sz="4000" b="1" dirty="0"/>
              <a:t>Fujairah</a:t>
            </a:r>
          </a:p>
          <a:p>
            <a:pPr lvl="1"/>
            <a:r>
              <a:rPr lang="en-US" sz="4000" b="1" dirty="0"/>
              <a:t>Jeddah</a:t>
            </a:r>
          </a:p>
          <a:p>
            <a:pPr marL="457200" lvl="1" indent="0">
              <a:buNone/>
            </a:pPr>
            <a:endParaRPr lang="en-US" sz="3800" b="1" dirty="0"/>
          </a:p>
          <a:p>
            <a:pPr marL="0" indent="0">
              <a:buNone/>
            </a:pPr>
            <a:r>
              <a:rPr lang="en-US" sz="3800" b="1" kern="0" dirty="0"/>
              <a:t>Biggest gainers</a:t>
            </a:r>
          </a:p>
          <a:p>
            <a:pPr lvl="1"/>
            <a:r>
              <a:rPr lang="en-US" sz="4000" b="1" dirty="0"/>
              <a:t>Riyadh</a:t>
            </a:r>
          </a:p>
          <a:p>
            <a:pPr lvl="1"/>
            <a:r>
              <a:rPr lang="en-US" sz="4000" b="1" dirty="0"/>
              <a:t>Doha</a:t>
            </a:r>
          </a:p>
          <a:p>
            <a:pPr lvl="1"/>
            <a:r>
              <a:rPr lang="en-US" sz="4000" b="1" dirty="0"/>
              <a:t>Istanbul</a:t>
            </a:r>
          </a:p>
          <a:p>
            <a:pPr lvl="1"/>
            <a:r>
              <a:rPr lang="en-US" sz="4000" b="1" dirty="0"/>
              <a:t>Jerusalem</a:t>
            </a:r>
          </a:p>
          <a:p>
            <a:pPr lvl="1"/>
            <a:r>
              <a:rPr lang="en-US" sz="4000" b="1" dirty="0"/>
              <a:t>Manama</a:t>
            </a:r>
          </a:p>
          <a:p>
            <a:pPr marL="457200" lvl="1" indent="0">
              <a:buNone/>
            </a:pPr>
            <a:endParaRPr lang="en-US" b="1" dirty="0"/>
          </a:p>
          <a:p>
            <a:pPr marL="57150" indent="0">
              <a:buNone/>
            </a:pPr>
            <a:r>
              <a:rPr lang="en-US" dirty="0"/>
              <a:t>	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b="1" dirty="0"/>
          </a:p>
          <a:p>
            <a:pPr lvl="1"/>
            <a:endParaRPr lang="en-US" b="1" dirty="0"/>
          </a:p>
        </p:txBody>
      </p:sp>
      <p:pic>
        <p:nvPicPr>
          <p:cNvPr id="20" name="Picture 19" descr="A diagram of a weather forecast&#10;&#10;Description automatically generated">
            <a:extLst>
              <a:ext uri="{FF2B5EF4-FFF2-40B4-BE49-F238E27FC236}">
                <a16:creationId xmlns:a16="http://schemas.microsoft.com/office/drawing/2014/main" id="{99893D61-379B-2E43-F623-7BD3B44417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144" y="1276410"/>
            <a:ext cx="7454900" cy="4472940"/>
          </a:xfrm>
          <a:prstGeom prst="rect">
            <a:avLst/>
          </a:prstGeom>
        </p:spPr>
      </p:pic>
      <p:pic>
        <p:nvPicPr>
          <p:cNvPr id="22" name="Picture 21" descr="A diagram of a network&#10;&#10;Description automatically generated">
            <a:extLst>
              <a:ext uri="{FF2B5EF4-FFF2-40B4-BE49-F238E27FC236}">
                <a16:creationId xmlns:a16="http://schemas.microsoft.com/office/drawing/2014/main" id="{311A862F-C809-306D-CF8F-7DD08301DB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144" y="1276410"/>
            <a:ext cx="7454900" cy="4472940"/>
          </a:xfrm>
          <a:prstGeom prst="rect">
            <a:avLst/>
          </a:prstGeom>
        </p:spPr>
      </p:pic>
      <p:pic>
        <p:nvPicPr>
          <p:cNvPr id="24" name="Picture 23" descr="A diagram of a diagram&#10;&#10;Description automatically generated">
            <a:extLst>
              <a:ext uri="{FF2B5EF4-FFF2-40B4-BE49-F238E27FC236}">
                <a16:creationId xmlns:a16="http://schemas.microsoft.com/office/drawing/2014/main" id="{79B6A1F2-DA9C-42D9-FC1F-F5031F1DB5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3144" y="1276410"/>
            <a:ext cx="7454900" cy="447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971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326C9-1FFC-7E28-5D15-5C155005A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0500"/>
            <a:ext cx="11274552" cy="1143000"/>
          </a:xfrm>
        </p:spPr>
        <p:txBody>
          <a:bodyPr/>
          <a:lstStyle/>
          <a:p>
            <a:r>
              <a:rPr lang="en-US" dirty="0"/>
              <a:t>Middle East’s top int’l routes</a:t>
            </a:r>
            <a:br>
              <a:rPr lang="en-US" dirty="0"/>
            </a:b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F2B773-72B7-0D14-DB14-C63A251573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67500" y="958850"/>
            <a:ext cx="4203700" cy="5181600"/>
          </a:xfrm>
        </p:spPr>
        <p:txBody>
          <a:bodyPr/>
          <a:lstStyle/>
          <a:p>
            <a:r>
              <a:rPr lang="en-US" sz="2133" b="1" dirty="0"/>
              <a:t>Largest hub countries – Turkey most int’l capacity, distant second Saudi Arabia</a:t>
            </a:r>
          </a:p>
          <a:p>
            <a:r>
              <a:rPr lang="en-US" sz="2133" b="1" dirty="0"/>
              <a:t>Largest routes still to Europe</a:t>
            </a:r>
          </a:p>
          <a:p>
            <a:r>
              <a:rPr lang="en-US" sz="2133" b="1" dirty="0"/>
              <a:t>Intra-regional routes growing very slowly, most countries still connect primarily to Europe</a:t>
            </a:r>
          </a:p>
          <a:p>
            <a:endParaRPr lang="en-US" sz="2133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92A87F-E96E-607E-2E46-358B246DE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850900"/>
            <a:ext cx="5270500" cy="527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836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D628152-25E2-CE4C-BCD3-D100DC0B3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760"/>
            <a:ext cx="11274552" cy="685800"/>
          </a:xfrm>
        </p:spPr>
        <p:txBody>
          <a:bodyPr/>
          <a:lstStyle/>
          <a:p>
            <a:r>
              <a:rPr lang="en-US" dirty="0"/>
              <a:t>Cloud data center landscape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663231-509E-014A-B5B6-074F08369E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26986" y="1447929"/>
            <a:ext cx="3879214" cy="4343400"/>
          </a:xfrm>
        </p:spPr>
        <p:txBody>
          <a:bodyPr>
            <a:normAutofit/>
          </a:bodyPr>
          <a:lstStyle/>
          <a:p>
            <a:r>
              <a:rPr lang="en-US" sz="2000" dirty="0"/>
              <a:t>18 live and 4 planned cloud regions</a:t>
            </a:r>
          </a:p>
          <a:p>
            <a:r>
              <a:rPr lang="en-US" sz="2000" dirty="0"/>
              <a:t>6 launched since 2023</a:t>
            </a:r>
          </a:p>
          <a:p>
            <a:r>
              <a:rPr lang="en-US" sz="2000" dirty="0"/>
              <a:t>UAE most regions with 6</a:t>
            </a:r>
          </a:p>
          <a:p>
            <a:r>
              <a:rPr lang="en-US" sz="2000" dirty="0"/>
              <a:t>Israel, Saudi Arabia, Qatar &amp; Turkey newest regions</a:t>
            </a:r>
          </a:p>
          <a:p>
            <a:r>
              <a:rPr lang="en-US" sz="2000" dirty="0"/>
              <a:t>Planned regions Saudi Arabia (3), Israel (1)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652FB7-84D8-2096-709A-79ED52BD2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666" y="1193931"/>
            <a:ext cx="6701824" cy="4594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5953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A4099-1A14-E24B-8F07-057E50AC2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African interconnection hubs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7CBEF8-EBC2-5E41-A985-5C1750809A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1143000"/>
            <a:ext cx="3480619" cy="48006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800" b="1" dirty="0"/>
              <a:t>Top ranking</a:t>
            </a:r>
          </a:p>
          <a:p>
            <a:pPr lvl="1"/>
            <a:r>
              <a:rPr lang="en-US" sz="4000" b="1" dirty="0"/>
              <a:t>Johannesburg*</a:t>
            </a:r>
          </a:p>
          <a:p>
            <a:pPr lvl="1"/>
            <a:r>
              <a:rPr lang="en-US" sz="4000" b="1" dirty="0"/>
              <a:t>Cape Town*</a:t>
            </a:r>
          </a:p>
          <a:p>
            <a:pPr lvl="1"/>
            <a:r>
              <a:rPr lang="en-US" sz="4000" b="1" dirty="0"/>
              <a:t>Nairobi*</a:t>
            </a:r>
          </a:p>
          <a:p>
            <a:pPr lvl="1"/>
            <a:r>
              <a:rPr lang="en-US" sz="4000" b="1" dirty="0"/>
              <a:t>Cairo</a:t>
            </a:r>
          </a:p>
          <a:p>
            <a:pPr lvl="1"/>
            <a:r>
              <a:rPr lang="en-US" sz="4000" b="1" dirty="0"/>
              <a:t>Lagos*</a:t>
            </a:r>
          </a:p>
          <a:p>
            <a:pPr lvl="1"/>
            <a:r>
              <a:rPr lang="en-US" sz="4000" b="1" dirty="0"/>
              <a:t>Accra*</a:t>
            </a:r>
          </a:p>
          <a:p>
            <a:pPr marL="457200" lvl="1" indent="0">
              <a:buNone/>
            </a:pPr>
            <a:endParaRPr lang="en-US" sz="3800" b="1" dirty="0"/>
          </a:p>
          <a:p>
            <a:pPr marL="0" indent="0">
              <a:buNone/>
            </a:pPr>
            <a:r>
              <a:rPr lang="en-US" sz="3800" b="1" kern="0" dirty="0"/>
              <a:t>Biggest gainers</a:t>
            </a:r>
          </a:p>
          <a:p>
            <a:pPr lvl="1"/>
            <a:r>
              <a:rPr lang="en-US" sz="4000" b="1" dirty="0"/>
              <a:t>Djibouti City</a:t>
            </a:r>
          </a:p>
          <a:p>
            <a:pPr lvl="1"/>
            <a:r>
              <a:rPr lang="en-US" sz="4000" b="1" dirty="0"/>
              <a:t>Luanda</a:t>
            </a:r>
          </a:p>
          <a:p>
            <a:pPr lvl="1"/>
            <a:r>
              <a:rPr lang="en-US" sz="4000" b="1" dirty="0"/>
              <a:t>Mombasa</a:t>
            </a:r>
          </a:p>
          <a:p>
            <a:pPr lvl="1"/>
            <a:r>
              <a:rPr lang="en-US" sz="4000" b="1" dirty="0"/>
              <a:t>Abidjan</a:t>
            </a:r>
          </a:p>
          <a:p>
            <a:pPr marL="457200" lvl="1" indent="0">
              <a:buNone/>
            </a:pPr>
            <a:endParaRPr lang="en-US" b="1" dirty="0"/>
          </a:p>
          <a:p>
            <a:pPr marL="57150" indent="0">
              <a:buNone/>
            </a:pPr>
            <a:r>
              <a:rPr lang="en-US" dirty="0"/>
              <a:t>	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b="1" dirty="0"/>
          </a:p>
          <a:p>
            <a:pPr lvl="1"/>
            <a:endParaRPr lang="en-US" b="1" dirty="0"/>
          </a:p>
        </p:txBody>
      </p:sp>
      <p:pic>
        <p:nvPicPr>
          <p:cNvPr id="5" name="Picture 4" descr="A diagram of a network&#10;&#10;Description automatically generated">
            <a:extLst>
              <a:ext uri="{FF2B5EF4-FFF2-40B4-BE49-F238E27FC236}">
                <a16:creationId xmlns:a16="http://schemas.microsoft.com/office/drawing/2014/main" id="{C9749BAC-9854-406F-EBA5-0653E1E3A3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8031" y="1068050"/>
            <a:ext cx="7744915" cy="4646949"/>
          </a:xfrm>
          <a:prstGeom prst="rect">
            <a:avLst/>
          </a:prstGeom>
        </p:spPr>
      </p:pic>
      <p:pic>
        <p:nvPicPr>
          <p:cNvPr id="7" name="Picture 6" descr="A diagram of a network&#10;&#10;Description automatically generated">
            <a:extLst>
              <a:ext uri="{FF2B5EF4-FFF2-40B4-BE49-F238E27FC236}">
                <a16:creationId xmlns:a16="http://schemas.microsoft.com/office/drawing/2014/main" id="{97F611AA-EA85-ED41-42BB-0D2C82EE2F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8031" y="1068050"/>
            <a:ext cx="7744915" cy="4646949"/>
          </a:xfrm>
          <a:prstGeom prst="rect">
            <a:avLst/>
          </a:prstGeom>
        </p:spPr>
      </p:pic>
      <p:pic>
        <p:nvPicPr>
          <p:cNvPr id="9" name="Picture 8" descr="A diagram of a network&#10;&#10;Description automatically generated">
            <a:extLst>
              <a:ext uri="{FF2B5EF4-FFF2-40B4-BE49-F238E27FC236}">
                <a16:creationId xmlns:a16="http://schemas.microsoft.com/office/drawing/2014/main" id="{543BDB30-DF7C-7AFF-9C20-83A71E209F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8031" y="1068050"/>
            <a:ext cx="7744915" cy="464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949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326C9-1FFC-7E28-5D15-5C155005A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0500"/>
            <a:ext cx="11274552" cy="1143000"/>
          </a:xfrm>
        </p:spPr>
        <p:txBody>
          <a:bodyPr/>
          <a:lstStyle/>
          <a:p>
            <a:r>
              <a:rPr lang="en-US" dirty="0"/>
              <a:t>Africa’s top int’l routes</a:t>
            </a:r>
            <a:br>
              <a:rPr lang="en-US" dirty="0"/>
            </a:b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F2B773-72B7-0D14-DB14-C63A251573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800" y="850900"/>
            <a:ext cx="3949700" cy="5181600"/>
          </a:xfrm>
        </p:spPr>
        <p:txBody>
          <a:bodyPr/>
          <a:lstStyle/>
          <a:p>
            <a:r>
              <a:rPr lang="en-US" sz="2000" b="1" dirty="0"/>
              <a:t>Largest hub countries – Egypt &amp; South Africa then Kenya &amp; Nigeria</a:t>
            </a:r>
          </a:p>
          <a:p>
            <a:r>
              <a:rPr lang="en-US" sz="2000" b="1" dirty="0"/>
              <a:t>Largest routes still mostly to Europe</a:t>
            </a:r>
          </a:p>
          <a:p>
            <a:r>
              <a:rPr lang="en-US" sz="2000" b="1" dirty="0"/>
              <a:t>Growing intra-region routes – South Africa to Nigeria and Kenya</a:t>
            </a:r>
          </a:p>
          <a:p>
            <a:endParaRPr lang="en-US" sz="2133" b="1" dirty="0"/>
          </a:p>
          <a:p>
            <a:endParaRPr lang="en-US" sz="2133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9A30FA-73B3-2A63-E808-19388BE1F0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683" y="850899"/>
            <a:ext cx="5294671" cy="5294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5124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326C9-1FFC-7E28-5D15-5C155005A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0500"/>
            <a:ext cx="11274552" cy="1143000"/>
          </a:xfrm>
        </p:spPr>
        <p:txBody>
          <a:bodyPr/>
          <a:lstStyle/>
          <a:p>
            <a:r>
              <a:rPr lang="en-US" dirty="0"/>
              <a:t>Africa’s top int’l routes</a:t>
            </a:r>
            <a:br>
              <a:rPr lang="en-US" dirty="0"/>
            </a:b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F2B773-72B7-0D14-DB14-C63A251573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16994" y="806245"/>
            <a:ext cx="3949700" cy="5181600"/>
          </a:xfrm>
        </p:spPr>
        <p:txBody>
          <a:bodyPr/>
          <a:lstStyle/>
          <a:p>
            <a:r>
              <a:rPr lang="en-US" sz="2000" dirty="0"/>
              <a:t>6 live and 1 planned cloud regions</a:t>
            </a:r>
          </a:p>
          <a:p>
            <a:r>
              <a:rPr lang="en-US" sz="2000" dirty="0"/>
              <a:t>0 launched in 2023</a:t>
            </a:r>
          </a:p>
          <a:p>
            <a:r>
              <a:rPr lang="en-US" sz="2000" dirty="0"/>
              <a:t>South Africa most regions with 5</a:t>
            </a:r>
          </a:p>
          <a:p>
            <a:r>
              <a:rPr lang="en-US" sz="2000" dirty="0"/>
              <a:t>Most recent in </a:t>
            </a:r>
            <a:r>
              <a:rPr lang="en-US" sz="2000" dirty="0" err="1"/>
              <a:t>Jo’burg</a:t>
            </a:r>
            <a:r>
              <a:rPr lang="en-US" sz="2000" dirty="0"/>
              <a:t> (4 in </a:t>
            </a:r>
            <a:r>
              <a:rPr lang="en-US" sz="2000" dirty="0" err="1"/>
              <a:t>Jo’burg</a:t>
            </a:r>
            <a:r>
              <a:rPr lang="en-US" sz="2000" dirty="0"/>
              <a:t>, 2 in Cape Town)</a:t>
            </a:r>
          </a:p>
          <a:p>
            <a:r>
              <a:rPr lang="en-US" sz="2000" dirty="0"/>
              <a:t>Planned region in Kenya</a:t>
            </a:r>
            <a:endParaRPr lang="en-US" sz="1200" dirty="0"/>
          </a:p>
          <a:p>
            <a:endParaRPr lang="en-US" sz="2133" b="1" dirty="0"/>
          </a:p>
          <a:p>
            <a:endParaRPr lang="en-US" sz="2133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A166F7-3D8B-16FE-51A7-3FDE944E48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4" r="18375"/>
          <a:stretch/>
        </p:blipFill>
        <p:spPr>
          <a:xfrm>
            <a:off x="663677" y="1011288"/>
            <a:ext cx="5899356" cy="502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0479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A4099-1A14-E24B-8F07-057E50AC2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Latin </a:t>
            </a:r>
            <a:r>
              <a:rPr lang="en-US" dirty="0" err="1"/>
              <a:t>american</a:t>
            </a:r>
            <a:r>
              <a:rPr lang="en-US" dirty="0"/>
              <a:t> interconnection hubs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7CBEF8-EBC2-5E41-A985-5C1750809A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1143000"/>
            <a:ext cx="3480619" cy="48006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3800" b="1" dirty="0"/>
              <a:t>Top ranking</a:t>
            </a:r>
          </a:p>
          <a:p>
            <a:pPr lvl="1"/>
            <a:r>
              <a:rPr lang="en-US" sz="4000" b="1" dirty="0"/>
              <a:t>Sao Paulo*</a:t>
            </a:r>
          </a:p>
          <a:p>
            <a:pPr lvl="1"/>
            <a:r>
              <a:rPr lang="en-US" sz="4000" b="1" dirty="0"/>
              <a:t>Santiago*</a:t>
            </a:r>
          </a:p>
          <a:p>
            <a:pPr lvl="1"/>
            <a:r>
              <a:rPr lang="en-US" sz="4000" b="1" dirty="0"/>
              <a:t>Bogota*</a:t>
            </a:r>
          </a:p>
          <a:p>
            <a:pPr lvl="1"/>
            <a:r>
              <a:rPr lang="en-US" sz="4000" b="1" dirty="0"/>
              <a:t>Mexico City</a:t>
            </a:r>
          </a:p>
          <a:p>
            <a:pPr lvl="1"/>
            <a:r>
              <a:rPr lang="en-US" sz="4000" b="1" dirty="0"/>
              <a:t>Rio de Janeiro*</a:t>
            </a:r>
          </a:p>
          <a:p>
            <a:pPr marL="457200" lvl="1" indent="0">
              <a:buNone/>
            </a:pPr>
            <a:endParaRPr lang="en-US" sz="3800" b="1" dirty="0"/>
          </a:p>
          <a:p>
            <a:pPr marL="0" indent="0">
              <a:buNone/>
            </a:pPr>
            <a:r>
              <a:rPr lang="en-US" sz="3800" b="1" kern="0" dirty="0"/>
              <a:t>Biggest gainers</a:t>
            </a:r>
          </a:p>
          <a:p>
            <a:pPr lvl="1"/>
            <a:r>
              <a:rPr lang="en-US" sz="4000" b="1" dirty="0"/>
              <a:t>Fortaleza</a:t>
            </a:r>
          </a:p>
          <a:p>
            <a:pPr lvl="1"/>
            <a:r>
              <a:rPr lang="en-US" sz="4000" b="1" dirty="0"/>
              <a:t>Lima</a:t>
            </a:r>
          </a:p>
          <a:p>
            <a:pPr lvl="1"/>
            <a:r>
              <a:rPr lang="en-US" sz="4000" b="1" dirty="0"/>
              <a:t>Monterrey</a:t>
            </a:r>
            <a:endParaRPr lang="en-US" b="1" dirty="0"/>
          </a:p>
          <a:p>
            <a:pPr marL="57150" indent="0">
              <a:buNone/>
            </a:pPr>
            <a:r>
              <a:rPr lang="en-US" dirty="0"/>
              <a:t>	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b="1" dirty="0"/>
          </a:p>
          <a:p>
            <a:pPr lvl="1"/>
            <a:endParaRPr lang="en-US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D72348-4C02-0B6A-2348-3963ABFBF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2766" y="1318510"/>
            <a:ext cx="6985000" cy="4191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7C95D0F-F1F0-9EE1-D7D0-0C0245D60C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2766" y="1318510"/>
            <a:ext cx="6985000" cy="4191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B798358-1F4D-5B4A-1B6C-C4D16405C3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2766" y="1318510"/>
            <a:ext cx="69850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703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326C9-1FFC-7E28-5D15-5C155005A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0500"/>
            <a:ext cx="11274552" cy="1143000"/>
          </a:xfrm>
        </p:spPr>
        <p:txBody>
          <a:bodyPr/>
          <a:lstStyle/>
          <a:p>
            <a:r>
              <a:rPr lang="en-US" dirty="0" err="1"/>
              <a:t>Latam’s</a:t>
            </a:r>
            <a:r>
              <a:rPr lang="en-US" dirty="0"/>
              <a:t> top int’l routes</a:t>
            </a:r>
            <a:br>
              <a:rPr lang="en-US" dirty="0"/>
            </a:b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F2B773-72B7-0D14-DB14-C63A251573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800" y="850900"/>
            <a:ext cx="3949700" cy="5181600"/>
          </a:xfrm>
        </p:spPr>
        <p:txBody>
          <a:bodyPr/>
          <a:lstStyle/>
          <a:p>
            <a:r>
              <a:rPr lang="en-US" sz="2400" b="1" dirty="0"/>
              <a:t>Largest hub countries – Brazil &amp; Mexico</a:t>
            </a:r>
          </a:p>
          <a:p>
            <a:r>
              <a:rPr lang="en-US" sz="2400" b="1" dirty="0"/>
              <a:t>Largest routes still to U.S. </a:t>
            </a:r>
          </a:p>
          <a:p>
            <a:r>
              <a:rPr lang="en-US" sz="2400" b="1" dirty="0"/>
              <a:t>Growing intra-region routes – Brazil-Argentina, Argentina-Chile</a:t>
            </a:r>
          </a:p>
          <a:p>
            <a:endParaRPr lang="en-US" sz="2133" b="1" dirty="0"/>
          </a:p>
          <a:p>
            <a:endParaRPr lang="en-US" sz="2133" b="1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7E54F9E-B7D7-E1CA-32D8-2A3FE47F56DB}"/>
              </a:ext>
            </a:extLst>
          </p:cNvPr>
          <p:cNvSpPr/>
          <p:nvPr/>
        </p:nvSpPr>
        <p:spPr bwMode="auto">
          <a:xfrm>
            <a:off x="2767527" y="2376993"/>
            <a:ext cx="609600" cy="609589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98A7D7E-005B-EB35-C652-793888A41C53}"/>
              </a:ext>
            </a:extLst>
          </p:cNvPr>
          <p:cNvSpPr/>
          <p:nvPr/>
        </p:nvSpPr>
        <p:spPr bwMode="auto">
          <a:xfrm>
            <a:off x="3072327" y="3162310"/>
            <a:ext cx="609600" cy="609589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8E02541-AA11-8FA6-3F08-CAA612DAC9B1}"/>
              </a:ext>
            </a:extLst>
          </p:cNvPr>
          <p:cNvSpPr/>
          <p:nvPr/>
        </p:nvSpPr>
        <p:spPr bwMode="auto">
          <a:xfrm>
            <a:off x="3302000" y="3725280"/>
            <a:ext cx="609600" cy="609589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A4C13D-0A3B-9545-00D7-74C364157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412" y="850900"/>
            <a:ext cx="5230762" cy="523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9109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326C9-1FFC-7E28-5D15-5C155005A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Major recent &amp; planned cables </a:t>
            </a:r>
            <a:r>
              <a:rPr lang="en-US" dirty="0"/>
              <a:t>in </a:t>
            </a:r>
            <a:r>
              <a:rPr lang="en-US" dirty="0" err="1"/>
              <a:t>Latam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F2B773-72B7-0D14-DB14-C63A251573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2400" y="1346200"/>
            <a:ext cx="4775200" cy="4826000"/>
          </a:xfrm>
        </p:spPr>
        <p:txBody>
          <a:bodyPr>
            <a:normAutofit fontScale="92500" lnSpcReduction="20000"/>
          </a:bodyPr>
          <a:lstStyle/>
          <a:p>
            <a:r>
              <a:rPr lang="en-US" sz="2667" b="1" dirty="0" err="1"/>
              <a:t>Firmina</a:t>
            </a:r>
            <a:r>
              <a:rPr lang="en-US" sz="2667" dirty="0"/>
              <a:t> (2024) – BR, AR, UY, US</a:t>
            </a:r>
          </a:p>
          <a:p>
            <a:r>
              <a:rPr lang="en-US" sz="2667" b="1" dirty="0"/>
              <a:t>Deep Blue One </a:t>
            </a:r>
            <a:r>
              <a:rPr lang="en-US" sz="2667" dirty="0"/>
              <a:t>(2024) – GF, TT, SR</a:t>
            </a:r>
          </a:p>
          <a:p>
            <a:r>
              <a:rPr lang="en-US" sz="2667" b="1" dirty="0"/>
              <a:t>Carnival Sub Network (CSN-1) </a:t>
            </a:r>
            <a:r>
              <a:rPr lang="en-US" sz="2667" dirty="0"/>
              <a:t>(2025) – EC, CO, PA, US</a:t>
            </a:r>
          </a:p>
          <a:p>
            <a:r>
              <a:rPr lang="en-US" sz="2667" b="1" dirty="0"/>
              <a:t>AMX-3/Tikal </a:t>
            </a:r>
            <a:r>
              <a:rPr lang="en-US" sz="2667" dirty="0"/>
              <a:t>(2026) – GT, MX, US </a:t>
            </a:r>
          </a:p>
          <a:p>
            <a:r>
              <a:rPr lang="en-US" sz="2667" b="1" dirty="0"/>
              <a:t>Caribbean Express (CX) </a:t>
            </a:r>
            <a:r>
              <a:rPr lang="en-US" sz="2667" dirty="0"/>
              <a:t>(2026) – CO, PA, HN, MX, US</a:t>
            </a:r>
          </a:p>
          <a:p>
            <a:r>
              <a:rPr lang="en-US" sz="2667" b="1" dirty="0"/>
              <a:t>Gold Data-1/Liberty Networks-1 </a:t>
            </a:r>
            <a:r>
              <a:rPr lang="en-US" sz="2667" dirty="0"/>
              <a:t>(2026) – CO, PN, MX, US</a:t>
            </a:r>
          </a:p>
        </p:txBody>
      </p:sp>
      <p:pic>
        <p:nvPicPr>
          <p:cNvPr id="6" name="Picture 5" descr="A map of the world&#10;&#10;Description automatically generated">
            <a:extLst>
              <a:ext uri="{FF2B5EF4-FFF2-40B4-BE49-F238E27FC236}">
                <a16:creationId xmlns:a16="http://schemas.microsoft.com/office/drawing/2014/main" id="{4FE4F110-7B00-B3EB-E3F2-5CB87D4795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119"/>
          <a:stretch/>
        </p:blipFill>
        <p:spPr>
          <a:xfrm>
            <a:off x="747991" y="1194619"/>
            <a:ext cx="5463618" cy="482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6326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D628152-25E2-CE4C-BCD3-D100DC0B3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760"/>
            <a:ext cx="11274552" cy="685800"/>
          </a:xfrm>
        </p:spPr>
        <p:txBody>
          <a:bodyPr/>
          <a:lstStyle/>
          <a:p>
            <a:r>
              <a:rPr lang="en-US" dirty="0"/>
              <a:t>Cloud data center landscape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663231-509E-014A-B5B6-074F08369E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22186" y="1447929"/>
            <a:ext cx="3383280" cy="4343400"/>
          </a:xfrm>
        </p:spPr>
        <p:txBody>
          <a:bodyPr>
            <a:normAutofit/>
          </a:bodyPr>
          <a:lstStyle/>
          <a:p>
            <a:r>
              <a:rPr lang="en-US" sz="2000" dirty="0"/>
              <a:t>20 live and 5 planned cloud regions</a:t>
            </a:r>
          </a:p>
          <a:p>
            <a:r>
              <a:rPr lang="en-US" sz="2000" dirty="0"/>
              <a:t>4 launched in 2023</a:t>
            </a:r>
          </a:p>
          <a:p>
            <a:r>
              <a:rPr lang="en-US" sz="2000" dirty="0"/>
              <a:t>Brazil has most regions with 9</a:t>
            </a:r>
          </a:p>
          <a:p>
            <a:r>
              <a:rPr lang="en-US" sz="2000" dirty="0"/>
              <a:t>Mexico (2), Colombia (1) and Chile (1)</a:t>
            </a:r>
          </a:p>
          <a:p>
            <a:r>
              <a:rPr lang="en-US" sz="2000" dirty="0"/>
              <a:t>Planned Mexico (3), Chile (2)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E1739A-A028-64D9-05AF-1924B8534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71600"/>
            <a:ext cx="6711576" cy="4601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9144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A4099-1A14-E24B-8F07-057E50AC2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 &amp; Canada interconnection hubs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7CBEF8-EBC2-5E41-A985-5C1750809A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1143000"/>
            <a:ext cx="3480619" cy="48006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800" b="1" dirty="0"/>
              <a:t>Top ranking</a:t>
            </a:r>
          </a:p>
          <a:p>
            <a:pPr lvl="1"/>
            <a:r>
              <a:rPr lang="en-US" sz="4000" b="1" dirty="0"/>
              <a:t>Washington*</a:t>
            </a:r>
          </a:p>
          <a:p>
            <a:pPr lvl="1"/>
            <a:r>
              <a:rPr lang="en-US" sz="4000" b="1" dirty="0"/>
              <a:t>New York</a:t>
            </a:r>
          </a:p>
          <a:p>
            <a:pPr lvl="1"/>
            <a:r>
              <a:rPr lang="en-US" sz="4000" b="1" dirty="0"/>
              <a:t>San Francisco*</a:t>
            </a:r>
          </a:p>
          <a:p>
            <a:pPr lvl="1"/>
            <a:r>
              <a:rPr lang="en-US" sz="4000" b="1" dirty="0"/>
              <a:t>Los Angeles</a:t>
            </a:r>
          </a:p>
          <a:p>
            <a:pPr lvl="1"/>
            <a:r>
              <a:rPr lang="en-US" sz="4000" b="1" dirty="0"/>
              <a:t>Toronto</a:t>
            </a:r>
          </a:p>
          <a:p>
            <a:pPr marL="457200" lvl="1" indent="0">
              <a:buNone/>
            </a:pPr>
            <a:endParaRPr lang="en-US" sz="3800" b="1" dirty="0"/>
          </a:p>
          <a:p>
            <a:pPr marL="0" indent="0">
              <a:buNone/>
            </a:pPr>
            <a:r>
              <a:rPr lang="en-US" sz="3800" b="1" kern="0" dirty="0"/>
              <a:t>Biggest gainers</a:t>
            </a:r>
          </a:p>
          <a:p>
            <a:pPr lvl="1"/>
            <a:r>
              <a:rPr lang="en-US" sz="4000" b="1" kern="0" dirty="0"/>
              <a:t>Atlanta</a:t>
            </a:r>
          </a:p>
          <a:p>
            <a:pPr lvl="1"/>
            <a:r>
              <a:rPr lang="en-US" sz="4000" b="1" kern="0" dirty="0"/>
              <a:t>Calgary</a:t>
            </a:r>
          </a:p>
          <a:p>
            <a:pPr lvl="1"/>
            <a:r>
              <a:rPr lang="en-US" sz="4000" b="1" kern="0" dirty="0"/>
              <a:t>Chicago</a:t>
            </a:r>
          </a:p>
          <a:p>
            <a:pPr lvl="1"/>
            <a:r>
              <a:rPr lang="en-US" sz="4000" b="1" kern="0" dirty="0"/>
              <a:t>Dallas</a:t>
            </a:r>
          </a:p>
          <a:p>
            <a:pPr lvl="1"/>
            <a:r>
              <a:rPr lang="en-US" sz="4000" b="1" kern="0" dirty="0"/>
              <a:t>Phoenix</a:t>
            </a:r>
          </a:p>
          <a:p>
            <a:pPr marL="457200" lvl="1" indent="0">
              <a:buNone/>
            </a:pPr>
            <a:endParaRPr lang="en-US" b="1" dirty="0"/>
          </a:p>
          <a:p>
            <a:pPr marL="57150" indent="0">
              <a:buNone/>
            </a:pPr>
            <a:r>
              <a:rPr lang="en-US" dirty="0"/>
              <a:t>	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b="1" dirty="0"/>
          </a:p>
          <a:p>
            <a:pPr lvl="1"/>
            <a:endParaRPr lang="en-US" b="1" dirty="0"/>
          </a:p>
        </p:txBody>
      </p:sp>
      <p:pic>
        <p:nvPicPr>
          <p:cNvPr id="6" name="Picture 5" descr="A diagram of a data center&#10;&#10;Description automatically generated">
            <a:extLst>
              <a:ext uri="{FF2B5EF4-FFF2-40B4-BE49-F238E27FC236}">
                <a16:creationId xmlns:a16="http://schemas.microsoft.com/office/drawing/2014/main" id="{7FE10B1B-0E8F-5A8B-4910-9D3D59ECDC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028" y="1202960"/>
            <a:ext cx="7401400" cy="4440840"/>
          </a:xfrm>
          <a:prstGeom prst="rect">
            <a:avLst/>
          </a:prstGeom>
        </p:spPr>
      </p:pic>
      <p:pic>
        <p:nvPicPr>
          <p:cNvPr id="10" name="Picture 9" descr="A diagram of a network&#10;&#10;Description automatically generated with medium confidence">
            <a:extLst>
              <a:ext uri="{FF2B5EF4-FFF2-40B4-BE49-F238E27FC236}">
                <a16:creationId xmlns:a16="http://schemas.microsoft.com/office/drawing/2014/main" id="{63FB2D53-E8FC-E09E-0A8B-0D2D35A512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3028" y="1202960"/>
            <a:ext cx="7401400" cy="4440840"/>
          </a:xfrm>
          <a:prstGeom prst="rect">
            <a:avLst/>
          </a:prstGeom>
        </p:spPr>
      </p:pic>
      <p:pic>
        <p:nvPicPr>
          <p:cNvPr id="12" name="Picture 11" descr="A diagram of a network&#10;&#10;Description automatically generated with medium confidence">
            <a:extLst>
              <a:ext uri="{FF2B5EF4-FFF2-40B4-BE49-F238E27FC236}">
                <a16:creationId xmlns:a16="http://schemas.microsoft.com/office/drawing/2014/main" id="{0B75F072-74CC-C9F2-4790-49C360912C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3028" y="1202960"/>
            <a:ext cx="7401400" cy="444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256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D628152-25E2-CE4C-BCD3-D100DC0B3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760"/>
            <a:ext cx="11274552" cy="685800"/>
          </a:xfrm>
        </p:spPr>
        <p:txBody>
          <a:bodyPr/>
          <a:lstStyle/>
          <a:p>
            <a:r>
              <a:rPr lang="en-US" dirty="0"/>
              <a:t>U.S. &amp; Canada data center landscape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663231-509E-014A-B5B6-074F08369E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22186" y="1447929"/>
            <a:ext cx="3383280" cy="4343400"/>
          </a:xfrm>
        </p:spPr>
        <p:txBody>
          <a:bodyPr>
            <a:normAutofit/>
          </a:bodyPr>
          <a:lstStyle/>
          <a:p>
            <a:r>
              <a:rPr lang="en-US" sz="2000" dirty="0"/>
              <a:t>55 live and 3 planned cloud regions</a:t>
            </a:r>
          </a:p>
          <a:p>
            <a:r>
              <a:rPr lang="en-US" sz="2000" dirty="0"/>
              <a:t>0 launched in 2023</a:t>
            </a:r>
          </a:p>
          <a:p>
            <a:r>
              <a:rPr lang="en-US" sz="2000" dirty="0"/>
              <a:t>U.S. 46 live regions and 2 planned (Atlanta)</a:t>
            </a:r>
          </a:p>
          <a:p>
            <a:r>
              <a:rPr lang="en-US" sz="2000" dirty="0"/>
              <a:t>Canada 9 live and 1 planned (Calgary)</a:t>
            </a:r>
          </a:p>
          <a:p>
            <a:r>
              <a:rPr lang="en-US" sz="2000" dirty="0"/>
              <a:t>U.S. – Washington metro most regions (10) then San Francisco with 6</a:t>
            </a:r>
          </a:p>
          <a:p>
            <a:r>
              <a:rPr lang="en-US" sz="2000" dirty="0"/>
              <a:t>Canada – Toronto has 5 regions and Montreal 4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6B14E9E-0204-1F76-41CE-5E4FB3283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068" y="1447929"/>
            <a:ext cx="6255744" cy="428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7503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A4099-1A14-E24B-8F07-057E50AC2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Asian interconnection hubs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7CBEF8-EBC2-5E41-A985-5C1750809A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1143000"/>
            <a:ext cx="3480619" cy="48006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800" b="1" dirty="0"/>
              <a:t>Top ranking</a:t>
            </a:r>
          </a:p>
          <a:p>
            <a:pPr lvl="1"/>
            <a:r>
              <a:rPr lang="en-US" sz="4000" b="1" dirty="0"/>
              <a:t>Tokyo</a:t>
            </a:r>
          </a:p>
          <a:p>
            <a:pPr lvl="1"/>
            <a:r>
              <a:rPr lang="en-US" sz="4000" b="1" dirty="0"/>
              <a:t>Singapore*</a:t>
            </a:r>
          </a:p>
          <a:p>
            <a:pPr lvl="1"/>
            <a:r>
              <a:rPr lang="en-US" sz="4000" b="1" dirty="0"/>
              <a:t>Seoul</a:t>
            </a:r>
          </a:p>
          <a:p>
            <a:pPr lvl="1"/>
            <a:r>
              <a:rPr lang="en-US" sz="4000" b="1" dirty="0"/>
              <a:t>Taipei</a:t>
            </a:r>
          </a:p>
          <a:p>
            <a:pPr lvl="1"/>
            <a:r>
              <a:rPr lang="en-US" sz="4000" b="1" dirty="0"/>
              <a:t>Mumbai</a:t>
            </a:r>
          </a:p>
          <a:p>
            <a:pPr marL="457200" lvl="1" indent="0">
              <a:buNone/>
            </a:pPr>
            <a:endParaRPr lang="en-US" sz="3800" b="1" dirty="0"/>
          </a:p>
          <a:p>
            <a:pPr marL="0" indent="0">
              <a:buNone/>
            </a:pPr>
            <a:r>
              <a:rPr lang="en-US" sz="3800" b="1" kern="0" dirty="0"/>
              <a:t>Biggest gainers</a:t>
            </a:r>
          </a:p>
          <a:p>
            <a:pPr lvl="1"/>
            <a:r>
              <a:rPr lang="en-US" sz="4000" b="1" kern="0" dirty="0"/>
              <a:t>Beijing</a:t>
            </a:r>
          </a:p>
          <a:p>
            <a:pPr lvl="1"/>
            <a:r>
              <a:rPr lang="en-US" sz="4000" b="1" kern="0" dirty="0"/>
              <a:t>Kuala Lumpur</a:t>
            </a:r>
          </a:p>
          <a:p>
            <a:pPr lvl="1"/>
            <a:r>
              <a:rPr lang="en-US" sz="4000" b="1" kern="0" dirty="0"/>
              <a:t>Bangkok</a:t>
            </a:r>
          </a:p>
          <a:p>
            <a:pPr lvl="1"/>
            <a:r>
              <a:rPr lang="en-US" sz="4000" b="1" kern="0" dirty="0"/>
              <a:t>Manila</a:t>
            </a:r>
          </a:p>
          <a:p>
            <a:pPr lvl="1"/>
            <a:r>
              <a:rPr lang="en-US" sz="4000" b="1" kern="0" dirty="0"/>
              <a:t>Jakarta</a:t>
            </a:r>
          </a:p>
          <a:p>
            <a:pPr marL="457200" lvl="1" indent="0">
              <a:buNone/>
            </a:pPr>
            <a:endParaRPr lang="en-US" b="1" dirty="0"/>
          </a:p>
          <a:p>
            <a:pPr marL="57150" indent="0">
              <a:buNone/>
            </a:pPr>
            <a:r>
              <a:rPr lang="en-US" dirty="0"/>
              <a:t>	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b="1" dirty="0"/>
          </a:p>
          <a:p>
            <a:pPr lvl="1"/>
            <a:endParaRPr lang="en-US" b="1" dirty="0"/>
          </a:p>
        </p:txBody>
      </p:sp>
      <p:pic>
        <p:nvPicPr>
          <p:cNvPr id="6" name="Picture 5" descr="A diagram of a diagram&#10;&#10;Description automatically generated with medium confidence">
            <a:extLst>
              <a:ext uri="{FF2B5EF4-FFF2-40B4-BE49-F238E27FC236}">
                <a16:creationId xmlns:a16="http://schemas.microsoft.com/office/drawing/2014/main" id="{1C3A56F8-79F0-FA2A-B9C2-731446EC8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8119" y="1203841"/>
            <a:ext cx="7349965" cy="4409979"/>
          </a:xfrm>
          <a:prstGeom prst="rect">
            <a:avLst/>
          </a:prstGeom>
        </p:spPr>
      </p:pic>
      <p:pic>
        <p:nvPicPr>
          <p:cNvPr id="10" name="Picture 9" descr="A diagram of a diagram&#10;&#10;Description automatically generated with medium confidence">
            <a:extLst>
              <a:ext uri="{FF2B5EF4-FFF2-40B4-BE49-F238E27FC236}">
                <a16:creationId xmlns:a16="http://schemas.microsoft.com/office/drawing/2014/main" id="{8DC9F4D8-D67D-E715-1938-B593F9C1F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8119" y="1203841"/>
            <a:ext cx="7349965" cy="4409979"/>
          </a:xfrm>
          <a:prstGeom prst="rect">
            <a:avLst/>
          </a:prstGeom>
        </p:spPr>
      </p:pic>
      <p:pic>
        <p:nvPicPr>
          <p:cNvPr id="12" name="Picture 11" descr="A diagram of a network&#10;&#10;Description automatically generated">
            <a:extLst>
              <a:ext uri="{FF2B5EF4-FFF2-40B4-BE49-F238E27FC236}">
                <a16:creationId xmlns:a16="http://schemas.microsoft.com/office/drawing/2014/main" id="{6CD3522F-26C3-022F-71D6-0886F3EF13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8119" y="1203841"/>
            <a:ext cx="7349965" cy="4409979"/>
          </a:xfrm>
          <a:prstGeom prst="rect">
            <a:avLst/>
          </a:prstGeom>
        </p:spPr>
      </p:pic>
      <p:pic>
        <p:nvPicPr>
          <p:cNvPr id="14" name="Picture 13" descr="A diagram of a network&#10;&#10;Description automatically generated with medium confidence">
            <a:extLst>
              <a:ext uri="{FF2B5EF4-FFF2-40B4-BE49-F238E27FC236}">
                <a16:creationId xmlns:a16="http://schemas.microsoft.com/office/drawing/2014/main" id="{EF20BE7C-E24B-FAF5-C12C-4D3BC236E8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8119" y="1203841"/>
            <a:ext cx="7349965" cy="440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072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326C9-1FFC-7E28-5D15-5C155005A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and planned sub cables in Asia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F2B773-72B7-0D14-DB14-C63A251573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79376" y="1284395"/>
            <a:ext cx="5229352" cy="4929700"/>
          </a:xfrm>
        </p:spPr>
        <p:txBody>
          <a:bodyPr>
            <a:normAutofit fontScale="92500" lnSpcReduction="20000"/>
          </a:bodyPr>
          <a:lstStyle/>
          <a:p>
            <a:r>
              <a:rPr lang="en-US" sz="2133" b="1" dirty="0"/>
              <a:t>Asia Direct Cable (2024) </a:t>
            </a:r>
            <a:r>
              <a:rPr lang="en-US" sz="2133" dirty="0"/>
              <a:t>– PH, Vietnam, TH, CN, JP, SG</a:t>
            </a:r>
          </a:p>
          <a:p>
            <a:r>
              <a:rPr lang="en-US" sz="2133" b="1" dirty="0"/>
              <a:t>India Asia Xpress (IAX) (2024) </a:t>
            </a:r>
            <a:r>
              <a:rPr lang="en-US" sz="2133" dirty="0"/>
              <a:t>- IN, TH, MY, SG, MV, LK</a:t>
            </a:r>
          </a:p>
          <a:p>
            <a:r>
              <a:rPr lang="en-US" sz="2133" b="1" dirty="0"/>
              <a:t>MIST</a:t>
            </a:r>
            <a:r>
              <a:rPr lang="en-US" sz="2133" dirty="0"/>
              <a:t> (2024) – IN, MM, MY, SG</a:t>
            </a:r>
          </a:p>
          <a:p>
            <a:r>
              <a:rPr lang="en-US" sz="2133" b="1" dirty="0"/>
              <a:t>SJC2</a:t>
            </a:r>
            <a:r>
              <a:rPr lang="en-US" sz="2133" dirty="0"/>
              <a:t> (2024) – SG, JP, TH, KH, HK, TW, CN</a:t>
            </a:r>
          </a:p>
          <a:p>
            <a:r>
              <a:rPr lang="en-US" sz="2133" b="1" dirty="0"/>
              <a:t>SEA-H2X (2024)</a:t>
            </a:r>
            <a:r>
              <a:rPr lang="en-US" sz="2133" dirty="0"/>
              <a:t> – PH, TH, MY, HK, SG</a:t>
            </a:r>
          </a:p>
          <a:p>
            <a:r>
              <a:rPr lang="en-US" sz="2133" b="1" dirty="0"/>
              <a:t>Asia Link Cable (ALC) </a:t>
            </a:r>
            <a:r>
              <a:rPr lang="en-US" sz="2133" dirty="0"/>
              <a:t>(2025) – CN, SG, PH</a:t>
            </a:r>
          </a:p>
          <a:p>
            <a:r>
              <a:rPr lang="en-US" sz="2133" b="1" dirty="0"/>
              <a:t>Bifrost (2025) </a:t>
            </a:r>
            <a:r>
              <a:rPr lang="en-US" sz="2133" dirty="0"/>
              <a:t>– SG, ID, PH, US, MX</a:t>
            </a:r>
          </a:p>
          <a:p>
            <a:r>
              <a:rPr lang="en-US" sz="2133" b="1" dirty="0"/>
              <a:t>ECHO (2025) </a:t>
            </a:r>
            <a:r>
              <a:rPr lang="en-US" sz="2133" dirty="0"/>
              <a:t>–  SG, ID, US</a:t>
            </a:r>
          </a:p>
          <a:p>
            <a:r>
              <a:rPr lang="en-US" sz="2133" b="1" dirty="0"/>
              <a:t>TPU (2025) </a:t>
            </a:r>
            <a:r>
              <a:rPr lang="en-US" sz="2133" dirty="0"/>
              <a:t>– TW, PH, US</a:t>
            </a:r>
          </a:p>
          <a:p>
            <a:r>
              <a:rPr lang="en-US" sz="2133" b="1" dirty="0"/>
              <a:t>Apricot (2026)</a:t>
            </a:r>
            <a:r>
              <a:rPr lang="en-US" sz="2133" dirty="0"/>
              <a:t> – PH, ID, JP, TW, SG</a:t>
            </a:r>
          </a:p>
          <a:p>
            <a:r>
              <a:rPr lang="en-US" sz="2133" b="1" dirty="0"/>
              <a:t>Asia Connect Cable (ACC-1) </a:t>
            </a:r>
            <a:r>
              <a:rPr lang="en-US" sz="2133" dirty="0"/>
              <a:t>(2027) – IN, PH, SG, AU, US</a:t>
            </a:r>
          </a:p>
        </p:txBody>
      </p:sp>
      <p:pic>
        <p:nvPicPr>
          <p:cNvPr id="6" name="Picture 5" descr="A map of the world&#10;&#10;Description automatically generated">
            <a:extLst>
              <a:ext uri="{FF2B5EF4-FFF2-40B4-BE49-F238E27FC236}">
                <a16:creationId xmlns:a16="http://schemas.microsoft.com/office/drawing/2014/main" id="{8339A78E-7A41-3F81-5857-6D6F936BE4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447"/>
          <a:stretch/>
        </p:blipFill>
        <p:spPr>
          <a:xfrm>
            <a:off x="329789" y="1343918"/>
            <a:ext cx="6375780" cy="412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3498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326C9-1FFC-7E28-5D15-5C155005A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0500"/>
            <a:ext cx="11274552" cy="1143000"/>
          </a:xfrm>
        </p:spPr>
        <p:txBody>
          <a:bodyPr/>
          <a:lstStyle/>
          <a:p>
            <a:r>
              <a:rPr lang="en-US" dirty="0"/>
              <a:t>Asia’s top int’l routes</a:t>
            </a:r>
            <a:br>
              <a:rPr lang="en-US" dirty="0"/>
            </a:b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F2B773-72B7-0D14-DB14-C63A251573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800" y="850900"/>
            <a:ext cx="3949700" cy="5181600"/>
          </a:xfrm>
        </p:spPr>
        <p:txBody>
          <a:bodyPr/>
          <a:lstStyle/>
          <a:p>
            <a:r>
              <a:rPr lang="en-US" sz="2133" b="1" dirty="0"/>
              <a:t>Largest hub countries – Singapore, China, Japan</a:t>
            </a:r>
          </a:p>
          <a:p>
            <a:r>
              <a:rPr lang="en-US" sz="2133" b="1" dirty="0"/>
              <a:t>Largest routes mostly still to U.S. </a:t>
            </a:r>
          </a:p>
          <a:p>
            <a:r>
              <a:rPr lang="en-US" sz="2133" b="1" dirty="0"/>
              <a:t>Growing routes to India and Europe</a:t>
            </a:r>
          </a:p>
          <a:p>
            <a:r>
              <a:rPr lang="en-US" sz="2133" b="1" dirty="0"/>
              <a:t>Intra-Asia int’l </a:t>
            </a:r>
            <a:r>
              <a:rPr lang="en-US" sz="2133" b="1" dirty="0" err="1"/>
              <a:t>bw</a:t>
            </a:r>
            <a:r>
              <a:rPr lang="en-US" sz="2133" b="1" dirty="0"/>
              <a:t> has been increasing rapidly past 5+ years</a:t>
            </a:r>
          </a:p>
          <a:p>
            <a:endParaRPr lang="en-US" sz="2133" b="1" dirty="0"/>
          </a:p>
          <a:p>
            <a:endParaRPr lang="en-US" sz="2133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1FB4A2-F03C-2A33-D692-34A3F2D3A5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667" y="850899"/>
            <a:ext cx="5309419" cy="530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487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D628152-25E2-CE4C-BCD3-D100DC0B3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760"/>
            <a:ext cx="11274552" cy="685800"/>
          </a:xfrm>
        </p:spPr>
        <p:txBody>
          <a:bodyPr/>
          <a:lstStyle/>
          <a:p>
            <a:r>
              <a:rPr lang="en-US" dirty="0"/>
              <a:t>Cloud data center landscape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663231-509E-014A-B5B6-074F08369E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22185" y="1346329"/>
            <a:ext cx="4174621" cy="4343400"/>
          </a:xfrm>
        </p:spPr>
        <p:txBody>
          <a:bodyPr>
            <a:normAutofit fontScale="92500" lnSpcReduction="20000"/>
          </a:bodyPr>
          <a:lstStyle/>
          <a:p>
            <a:r>
              <a:rPr lang="en-US" sz="2600" dirty="0"/>
              <a:t>92 live and 9 planned cloud regions</a:t>
            </a:r>
          </a:p>
          <a:p>
            <a:r>
              <a:rPr lang="en-US" sz="2600" dirty="0"/>
              <a:t>3 launched in 2023</a:t>
            </a:r>
          </a:p>
          <a:p>
            <a:r>
              <a:rPr lang="en-US" sz="2600" dirty="0"/>
              <a:t>43 in China</a:t>
            </a:r>
          </a:p>
          <a:p>
            <a:r>
              <a:rPr lang="en-US" sz="2600" dirty="0"/>
              <a:t>12 each in Japan and India</a:t>
            </a:r>
          </a:p>
          <a:p>
            <a:r>
              <a:rPr lang="en-US" sz="2600" dirty="0"/>
              <a:t>Newer regions all in China</a:t>
            </a:r>
          </a:p>
          <a:p>
            <a:r>
              <a:rPr lang="en-US" sz="2600" dirty="0"/>
              <a:t>Planned new regions in Malaysia (3), Thailand (2), Indonesia (1), India (1), Taiwan (1) and Singapore (1)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FBE43B-78F8-E2F6-A562-8213E7936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271" y="1346328"/>
            <a:ext cx="6751914" cy="462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4164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484F8-5A43-7E4A-B9E2-5DD953D261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dirty="0"/>
              <a:t>Global trends &amp; What’s to come</a:t>
            </a:r>
          </a:p>
        </p:txBody>
      </p:sp>
    </p:spTree>
    <p:extLst>
      <p:ext uri="{BB962C8B-B14F-4D97-AF65-F5344CB8AC3E}">
        <p14:creationId xmlns:p14="http://schemas.microsoft.com/office/powerpoint/2010/main" val="11192202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map of the world with blue dots and red lines&#10;&#10;Description automatically generated">
            <a:extLst>
              <a:ext uri="{FF2B5EF4-FFF2-40B4-BE49-F238E27FC236}">
                <a16:creationId xmlns:a16="http://schemas.microsoft.com/office/drawing/2014/main" id="{2D323E29-AFF4-39A0-0F83-AEB914B2426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5" r="25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364D6F3-FA42-4A4E-AD65-9035720D1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Planned &amp; recent cable systems </a:t>
            </a:r>
          </a:p>
        </p:txBody>
      </p:sp>
      <p:cxnSp>
        <p:nvCxnSpPr>
          <p:cNvPr id="18" name="Google Shape;8;p10">
            <a:extLst>
              <a:ext uri="{FF2B5EF4-FFF2-40B4-BE49-F238E27FC236}">
                <a16:creationId xmlns:a16="http://schemas.microsoft.com/office/drawing/2014/main" id="{0A490BFA-E7E3-FB48-B16B-258E8E147F80}"/>
              </a:ext>
            </a:extLst>
          </p:cNvPr>
          <p:cNvCxnSpPr/>
          <p:nvPr/>
        </p:nvCxnSpPr>
        <p:spPr>
          <a:xfrm>
            <a:off x="457200" y="6245352"/>
            <a:ext cx="11274552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9" name="Google Shape;9;p10">
            <a:extLst>
              <a:ext uri="{FF2B5EF4-FFF2-40B4-BE49-F238E27FC236}">
                <a16:creationId xmlns:a16="http://schemas.microsoft.com/office/drawing/2014/main" id="{01E00762-ED9A-DD42-8F54-1141056B010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6355080"/>
            <a:ext cx="2438400" cy="270933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0;p10">
            <a:extLst>
              <a:ext uri="{FF2B5EF4-FFF2-40B4-BE49-F238E27FC236}">
                <a16:creationId xmlns:a16="http://schemas.microsoft.com/office/drawing/2014/main" id="{0C8130D7-675D-9A46-B734-4AB610E610D9}"/>
              </a:ext>
            </a:extLst>
          </p:cNvPr>
          <p:cNvSpPr txBox="1"/>
          <p:nvPr/>
        </p:nvSpPr>
        <p:spPr>
          <a:xfrm>
            <a:off x="3200400" y="6355080"/>
            <a:ext cx="853135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"/>
                <a:sym typeface="Roboto"/>
              </a:rPr>
              <a:t>www.telegeography.com</a:t>
            </a:r>
            <a:endParaRPr b="0" i="0" dirty="0"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2" name="Google Shape;217;p25">
            <a:extLst>
              <a:ext uri="{FF2B5EF4-FFF2-40B4-BE49-F238E27FC236}">
                <a16:creationId xmlns:a16="http://schemas.microsoft.com/office/drawing/2014/main" id="{C533A4EB-9335-C762-C187-FC111DA690F7}"/>
              </a:ext>
            </a:extLst>
          </p:cNvPr>
          <p:cNvSpPr/>
          <p:nvPr/>
        </p:nvSpPr>
        <p:spPr>
          <a:xfrm>
            <a:off x="5910591" y="2471852"/>
            <a:ext cx="784592" cy="644133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4" name="Google Shape;219;p25">
            <a:extLst>
              <a:ext uri="{FF2B5EF4-FFF2-40B4-BE49-F238E27FC236}">
                <a16:creationId xmlns:a16="http://schemas.microsoft.com/office/drawing/2014/main" id="{FF58F1F5-F8B9-4952-4FAF-8ABA4E68870E}"/>
              </a:ext>
            </a:extLst>
          </p:cNvPr>
          <p:cNvSpPr/>
          <p:nvPr/>
        </p:nvSpPr>
        <p:spPr>
          <a:xfrm>
            <a:off x="8628228" y="3288292"/>
            <a:ext cx="1087271" cy="1038048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6" name="Google Shape;218;p25">
            <a:extLst>
              <a:ext uri="{FF2B5EF4-FFF2-40B4-BE49-F238E27FC236}">
                <a16:creationId xmlns:a16="http://schemas.microsoft.com/office/drawing/2014/main" id="{940D1C64-ED63-3E15-57C5-68D8C59D8710}"/>
              </a:ext>
            </a:extLst>
          </p:cNvPr>
          <p:cNvSpPr/>
          <p:nvPr/>
        </p:nvSpPr>
        <p:spPr>
          <a:xfrm>
            <a:off x="6520494" y="2583187"/>
            <a:ext cx="1891163" cy="1920733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38839160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map of the world with blue circles&#10;&#10;Description automatically generated">
            <a:extLst>
              <a:ext uri="{FF2B5EF4-FFF2-40B4-BE49-F238E27FC236}">
                <a16:creationId xmlns:a16="http://schemas.microsoft.com/office/drawing/2014/main" id="{F450BBE6-A0F2-94D0-C42B-53BB9B691BF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3125" b="3125"/>
          <a:stretch>
            <a:fillRect/>
          </a:stretch>
        </p:blipFill>
        <p:spPr>
          <a:xfrm>
            <a:off x="584200" y="498475"/>
            <a:ext cx="10553700" cy="5936456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364D6F3-FA42-4A4E-AD65-9035720D1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Planned cloud data centers</a:t>
            </a:r>
          </a:p>
        </p:txBody>
      </p:sp>
      <p:cxnSp>
        <p:nvCxnSpPr>
          <p:cNvPr id="18" name="Google Shape;8;p10">
            <a:extLst>
              <a:ext uri="{FF2B5EF4-FFF2-40B4-BE49-F238E27FC236}">
                <a16:creationId xmlns:a16="http://schemas.microsoft.com/office/drawing/2014/main" id="{0A490BFA-E7E3-FB48-B16B-258E8E147F80}"/>
              </a:ext>
            </a:extLst>
          </p:cNvPr>
          <p:cNvCxnSpPr/>
          <p:nvPr/>
        </p:nvCxnSpPr>
        <p:spPr>
          <a:xfrm>
            <a:off x="457200" y="6245352"/>
            <a:ext cx="11274552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Google Shape;10;p10">
            <a:extLst>
              <a:ext uri="{FF2B5EF4-FFF2-40B4-BE49-F238E27FC236}">
                <a16:creationId xmlns:a16="http://schemas.microsoft.com/office/drawing/2014/main" id="{0C8130D7-675D-9A46-B734-4AB610E610D9}"/>
              </a:ext>
            </a:extLst>
          </p:cNvPr>
          <p:cNvSpPr txBox="1"/>
          <p:nvPr/>
        </p:nvSpPr>
        <p:spPr>
          <a:xfrm>
            <a:off x="3200400" y="6355080"/>
            <a:ext cx="853135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"/>
                <a:sym typeface="Roboto"/>
              </a:rPr>
              <a:t>www.telegeography.com</a:t>
            </a:r>
            <a:endParaRPr b="0" i="0" dirty="0"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6754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D3820096-A38A-3496-8B58-8ACF76D16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613"/>
          </a:xfrm>
          <a:prstGeom prst="rect">
            <a:avLst/>
          </a:prstGeom>
        </p:spPr>
      </p:pic>
      <p:sp>
        <p:nvSpPr>
          <p:cNvPr id="3074" name="Title 1">
            <a:extLst>
              <a:ext uri="{FF2B5EF4-FFF2-40B4-BE49-F238E27FC236}">
                <a16:creationId xmlns:a16="http://schemas.microsoft.com/office/drawing/2014/main" id="{A7741ED9-2C4D-1CE7-50C3-8A49A70672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10363200" cy="1219200"/>
          </a:xfrm>
        </p:spPr>
        <p:txBody>
          <a:bodyPr/>
          <a:lstStyle/>
          <a:p>
            <a:r>
              <a:rPr lang="en-US" altLang="en-US" dirty="0"/>
              <a:t>IX presence</a:t>
            </a:r>
          </a:p>
        </p:txBody>
      </p:sp>
      <p:pic>
        <p:nvPicPr>
          <p:cNvPr id="3075" name="Picture 13">
            <a:extLst>
              <a:ext uri="{FF2B5EF4-FFF2-40B4-BE49-F238E27FC236}">
                <a16:creationId xmlns:a16="http://schemas.microsoft.com/office/drawing/2014/main" id="{6E6D279D-AD06-DC49-C98E-93EB076E8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187018"/>
            <a:ext cx="2167467" cy="670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Line 10">
            <a:extLst>
              <a:ext uri="{FF2B5EF4-FFF2-40B4-BE49-F238E27FC236}">
                <a16:creationId xmlns:a16="http://schemas.microsoft.com/office/drawing/2014/main" id="{3D6CBECC-BC6E-9C4B-6304-125A3BFD62A3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6172200"/>
            <a:ext cx="103632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3200"/>
          </a:p>
        </p:txBody>
      </p:sp>
      <p:sp>
        <p:nvSpPr>
          <p:cNvPr id="3077" name="Text Box 11">
            <a:extLst>
              <a:ext uri="{FF2B5EF4-FFF2-40B4-BE49-F238E27FC236}">
                <a16:creationId xmlns:a16="http://schemas.microsoft.com/office/drawing/2014/main" id="{E71FE320-23A7-6830-231F-9535CA5FAC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9200" y="6273801"/>
            <a:ext cx="76187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chemeClr val="bg2"/>
                </a:solidFill>
                <a:latin typeface="Helvetica" pitchFamily="2" charset="0"/>
              </a:rPr>
              <a:t>Carlsbad, CA | Washington, DC | Exeter, UK | Singapore | www.telegeography.com | info@telegeography.com</a:t>
            </a:r>
          </a:p>
        </p:txBody>
      </p:sp>
    </p:spTree>
    <p:extLst>
      <p:ext uri="{BB962C8B-B14F-4D97-AF65-F5344CB8AC3E}">
        <p14:creationId xmlns:p14="http://schemas.microsoft.com/office/powerpoint/2010/main" val="39943959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02B69803-4153-52B3-18A2-BF56C56F43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854613"/>
          </a:xfrm>
          <a:prstGeom prst="rect">
            <a:avLst/>
          </a:prstGeom>
        </p:spPr>
      </p:pic>
      <p:sp>
        <p:nvSpPr>
          <p:cNvPr id="3074" name="Title 1">
            <a:extLst>
              <a:ext uri="{FF2B5EF4-FFF2-40B4-BE49-F238E27FC236}">
                <a16:creationId xmlns:a16="http://schemas.microsoft.com/office/drawing/2014/main" id="{10AB7883-0773-55A6-E51B-8715CFD692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10363200" cy="1219200"/>
          </a:xfrm>
        </p:spPr>
        <p:txBody>
          <a:bodyPr/>
          <a:lstStyle/>
          <a:p>
            <a:r>
              <a:rPr lang="en-US" altLang="en-US" dirty="0"/>
              <a:t>CDN global distribution</a:t>
            </a:r>
          </a:p>
        </p:txBody>
      </p:sp>
      <p:pic>
        <p:nvPicPr>
          <p:cNvPr id="3075" name="Picture 13">
            <a:extLst>
              <a:ext uri="{FF2B5EF4-FFF2-40B4-BE49-F238E27FC236}">
                <a16:creationId xmlns:a16="http://schemas.microsoft.com/office/drawing/2014/main" id="{EC232B88-D89C-6F2A-9A30-7DA04F2298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187018"/>
            <a:ext cx="2167467" cy="670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Line 10">
            <a:extLst>
              <a:ext uri="{FF2B5EF4-FFF2-40B4-BE49-F238E27FC236}">
                <a16:creationId xmlns:a16="http://schemas.microsoft.com/office/drawing/2014/main" id="{777D996B-2FF8-DB77-23C1-9FA267827627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6172200"/>
            <a:ext cx="103632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3200"/>
          </a:p>
        </p:txBody>
      </p:sp>
      <p:sp>
        <p:nvSpPr>
          <p:cNvPr id="3077" name="Text Box 11">
            <a:extLst>
              <a:ext uri="{FF2B5EF4-FFF2-40B4-BE49-F238E27FC236}">
                <a16:creationId xmlns:a16="http://schemas.microsoft.com/office/drawing/2014/main" id="{847A9D48-3943-D104-4384-BB6CF668F6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9200" y="6273801"/>
            <a:ext cx="76187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bg2"/>
                </a:solidFill>
                <a:latin typeface="Helvetica" pitchFamily="2" charset="0"/>
              </a:rPr>
              <a:t>Carlsbad, CA | Washington, DC | Exeter, UK | Singapore | </a:t>
            </a:r>
            <a:r>
              <a:rPr lang="en-US" altLang="en-US" sz="1200" dirty="0" err="1">
                <a:solidFill>
                  <a:schemeClr val="bg2"/>
                </a:solidFill>
                <a:latin typeface="Helvetica" pitchFamily="2" charset="0"/>
              </a:rPr>
              <a:t>www.telegeography.com</a:t>
            </a:r>
            <a:r>
              <a:rPr lang="en-US" altLang="en-US" sz="1200" dirty="0">
                <a:solidFill>
                  <a:schemeClr val="bg2"/>
                </a:solidFill>
                <a:latin typeface="Helvetica" pitchFamily="2" charset="0"/>
              </a:rPr>
              <a:t> | </a:t>
            </a:r>
            <a:r>
              <a:rPr lang="en-US" altLang="en-US" sz="1200" dirty="0" err="1">
                <a:solidFill>
                  <a:schemeClr val="bg2"/>
                </a:solidFill>
                <a:latin typeface="Helvetica" pitchFamily="2" charset="0"/>
              </a:rPr>
              <a:t>info@telegeography.com</a:t>
            </a:r>
            <a:endParaRPr lang="en-US" altLang="en-US" sz="1200" dirty="0">
              <a:solidFill>
                <a:schemeClr val="bg2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1937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64D6F3-FA42-4A4E-AD65-9035720D1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IP transit pricing</a:t>
            </a:r>
          </a:p>
        </p:txBody>
      </p:sp>
      <p:cxnSp>
        <p:nvCxnSpPr>
          <p:cNvPr id="18" name="Google Shape;8;p10">
            <a:extLst>
              <a:ext uri="{FF2B5EF4-FFF2-40B4-BE49-F238E27FC236}">
                <a16:creationId xmlns:a16="http://schemas.microsoft.com/office/drawing/2014/main" id="{0A490BFA-E7E3-FB48-B16B-258E8E147F80}"/>
              </a:ext>
            </a:extLst>
          </p:cNvPr>
          <p:cNvCxnSpPr/>
          <p:nvPr/>
        </p:nvCxnSpPr>
        <p:spPr>
          <a:xfrm>
            <a:off x="457200" y="6245352"/>
            <a:ext cx="11274552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Google Shape;10;p10">
            <a:extLst>
              <a:ext uri="{FF2B5EF4-FFF2-40B4-BE49-F238E27FC236}">
                <a16:creationId xmlns:a16="http://schemas.microsoft.com/office/drawing/2014/main" id="{0C8130D7-675D-9A46-B734-4AB610E610D9}"/>
              </a:ext>
            </a:extLst>
          </p:cNvPr>
          <p:cNvSpPr txBox="1"/>
          <p:nvPr/>
        </p:nvSpPr>
        <p:spPr>
          <a:xfrm>
            <a:off x="3200400" y="6355080"/>
            <a:ext cx="853135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"/>
                <a:sym typeface="Roboto"/>
              </a:rPr>
              <a:t>www.telegeography.com</a:t>
            </a:r>
            <a:endParaRPr b="0" i="0" dirty="0"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pic>
        <p:nvPicPr>
          <p:cNvPr id="5" name="Picture 4" descr="A map of the world with different colored dots&#10;&#10;Description automatically generated">
            <a:extLst>
              <a:ext uri="{FF2B5EF4-FFF2-40B4-BE49-F238E27FC236}">
                <a16:creationId xmlns:a16="http://schemas.microsoft.com/office/drawing/2014/main" id="{6C4E9666-E572-FC60-D0B4-8944F097EA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596" y="1288989"/>
            <a:ext cx="11116078" cy="431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4283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64D6F3-FA42-4A4E-AD65-9035720D1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IP transit price decline</a:t>
            </a:r>
          </a:p>
        </p:txBody>
      </p:sp>
      <p:cxnSp>
        <p:nvCxnSpPr>
          <p:cNvPr id="18" name="Google Shape;8;p10">
            <a:extLst>
              <a:ext uri="{FF2B5EF4-FFF2-40B4-BE49-F238E27FC236}">
                <a16:creationId xmlns:a16="http://schemas.microsoft.com/office/drawing/2014/main" id="{0A490BFA-E7E3-FB48-B16B-258E8E147F80}"/>
              </a:ext>
            </a:extLst>
          </p:cNvPr>
          <p:cNvCxnSpPr/>
          <p:nvPr/>
        </p:nvCxnSpPr>
        <p:spPr>
          <a:xfrm>
            <a:off x="457200" y="6245352"/>
            <a:ext cx="11274552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Google Shape;10;p10">
            <a:extLst>
              <a:ext uri="{FF2B5EF4-FFF2-40B4-BE49-F238E27FC236}">
                <a16:creationId xmlns:a16="http://schemas.microsoft.com/office/drawing/2014/main" id="{0C8130D7-675D-9A46-B734-4AB610E610D9}"/>
              </a:ext>
            </a:extLst>
          </p:cNvPr>
          <p:cNvSpPr txBox="1"/>
          <p:nvPr/>
        </p:nvSpPr>
        <p:spPr>
          <a:xfrm>
            <a:off x="3200400" y="6355080"/>
            <a:ext cx="853135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"/>
                <a:sym typeface="Roboto"/>
              </a:rPr>
              <a:t>www.telegeography.com</a:t>
            </a:r>
            <a:endParaRPr b="0" i="0" dirty="0"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pic>
        <p:nvPicPr>
          <p:cNvPr id="5" name="Picture 4" descr="A map of the world with different colored dots&#10;&#10;Description automatically generated">
            <a:extLst>
              <a:ext uri="{FF2B5EF4-FFF2-40B4-BE49-F238E27FC236}">
                <a16:creationId xmlns:a16="http://schemas.microsoft.com/office/drawing/2014/main" id="{6C4E9666-E572-FC60-D0B4-8944F097EA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596" y="1288989"/>
            <a:ext cx="11116078" cy="4318587"/>
          </a:xfrm>
          <a:prstGeom prst="rect">
            <a:avLst/>
          </a:prstGeom>
        </p:spPr>
      </p:pic>
      <p:pic>
        <p:nvPicPr>
          <p:cNvPr id="2" name="Picture 1" descr="A map of the world with different colored circles&#10;&#10;Description automatically generated">
            <a:extLst>
              <a:ext uri="{FF2B5EF4-FFF2-40B4-BE49-F238E27FC236}">
                <a16:creationId xmlns:a16="http://schemas.microsoft.com/office/drawing/2014/main" id="{5EF26BBE-6C7D-2254-1D42-1F27BC74C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412" y="1329451"/>
            <a:ext cx="11682622" cy="428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911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7A84C-BB30-834B-B8F0-4EE344A29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Regional summaries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A04CE-1C5D-7921-586F-62592DE8A1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1" y="1308100"/>
            <a:ext cx="10363200" cy="4711700"/>
          </a:xfrm>
        </p:spPr>
        <p:txBody>
          <a:bodyPr>
            <a:normAutofit lnSpcReduction="10000"/>
          </a:bodyPr>
          <a:lstStyle/>
          <a:p>
            <a:r>
              <a:rPr lang="en-US" sz="2667" dirty="0"/>
              <a:t>Asia </a:t>
            </a:r>
          </a:p>
          <a:p>
            <a:pPr lvl="1"/>
            <a:r>
              <a:rPr lang="en-US" sz="2133" dirty="0"/>
              <a:t>Tokyo &amp; Singapore are established hubs different factors – Tokyo higher population/local access &amp; infrastructure (DCs, Cloud) while Singapore better long-haul connectivity + IXs</a:t>
            </a:r>
          </a:p>
          <a:p>
            <a:pPr lvl="1"/>
            <a:r>
              <a:rPr lang="en-US" sz="2133" dirty="0"/>
              <a:t>Beijing &amp; Kuala Lumpur – Beijing biggest gainer DC score &amp; cloud infra + access to power but fewer IXs, ease of doing business (</a:t>
            </a:r>
            <a:r>
              <a:rPr lang="en-US" sz="2133" dirty="0" err="1"/>
              <a:t>EoDB</a:t>
            </a:r>
            <a:r>
              <a:rPr lang="en-US" sz="2133" dirty="0"/>
              <a:t>) lower </a:t>
            </a:r>
          </a:p>
          <a:p>
            <a:pPr lvl="1"/>
            <a:r>
              <a:rPr lang="en-US" sz="2133" dirty="0"/>
              <a:t>KL (like Bangkok, Jakarta, Manila) in between Beijing &amp; Tokyo for IXs &amp; </a:t>
            </a:r>
            <a:r>
              <a:rPr lang="en-US" sz="2133" dirty="0" err="1"/>
              <a:t>EoDB</a:t>
            </a:r>
            <a:r>
              <a:rPr lang="en-US" sz="2133" dirty="0"/>
              <a:t>, but less cloud infrastructure, local access and smaller population</a:t>
            </a:r>
          </a:p>
          <a:p>
            <a:pPr marL="514350" indent="-457200"/>
            <a:r>
              <a:rPr lang="en-US" sz="2733" dirty="0"/>
              <a:t>Africa</a:t>
            </a:r>
          </a:p>
          <a:p>
            <a:pPr marL="914400" lvl="1" indent="-457200"/>
            <a:r>
              <a:rPr lang="en-US" sz="2133" dirty="0"/>
              <a:t>South Africa remains the major hub, best </a:t>
            </a:r>
            <a:r>
              <a:rPr lang="en-US" sz="2133" dirty="0" err="1"/>
              <a:t>EoDB</a:t>
            </a:r>
            <a:r>
              <a:rPr lang="en-US" sz="2133" dirty="0"/>
              <a:t> in Africa, existing infrastructure, local access</a:t>
            </a:r>
          </a:p>
          <a:p>
            <a:pPr marL="914400" lvl="1" indent="-457200"/>
            <a:r>
              <a:rPr lang="en-US" sz="2133" dirty="0"/>
              <a:t>Lagos &amp; Nairobi as well as Luanda, Kinshasa, Abidjan &amp; Accra climbing fast (local access) but at present low infrastructure and </a:t>
            </a:r>
            <a:r>
              <a:rPr lang="en-US" sz="2133" dirty="0" err="1"/>
              <a:t>EoDB</a:t>
            </a:r>
            <a:endParaRPr lang="en-US" sz="2133" dirty="0"/>
          </a:p>
        </p:txBody>
      </p:sp>
    </p:spTree>
    <p:extLst>
      <p:ext uri="{BB962C8B-B14F-4D97-AF65-F5344CB8AC3E}">
        <p14:creationId xmlns:p14="http://schemas.microsoft.com/office/powerpoint/2010/main" val="9980851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7A84C-BB30-834B-B8F0-4EE344A29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Regional summaries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A04CE-1C5D-7921-586F-62592DE8A1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82700"/>
            <a:ext cx="11274552" cy="4660900"/>
          </a:xfrm>
        </p:spPr>
        <p:txBody>
          <a:bodyPr>
            <a:normAutofit/>
          </a:bodyPr>
          <a:lstStyle/>
          <a:p>
            <a:r>
              <a:rPr lang="en-US" sz="2800" dirty="0"/>
              <a:t>Middle East</a:t>
            </a:r>
          </a:p>
          <a:p>
            <a:pPr lvl="1"/>
            <a:r>
              <a:rPr lang="en-US" sz="2133" dirty="0"/>
              <a:t>As a whole low scores in terms of DCs, IXs, local access but cloud infrastructure growing &amp; some demographics good – GDP per capita (Dubai, Tel Aviv…)</a:t>
            </a:r>
          </a:p>
          <a:p>
            <a:pPr lvl="2"/>
            <a:r>
              <a:rPr lang="en-US" sz="1833" dirty="0"/>
              <a:t>Added 10 cloud regions in 2 years, 4 more in the pipe</a:t>
            </a:r>
          </a:p>
          <a:p>
            <a:pPr lvl="1"/>
            <a:r>
              <a:rPr lang="en-US" sz="2133" dirty="0"/>
              <a:t>Istanbul stands out as biggest (recent) gainer – Demographics, local access, pricing higher scores but little cloud infrastructure and low GDP per capita</a:t>
            </a:r>
          </a:p>
          <a:p>
            <a:r>
              <a:rPr lang="en-US" sz="2800" dirty="0" err="1"/>
              <a:t>Latam</a:t>
            </a:r>
            <a:endParaRPr lang="en-US" sz="2800" dirty="0"/>
          </a:p>
          <a:p>
            <a:pPr lvl="1"/>
            <a:r>
              <a:rPr lang="en-US" sz="2133" dirty="0"/>
              <a:t>Sao Paulo v Santiago – In SP DCs scores are high for </a:t>
            </a:r>
            <a:r>
              <a:rPr lang="en-US" sz="2133" dirty="0" err="1"/>
              <a:t>Latam</a:t>
            </a:r>
            <a:r>
              <a:rPr lang="en-US" sz="2133" dirty="0"/>
              <a:t>, as well as cloud and IXs and local access. Santiago </a:t>
            </a:r>
            <a:r>
              <a:rPr lang="en-US" sz="2133" dirty="0" err="1"/>
              <a:t>EoDB</a:t>
            </a:r>
            <a:r>
              <a:rPr lang="en-US" sz="2133" dirty="0"/>
              <a:t> scores higher but scores slightly lower in local access and power. But Santiago leads the second tier after SP</a:t>
            </a:r>
          </a:p>
          <a:p>
            <a:pPr lvl="1"/>
            <a:r>
              <a:rPr lang="en-US" sz="2133" dirty="0"/>
              <a:t>Bogota &amp; Lima – Similar to Santiago but lower in cloud infrastructure. Bogota is closer to Santiago’s scores while Lima slightly lower in DC scores</a:t>
            </a:r>
          </a:p>
        </p:txBody>
      </p:sp>
    </p:spTree>
    <p:extLst>
      <p:ext uri="{BB962C8B-B14F-4D97-AF65-F5344CB8AC3E}">
        <p14:creationId xmlns:p14="http://schemas.microsoft.com/office/powerpoint/2010/main" val="35834092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7A84C-BB30-834B-B8F0-4EE344A29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Regional summaries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A04CE-1C5D-7921-586F-62592DE8A1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82700"/>
            <a:ext cx="11274552" cy="4660900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Europe</a:t>
            </a:r>
          </a:p>
          <a:p>
            <a:pPr lvl="1"/>
            <a:r>
              <a:rPr lang="en-US" sz="2200" dirty="0"/>
              <a:t>London &amp; Frankfurt – FFT has high cloud infra + IX scores while LDN has high demographics + local access, high power scores</a:t>
            </a:r>
          </a:p>
          <a:p>
            <a:pPr lvl="1"/>
            <a:r>
              <a:rPr lang="en-US" sz="2200" dirty="0"/>
              <a:t>Madrid – high scores for power, cloud infra but lower demographics + local access</a:t>
            </a:r>
          </a:p>
          <a:p>
            <a:pPr lvl="1"/>
            <a:r>
              <a:rPr lang="en-US" sz="2200" dirty="0"/>
              <a:t>Nordics – high cloud infra, </a:t>
            </a:r>
            <a:r>
              <a:rPr lang="en-US" sz="2200" dirty="0" err="1"/>
              <a:t>EoDB</a:t>
            </a:r>
            <a:r>
              <a:rPr lang="en-US" sz="2200" dirty="0"/>
              <a:t> but lower demographics + local access</a:t>
            </a:r>
          </a:p>
          <a:p>
            <a:r>
              <a:rPr lang="en-US" sz="2800" dirty="0"/>
              <a:t>US &amp; Canada</a:t>
            </a:r>
          </a:p>
          <a:p>
            <a:pPr lvl="1"/>
            <a:r>
              <a:rPr lang="en-US" sz="2200" dirty="0"/>
              <a:t>Washington v San Francisco metros – high scores for infrastructure (DCs, cloud) in DC higher than SF but SF higher for IXs </a:t>
            </a:r>
          </a:p>
          <a:p>
            <a:pPr lvl="1"/>
            <a:r>
              <a:rPr lang="en-US" sz="2200" dirty="0"/>
              <a:t>NY &amp; LA – lower infra scores but high demographics + local access (NY pop 20m vs SF 5m)</a:t>
            </a:r>
          </a:p>
          <a:p>
            <a:pPr lvl="1"/>
            <a:r>
              <a:rPr lang="en-US" sz="2200" dirty="0"/>
              <a:t>Chicago, Dallas, Atlanta, Phoenix – lower infra scores but slightly higher demographics + local access scores than  DC &amp; SF</a:t>
            </a:r>
          </a:p>
        </p:txBody>
      </p:sp>
    </p:spTree>
    <p:extLst>
      <p:ext uri="{BB962C8B-B14F-4D97-AF65-F5344CB8AC3E}">
        <p14:creationId xmlns:p14="http://schemas.microsoft.com/office/powerpoint/2010/main" val="32792201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1BDC9-CFBA-E490-2199-72041CA80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FECE0CF-030A-C5BC-DF5E-E1EED9F9C4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61" b="261"/>
          <a:stretch/>
        </p:blipFill>
        <p:spPr>
          <a:xfrm>
            <a:off x="554182" y="1112474"/>
            <a:ext cx="11177570" cy="49775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A89C7F-9CBD-DBDF-1931-28B569D25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talk electricity before we go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879B31-842A-3A60-B55F-0404DA1D1A5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" y="967047"/>
            <a:ext cx="11274552" cy="457200"/>
          </a:xfrm>
        </p:spPr>
        <p:txBody>
          <a:bodyPr anchor="b" anchorCtr="0"/>
          <a:lstStyle/>
          <a:p>
            <a:r>
              <a:rPr lang="en-US" dirty="0"/>
              <a:t>Planned Electricity Generation Sites – All Sources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AAFF132E-DA86-FEAC-BF44-1EB6CF48DD05}"/>
              </a:ext>
            </a:extLst>
          </p:cNvPr>
          <p:cNvSpPr txBox="1">
            <a:spLocks/>
          </p:cNvSpPr>
          <p:nvPr/>
        </p:nvSpPr>
        <p:spPr bwMode="auto">
          <a:xfrm>
            <a:off x="457200" y="6015648"/>
            <a:ext cx="8215745" cy="171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3BF"/>
              </a:buClr>
              <a:buFont typeface="Arial" panose="020B0604020202020204" pitchFamily="34" charset="0"/>
              <a:buNone/>
              <a:defRPr sz="2100" baseline="0">
                <a:solidFill>
                  <a:schemeClr val="tx1"/>
                </a:solidFill>
                <a:latin typeface="Roboto Medium" panose="02000000000000000000" pitchFamily="2" charset="0"/>
                <a:ea typeface="+mn-ea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3BF"/>
              </a:buClr>
              <a:buFont typeface="Arial" panose="020B0604020202020204" pitchFamily="34" charset="0"/>
              <a:buChar char="•"/>
              <a:defRPr sz="2400" baseline="0">
                <a:solidFill>
                  <a:schemeClr val="tx1"/>
                </a:solidFill>
                <a:latin typeface="Roboto Medium" panose="02000000000000000000" pitchFamily="2" charset="0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3BF"/>
              </a:buClr>
              <a:buFont typeface="Arial" panose="020B0604020202020204" pitchFamily="34" charset="0"/>
              <a:buChar char="•"/>
              <a:defRPr sz="2100" baseline="0">
                <a:solidFill>
                  <a:schemeClr val="tx1"/>
                </a:solidFill>
                <a:latin typeface="Roboto Medium" panose="02000000000000000000" pitchFamily="2" charset="0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3BF"/>
              </a:buClr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  <a:latin typeface="Roboto Medium" panose="02000000000000000000" pitchFamily="2" charset="0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3BF"/>
              </a:buClr>
              <a:buFont typeface="Arial" panose="020B0604020202020204" pitchFamily="34" charset="0"/>
              <a:buChar char="•"/>
              <a:defRPr sz="1600" baseline="0">
                <a:solidFill>
                  <a:schemeClr val="tx1"/>
                </a:solidFill>
                <a:latin typeface="Roboto Medium" panose="02000000000000000000" pitchFamily="2" charset="0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/>
            <a:r>
              <a:rPr lang="en-US" sz="900" kern="0" dirty="0">
                <a:latin typeface="Helvetica" pitchFamily="2" charset="0"/>
              </a:rPr>
              <a:t>Underlying data source: Global Energy Monitor (https://globalenergymonitor.org/)</a:t>
            </a:r>
          </a:p>
        </p:txBody>
      </p:sp>
    </p:spTree>
    <p:extLst>
      <p:ext uri="{BB962C8B-B14F-4D97-AF65-F5344CB8AC3E}">
        <p14:creationId xmlns:p14="http://schemas.microsoft.com/office/powerpoint/2010/main" val="30208784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F816BA-4407-A251-0A71-2A6005176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9B7E19F-1CD9-0A75-7C2C-05884ACBF4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40" r="1640"/>
          <a:stretch/>
        </p:blipFill>
        <p:spPr>
          <a:xfrm>
            <a:off x="554182" y="1112474"/>
            <a:ext cx="11177570" cy="49775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A204AB-A760-E10E-479B-2573F3345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Underserved cities?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45DF14-75F5-ED2A-FDAF-909250460D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" y="967047"/>
            <a:ext cx="11274552" cy="457200"/>
          </a:xfrm>
        </p:spPr>
        <p:txBody>
          <a:bodyPr anchor="b" anchorCtr="0"/>
          <a:lstStyle/>
          <a:p>
            <a:r>
              <a:rPr lang="en-US" dirty="0"/>
              <a:t>Top Cities with Highest Potential : Current Score Ratio </a:t>
            </a:r>
          </a:p>
        </p:txBody>
      </p:sp>
    </p:spTree>
    <p:extLst>
      <p:ext uri="{BB962C8B-B14F-4D97-AF65-F5344CB8AC3E}">
        <p14:creationId xmlns:p14="http://schemas.microsoft.com/office/powerpoint/2010/main" val="13205595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2B10D09-7702-D44F-B150-DFC58DF94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799" y="392654"/>
            <a:ext cx="11493501" cy="685800"/>
          </a:xfrm>
        </p:spPr>
        <p:txBody>
          <a:bodyPr/>
          <a:lstStyle/>
          <a:p>
            <a:r>
              <a:rPr lang="en-US" sz="3200" dirty="0"/>
              <a:t>Have you seen the Cloud Infrastructure Map yet?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948193-3440-BD46-9031-C3842F1626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71542" y="5175556"/>
            <a:ext cx="7748658" cy="93314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200" b="1" dirty="0">
                <a:hlinkClick r:id="rId2"/>
              </a:rPr>
              <a:t>https://www.cloudinfrastructuremap.com</a:t>
            </a:r>
            <a:endParaRPr lang="en-US" sz="3200" b="1" dirty="0"/>
          </a:p>
          <a:p>
            <a:pPr marL="0" indent="0">
              <a:buNone/>
            </a:pPr>
            <a:r>
              <a:rPr lang="en-US" sz="3200" b="1" dirty="0">
                <a:hlinkClick r:id="rId3"/>
              </a:rPr>
              <a:t>https://www.submarinecablemap.com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Placeholder 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5267B177-5E76-7C79-A05F-E54087AAF36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/>
          <a:srcRect l="-51" r="-4289"/>
          <a:stretch/>
        </p:blipFill>
        <p:spPr>
          <a:xfrm>
            <a:off x="1522342" y="1099519"/>
            <a:ext cx="7850258" cy="3780697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11717BC-7403-719C-E6C6-BBBED096813A}"/>
              </a:ext>
            </a:extLst>
          </p:cNvPr>
          <p:cNvSpPr txBox="1"/>
          <p:nvPr/>
        </p:nvSpPr>
        <p:spPr>
          <a:xfrm>
            <a:off x="8255000" y="5596249"/>
            <a:ext cx="35301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(yeah, you know this one)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2850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4B06B48-EC63-2C4C-BF10-DD581AC646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Patrick Christian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21C0D5-F32D-3B4C-BF6B-7934FB03FB8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err="1"/>
              <a:t>pchristian@telegeography.com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26836"/>
      </p:ext>
    </p:extLst>
  </p:cSld>
  <p:clrMapOvr>
    <a:masterClrMapping/>
  </p:clrMapOvr>
</p:sld>
</file>

<file path=ppt/theme/theme1.xml><?xml version="1.0" encoding="utf-8"?>
<a:theme xmlns:a="http://schemas.openxmlformats.org/drawingml/2006/main" name="analyst-template">
  <a:themeElements>
    <a:clrScheme name="telegeography_2019">
      <a:dk1>
        <a:sysClr val="windowText" lastClr="000000"/>
      </a:dk1>
      <a:lt1>
        <a:sysClr val="window" lastClr="FFFFFF"/>
      </a:lt1>
      <a:dk2>
        <a:srgbClr val="CED4DA"/>
      </a:dk2>
      <a:lt2>
        <a:srgbClr val="008FBF"/>
      </a:lt2>
      <a:accent1>
        <a:srgbClr val="064D6F"/>
      </a:accent1>
      <a:accent2>
        <a:srgbClr val="00C8BE"/>
      </a:accent2>
      <a:accent3>
        <a:srgbClr val="DD333B"/>
      </a:accent3>
      <a:accent4>
        <a:srgbClr val="D5D20B"/>
      </a:accent4>
      <a:accent5>
        <a:srgbClr val="1F9D3A"/>
      </a:accent5>
      <a:accent6>
        <a:srgbClr val="EE9DDA"/>
      </a:accent6>
      <a:hlink>
        <a:srgbClr val="008FBF"/>
      </a:hlink>
      <a:folHlink>
        <a:srgbClr val="008FB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bscriber-template" id="{D9E9ED41-23C4-6445-A774-FC7C0EDD78BB}" vid="{71190145-37EC-0B42-B23B-10292F6F7AB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subscriber-template</Template>
  <TotalTime>0</TotalTime>
  <Words>2671</Words>
  <Application>Microsoft Office PowerPoint</Application>
  <PresentationFormat>Widescreen</PresentationFormat>
  <Paragraphs>401</Paragraphs>
  <Slides>43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2" baseType="lpstr">
      <vt:lpstr>Arial</vt:lpstr>
      <vt:lpstr>Calibri</vt:lpstr>
      <vt:lpstr>Georgia</vt:lpstr>
      <vt:lpstr>Helvetica</vt:lpstr>
      <vt:lpstr>Roboto</vt:lpstr>
      <vt:lpstr>Roboto Black</vt:lpstr>
      <vt:lpstr>Roboto Medium</vt:lpstr>
      <vt:lpstr>Times</vt:lpstr>
      <vt:lpstr>analyst-template</vt:lpstr>
      <vt:lpstr>Global Interconnection Hub Update  </vt:lpstr>
      <vt:lpstr>What we’ll cover</vt:lpstr>
      <vt:lpstr>The interconnection index: what we’re doing </vt:lpstr>
      <vt:lpstr>Example city: Osaka</vt:lpstr>
      <vt:lpstr>Example city: Osaka</vt:lpstr>
      <vt:lpstr>Overall quantity isn’t all that matters</vt:lpstr>
      <vt:lpstr>Top 3 hubs in each region</vt:lpstr>
      <vt:lpstr>Biggest gainers in near term</vt:lpstr>
      <vt:lpstr>Regional Rankings – Interconnection Hubs</vt:lpstr>
      <vt:lpstr>European interconnection hubs</vt:lpstr>
      <vt:lpstr>Major recent &amp; planned cables in Africa &amp; ME</vt:lpstr>
      <vt:lpstr>Europe’s top int’l routes </vt:lpstr>
      <vt:lpstr>Cloud data center landscape </vt:lpstr>
      <vt:lpstr>Middle Eastern hubs</vt:lpstr>
      <vt:lpstr>Middle East’s top int’l routes </vt:lpstr>
      <vt:lpstr>Cloud data center landscape </vt:lpstr>
      <vt:lpstr>African interconnection hubs</vt:lpstr>
      <vt:lpstr>Africa’s top int’l routes </vt:lpstr>
      <vt:lpstr>Africa’s top int’l routes </vt:lpstr>
      <vt:lpstr>Latin american interconnection hubs</vt:lpstr>
      <vt:lpstr>Latam’s top int’l routes </vt:lpstr>
      <vt:lpstr>Major recent &amp; planned cables in Latam</vt:lpstr>
      <vt:lpstr>Cloud data center landscape </vt:lpstr>
      <vt:lpstr>US &amp; Canada interconnection hubs</vt:lpstr>
      <vt:lpstr>U.S. &amp; Canada data center landscape </vt:lpstr>
      <vt:lpstr>Asian interconnection hubs</vt:lpstr>
      <vt:lpstr>Recent and planned sub cables in Asia</vt:lpstr>
      <vt:lpstr>Asia’s top int’l routes </vt:lpstr>
      <vt:lpstr>Cloud data center landscape </vt:lpstr>
      <vt:lpstr>Global trends &amp; What’s to come</vt:lpstr>
      <vt:lpstr>Planned &amp; recent cable systems </vt:lpstr>
      <vt:lpstr>Planned cloud data centers</vt:lpstr>
      <vt:lpstr>IX presence</vt:lpstr>
      <vt:lpstr>CDN global distribution</vt:lpstr>
      <vt:lpstr>Global IP transit pricing</vt:lpstr>
      <vt:lpstr>Global IP transit price decline</vt:lpstr>
      <vt:lpstr>Regional summaries </vt:lpstr>
      <vt:lpstr>Regional summaries </vt:lpstr>
      <vt:lpstr>Regional summaries </vt:lpstr>
      <vt:lpstr>Let’s talk electricity before we go</vt:lpstr>
      <vt:lpstr>Underserved cities?</vt:lpstr>
      <vt:lpstr>Have you seen the Cloud Infrastructure Map yet?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TeleGeography Analyst Template</dc:title>
  <dc:subject/>
  <dc:creator>TeleGeography</dc:creator>
  <cp:keywords/>
  <dc:description/>
  <cp:lastModifiedBy>Wouter van Renterghem</cp:lastModifiedBy>
  <cp:revision>144</cp:revision>
  <dcterms:created xsi:type="dcterms:W3CDTF">2022-06-29T21:19:25Z</dcterms:created>
  <dcterms:modified xsi:type="dcterms:W3CDTF">2024-04-11T13:13:51Z</dcterms:modified>
  <cp:category/>
</cp:coreProperties>
</file>