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0" r:id="rId3"/>
    <p:sldMasterId id="2147483680" r:id="rId4"/>
    <p:sldMasterId id="2147483690" r:id="rId5"/>
    <p:sldMasterId id="2147483700" r:id="rId6"/>
    <p:sldMasterId id="2147483710" r:id="rId7"/>
    <p:sldMasterId id="2147483720" r:id="rId8"/>
  </p:sldMasterIdLst>
  <p:notesMasterIdLst>
    <p:notesMasterId r:id="rId50"/>
  </p:notesMasterIdLst>
  <p:sldIdLst>
    <p:sldId id="256" r:id="rId9"/>
    <p:sldId id="259" r:id="rId10"/>
    <p:sldId id="258" r:id="rId11"/>
    <p:sldId id="1609" r:id="rId12"/>
    <p:sldId id="261" r:id="rId13"/>
    <p:sldId id="262" r:id="rId14"/>
    <p:sldId id="1605" r:id="rId15"/>
    <p:sldId id="257" r:id="rId16"/>
    <p:sldId id="265" r:id="rId17"/>
    <p:sldId id="1601" r:id="rId18"/>
    <p:sldId id="279" r:id="rId19"/>
    <p:sldId id="1611" r:id="rId20"/>
    <p:sldId id="278" r:id="rId21"/>
    <p:sldId id="263" r:id="rId22"/>
    <p:sldId id="260" r:id="rId23"/>
    <p:sldId id="1604" r:id="rId24"/>
    <p:sldId id="1610" r:id="rId25"/>
    <p:sldId id="264" r:id="rId26"/>
    <p:sldId id="266" r:id="rId27"/>
    <p:sldId id="1603" r:id="rId28"/>
    <p:sldId id="1602" r:id="rId29"/>
    <p:sldId id="281" r:id="rId30"/>
    <p:sldId id="1599" r:id="rId31"/>
    <p:sldId id="268" r:id="rId32"/>
    <p:sldId id="280" r:id="rId33"/>
    <p:sldId id="269" r:id="rId34"/>
    <p:sldId id="1606" r:id="rId35"/>
    <p:sldId id="277" r:id="rId36"/>
    <p:sldId id="1614" r:id="rId37"/>
    <p:sldId id="270" r:id="rId38"/>
    <p:sldId id="271" r:id="rId39"/>
    <p:sldId id="273" r:id="rId40"/>
    <p:sldId id="274" r:id="rId41"/>
    <p:sldId id="1613" r:id="rId42"/>
    <p:sldId id="1607" r:id="rId43"/>
    <p:sldId id="272" r:id="rId44"/>
    <p:sldId id="1612" r:id="rId45"/>
    <p:sldId id="1608" r:id="rId46"/>
    <p:sldId id="267" r:id="rId47"/>
    <p:sldId id="1616" r:id="rId48"/>
    <p:sldId id="1615"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14720-62C8-4AE9-A272-024193CC3E8D}" v="20" dt="2024-04-16T14:26:47.4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5" d="100"/>
          <a:sy n="55" d="100"/>
        </p:scale>
        <p:origin x="758"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microsoft.com/office/2015/10/relationships/revisionInfo" Target="revisionInfo.xml"/><Relationship Id="rId8" Type="http://schemas.openxmlformats.org/officeDocument/2006/relationships/slideMaster" Target="slideMasters/slideMaster8.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uter van Renterghem" userId="ebad41c5-ccc2-4675-a63e-304e70c39115" providerId="ADAL" clId="{1E814720-62C8-4AE9-A272-024193CC3E8D}"/>
    <pc:docChg chg="custSel delSld modSld sldOrd">
      <pc:chgData name="Wouter van Renterghem" userId="ebad41c5-ccc2-4675-a63e-304e70c39115" providerId="ADAL" clId="{1E814720-62C8-4AE9-A272-024193CC3E8D}" dt="2024-04-16T14:26:54.949" v="32" actId="2696"/>
      <pc:docMkLst>
        <pc:docMk/>
      </pc:docMkLst>
      <pc:sldChg chg="modSp mod">
        <pc:chgData name="Wouter van Renterghem" userId="ebad41c5-ccc2-4675-a63e-304e70c39115" providerId="ADAL" clId="{1E814720-62C8-4AE9-A272-024193CC3E8D}" dt="2024-04-09T09:01:52.055" v="5" actId="1076"/>
        <pc:sldMkLst>
          <pc:docMk/>
          <pc:sldMk cId="0" sldId="258"/>
        </pc:sldMkLst>
        <pc:spChg chg="mod">
          <ac:chgData name="Wouter van Renterghem" userId="ebad41c5-ccc2-4675-a63e-304e70c39115" providerId="ADAL" clId="{1E814720-62C8-4AE9-A272-024193CC3E8D}" dt="2024-04-09T09:01:52.055" v="5" actId="1076"/>
          <ac:spMkLst>
            <pc:docMk/>
            <pc:sldMk cId="0" sldId="258"/>
            <ac:spMk id="107" creationId="{00000000-0000-0000-0000-000000000000}"/>
          </ac:spMkLst>
        </pc:spChg>
        <pc:picChg chg="mod">
          <ac:chgData name="Wouter van Renterghem" userId="ebad41c5-ccc2-4675-a63e-304e70c39115" providerId="ADAL" clId="{1E814720-62C8-4AE9-A272-024193CC3E8D}" dt="2024-04-09T09:01:14.798" v="2" actId="1076"/>
          <ac:picMkLst>
            <pc:docMk/>
            <pc:sldMk cId="0" sldId="258"/>
            <ac:picMk id="4" creationId="{7C5E92B9-91E2-625A-3FCA-F9231A97C95D}"/>
          </ac:picMkLst>
        </pc:picChg>
        <pc:picChg chg="mod">
          <ac:chgData name="Wouter van Renterghem" userId="ebad41c5-ccc2-4675-a63e-304e70c39115" providerId="ADAL" clId="{1E814720-62C8-4AE9-A272-024193CC3E8D}" dt="2024-04-09T09:01:19.617" v="3" actId="1076"/>
          <ac:picMkLst>
            <pc:docMk/>
            <pc:sldMk cId="0" sldId="258"/>
            <ac:picMk id="8" creationId="{8F1CF326-FDEC-8FB9-8379-E229CC40CC96}"/>
          </ac:picMkLst>
        </pc:picChg>
      </pc:sldChg>
      <pc:sldChg chg="modSp mod">
        <pc:chgData name="Wouter van Renterghem" userId="ebad41c5-ccc2-4675-a63e-304e70c39115" providerId="ADAL" clId="{1E814720-62C8-4AE9-A272-024193CC3E8D}" dt="2024-04-09T11:36:39.526" v="10" actId="1076"/>
        <pc:sldMkLst>
          <pc:docMk/>
          <pc:sldMk cId="0" sldId="259"/>
        </pc:sldMkLst>
        <pc:spChg chg="mod">
          <ac:chgData name="Wouter van Renterghem" userId="ebad41c5-ccc2-4675-a63e-304e70c39115" providerId="ADAL" clId="{1E814720-62C8-4AE9-A272-024193CC3E8D}" dt="2024-04-09T11:36:39.526" v="10" actId="1076"/>
          <ac:spMkLst>
            <pc:docMk/>
            <pc:sldMk cId="0" sldId="259"/>
            <ac:spMk id="107" creationId="{00000000-0000-0000-0000-000000000000}"/>
          </ac:spMkLst>
        </pc:spChg>
      </pc:sldChg>
      <pc:sldChg chg="modSp mod">
        <pc:chgData name="Wouter van Renterghem" userId="ebad41c5-ccc2-4675-a63e-304e70c39115" providerId="ADAL" clId="{1E814720-62C8-4AE9-A272-024193CC3E8D}" dt="2024-04-09T09:08:46.083" v="8" actId="1076"/>
        <pc:sldMkLst>
          <pc:docMk/>
          <pc:sldMk cId="0" sldId="260"/>
        </pc:sldMkLst>
        <pc:spChg chg="mod">
          <ac:chgData name="Wouter van Renterghem" userId="ebad41c5-ccc2-4675-a63e-304e70c39115" providerId="ADAL" clId="{1E814720-62C8-4AE9-A272-024193CC3E8D}" dt="2024-04-09T09:08:46.083" v="8" actId="1076"/>
          <ac:spMkLst>
            <pc:docMk/>
            <pc:sldMk cId="0" sldId="260"/>
            <ac:spMk id="107" creationId="{00000000-0000-0000-0000-000000000000}"/>
          </ac:spMkLst>
        </pc:spChg>
      </pc:sldChg>
      <pc:sldChg chg="modSp mod">
        <pc:chgData name="Wouter van Renterghem" userId="ebad41c5-ccc2-4675-a63e-304e70c39115" providerId="ADAL" clId="{1E814720-62C8-4AE9-A272-024193CC3E8D}" dt="2024-04-09T11:37:25.891" v="13" actId="1076"/>
        <pc:sldMkLst>
          <pc:docMk/>
          <pc:sldMk cId="0" sldId="261"/>
        </pc:sldMkLst>
        <pc:spChg chg="mod">
          <ac:chgData name="Wouter van Renterghem" userId="ebad41c5-ccc2-4675-a63e-304e70c39115" providerId="ADAL" clId="{1E814720-62C8-4AE9-A272-024193CC3E8D}" dt="2024-04-09T11:37:25.891" v="13" actId="1076"/>
          <ac:spMkLst>
            <pc:docMk/>
            <pc:sldMk cId="0" sldId="261"/>
            <ac:spMk id="18" creationId="{3C6AE765-6ED3-E62A-1F54-B615544B95EC}"/>
          </ac:spMkLst>
        </pc:spChg>
        <pc:spChg chg="mod">
          <ac:chgData name="Wouter van Renterghem" userId="ebad41c5-ccc2-4675-a63e-304e70c39115" providerId="ADAL" clId="{1E814720-62C8-4AE9-A272-024193CC3E8D}" dt="2024-04-09T11:37:02.823" v="11" actId="1076"/>
          <ac:spMkLst>
            <pc:docMk/>
            <pc:sldMk cId="0" sldId="261"/>
            <ac:spMk id="107" creationId="{00000000-0000-0000-0000-000000000000}"/>
          </ac:spMkLst>
        </pc:spChg>
        <pc:picChg chg="mod">
          <ac:chgData name="Wouter van Renterghem" userId="ebad41c5-ccc2-4675-a63e-304e70c39115" providerId="ADAL" clId="{1E814720-62C8-4AE9-A272-024193CC3E8D}" dt="2024-04-09T11:37:17.627" v="12" actId="1076"/>
          <ac:picMkLst>
            <pc:docMk/>
            <pc:sldMk cId="0" sldId="261"/>
            <ac:picMk id="11" creationId="{707FFEAD-AD57-44C0-D1EC-09883348589B}"/>
          </ac:picMkLst>
        </pc:picChg>
      </pc:sldChg>
      <pc:sldChg chg="modSp mod">
        <pc:chgData name="Wouter van Renterghem" userId="ebad41c5-ccc2-4675-a63e-304e70c39115" providerId="ADAL" clId="{1E814720-62C8-4AE9-A272-024193CC3E8D}" dt="2024-04-09T11:37:59.264" v="14" actId="1076"/>
        <pc:sldMkLst>
          <pc:docMk/>
          <pc:sldMk cId="0" sldId="262"/>
        </pc:sldMkLst>
        <pc:spChg chg="mod">
          <ac:chgData name="Wouter van Renterghem" userId="ebad41c5-ccc2-4675-a63e-304e70c39115" providerId="ADAL" clId="{1E814720-62C8-4AE9-A272-024193CC3E8D}" dt="2024-04-09T11:37:59.264" v="14" actId="1076"/>
          <ac:spMkLst>
            <pc:docMk/>
            <pc:sldMk cId="0" sldId="262"/>
            <ac:spMk id="107" creationId="{00000000-0000-0000-0000-000000000000}"/>
          </ac:spMkLst>
        </pc:spChg>
      </pc:sldChg>
      <pc:sldChg chg="modSp mod">
        <pc:chgData name="Wouter van Renterghem" userId="ebad41c5-ccc2-4675-a63e-304e70c39115" providerId="ADAL" clId="{1E814720-62C8-4AE9-A272-024193CC3E8D}" dt="2024-04-09T12:50:34.103" v="15" actId="1076"/>
        <pc:sldMkLst>
          <pc:docMk/>
          <pc:sldMk cId="0" sldId="263"/>
        </pc:sldMkLst>
        <pc:picChg chg="mod">
          <ac:chgData name="Wouter van Renterghem" userId="ebad41c5-ccc2-4675-a63e-304e70c39115" providerId="ADAL" clId="{1E814720-62C8-4AE9-A272-024193CC3E8D}" dt="2024-04-09T12:50:34.103" v="15" actId="1076"/>
          <ac:picMkLst>
            <pc:docMk/>
            <pc:sldMk cId="0" sldId="263"/>
            <ac:picMk id="5" creationId="{5A47EEC6-90B5-A0AF-0C3F-C8F2E052DCC4}"/>
          </ac:picMkLst>
        </pc:picChg>
      </pc:sldChg>
      <pc:sldChg chg="del">
        <pc:chgData name="Wouter van Renterghem" userId="ebad41c5-ccc2-4675-a63e-304e70c39115" providerId="ADAL" clId="{1E814720-62C8-4AE9-A272-024193CC3E8D}" dt="2024-04-16T04:56:12.444" v="29" actId="2696"/>
        <pc:sldMkLst>
          <pc:docMk/>
          <pc:sldMk cId="0" sldId="275"/>
        </pc:sldMkLst>
      </pc:sldChg>
      <pc:sldChg chg="del">
        <pc:chgData name="Wouter van Renterghem" userId="ebad41c5-ccc2-4675-a63e-304e70c39115" providerId="ADAL" clId="{1E814720-62C8-4AE9-A272-024193CC3E8D}" dt="2024-04-16T13:24:18.084" v="31" actId="2696"/>
        <pc:sldMkLst>
          <pc:docMk/>
          <pc:sldMk cId="0" sldId="276"/>
        </pc:sldMkLst>
      </pc:sldChg>
      <pc:sldChg chg="ord">
        <pc:chgData name="Wouter van Renterghem" userId="ebad41c5-ccc2-4675-a63e-304e70c39115" providerId="ADAL" clId="{1E814720-62C8-4AE9-A272-024193CC3E8D}" dt="2024-04-09T08:45:55.029" v="1"/>
        <pc:sldMkLst>
          <pc:docMk/>
          <pc:sldMk cId="0" sldId="278"/>
        </pc:sldMkLst>
      </pc:sldChg>
      <pc:sldChg chg="del">
        <pc:chgData name="Wouter van Renterghem" userId="ebad41c5-ccc2-4675-a63e-304e70c39115" providerId="ADAL" clId="{1E814720-62C8-4AE9-A272-024193CC3E8D}" dt="2024-04-16T14:26:54.949" v="32" actId="2696"/>
        <pc:sldMkLst>
          <pc:docMk/>
          <pc:sldMk cId="0" sldId="1600"/>
        </pc:sldMkLst>
      </pc:sldChg>
      <pc:sldChg chg="ord modNotes">
        <pc:chgData name="Wouter van Renterghem" userId="ebad41c5-ccc2-4675-a63e-304e70c39115" providerId="ADAL" clId="{1E814720-62C8-4AE9-A272-024193CC3E8D}" dt="2024-04-10T19:21:08.459" v="18"/>
        <pc:sldMkLst>
          <pc:docMk/>
          <pc:sldMk cId="0" sldId="1602"/>
        </pc:sldMkLst>
      </pc:sldChg>
      <pc:sldChg chg="modSp mod">
        <pc:chgData name="Wouter van Renterghem" userId="ebad41c5-ccc2-4675-a63e-304e70c39115" providerId="ADAL" clId="{1E814720-62C8-4AE9-A272-024193CC3E8D}" dt="2024-04-10T19:20:53.514" v="16" actId="27636"/>
        <pc:sldMkLst>
          <pc:docMk/>
          <pc:sldMk cId="0" sldId="1603"/>
        </pc:sldMkLst>
        <pc:spChg chg="mod">
          <ac:chgData name="Wouter van Renterghem" userId="ebad41c5-ccc2-4675-a63e-304e70c39115" providerId="ADAL" clId="{1E814720-62C8-4AE9-A272-024193CC3E8D}" dt="2024-04-10T19:20:53.514" v="16" actId="27636"/>
          <ac:spMkLst>
            <pc:docMk/>
            <pc:sldMk cId="0" sldId="1603"/>
            <ac:spMk id="101" creationId="{00000000-0000-0000-0000-000000000000}"/>
          </ac:spMkLst>
        </pc:spChg>
      </pc:sldChg>
      <pc:sldChg chg="ord">
        <pc:chgData name="Wouter van Renterghem" userId="ebad41c5-ccc2-4675-a63e-304e70c39115" providerId="ADAL" clId="{1E814720-62C8-4AE9-A272-024193CC3E8D}" dt="2024-04-11T16:10:06.677" v="24"/>
        <pc:sldMkLst>
          <pc:docMk/>
          <pc:sldMk cId="0" sldId="1604"/>
        </pc:sldMkLst>
      </pc:sldChg>
      <pc:sldChg chg="ord">
        <pc:chgData name="Wouter van Renterghem" userId="ebad41c5-ccc2-4675-a63e-304e70c39115" providerId="ADAL" clId="{1E814720-62C8-4AE9-A272-024193CC3E8D}" dt="2024-04-15T15:44:35.909" v="28"/>
        <pc:sldMkLst>
          <pc:docMk/>
          <pc:sldMk cId="0" sldId="1607"/>
        </pc:sldMkLst>
      </pc:sldChg>
      <pc:sldChg chg="modSp mod">
        <pc:chgData name="Wouter van Renterghem" userId="ebad41c5-ccc2-4675-a63e-304e70c39115" providerId="ADAL" clId="{1E814720-62C8-4AE9-A272-024193CC3E8D}" dt="2024-04-15T11:34:32.486" v="26" actId="20577"/>
        <pc:sldMkLst>
          <pc:docMk/>
          <pc:sldMk cId="0" sldId="1611"/>
        </pc:sldMkLst>
        <pc:graphicFrameChg chg="modGraphic">
          <ac:chgData name="Wouter van Renterghem" userId="ebad41c5-ccc2-4675-a63e-304e70c39115" providerId="ADAL" clId="{1E814720-62C8-4AE9-A272-024193CC3E8D}" dt="2024-04-15T11:34:32.486" v="26" actId="20577"/>
          <ac:graphicFrameMkLst>
            <pc:docMk/>
            <pc:sldMk cId="0" sldId="1611"/>
            <ac:graphicFrameMk id="105" creationId="{00000000-0000-0000-0000-000000000000}"/>
          </ac:graphicFrameMkLst>
        </pc:graphicFrameChg>
      </pc:sldChg>
      <pc:sldChg chg="modSp mod">
        <pc:chgData name="Wouter van Renterghem" userId="ebad41c5-ccc2-4675-a63e-304e70c39115" providerId="ADAL" clId="{1E814720-62C8-4AE9-A272-024193CC3E8D}" dt="2024-04-16T13:24:12.947" v="30" actId="27636"/>
        <pc:sldMkLst>
          <pc:docMk/>
          <pc:sldMk cId="0" sldId="1614"/>
        </pc:sldMkLst>
        <pc:spChg chg="mod">
          <ac:chgData name="Wouter van Renterghem" userId="ebad41c5-ccc2-4675-a63e-304e70c39115" providerId="ADAL" clId="{1E814720-62C8-4AE9-A272-024193CC3E8D}" dt="2024-04-16T13:24:12.947" v="30" actId="27636"/>
          <ac:spMkLst>
            <pc:docMk/>
            <pc:sldMk cId="0" sldId="1614"/>
            <ac:spMk id="10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ADDE49-3315-4C4B-B081-020E5D696C16}" type="datetimeFigureOut">
              <a:rPr lang="en-US" smtClean="0"/>
              <a:t>4/10/2024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0FD085-0BBD-457D-A293-ED2A69192FA6}" type="slidenum">
              <a:rPr lang="en-US" smtClean="0"/>
              <a:t>‹#›</a:t>
            </a:fld>
            <a:endParaRPr lang="en-US"/>
          </a:p>
        </p:txBody>
      </p:sp>
    </p:spTree>
    <p:extLst>
      <p:ext uri="{BB962C8B-B14F-4D97-AF65-F5344CB8AC3E}">
        <p14:creationId xmlns:p14="http://schemas.microsoft.com/office/powerpoint/2010/main" val="2481247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540337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 name="Google Shape;7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423399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thanks to our hosts!</a:t>
            </a:r>
          </a:p>
        </p:txBody>
      </p:sp>
    </p:spTree>
    <p:extLst>
      <p:ext uri="{BB962C8B-B14F-4D97-AF65-F5344CB8AC3E}">
        <p14:creationId xmlns:p14="http://schemas.microsoft.com/office/powerpoint/2010/main" val="1339515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endParaRPr lang="en-US" dirty="0"/>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457200"/>
            <a:ext cx="4486275" cy="3363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A3D89E5F-BEEF-42A1-A57B-E5A736D51194}"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8792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panose="020B0604020202020204"/>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rPr>
              <a:pPr marL="0" marR="0" lvl="0" indent="0" algn="r" defTabSz="914400" rtl="0" eaLnBrk="1" fontAlgn="auto" latinLnBrk="0" hangingPunct="1">
                <a:lnSpc>
                  <a:spcPct val="100000"/>
                </a:lnSpc>
                <a:spcBef>
                  <a:spcPts val="0"/>
                </a:spcBef>
                <a:spcAft>
                  <a:spcPts val="0"/>
                </a:spcAft>
                <a:buClr>
                  <a:srgbClr val="000000"/>
                </a:buClr>
                <a:buSzTx/>
                <a:buFont typeface="Arial" panose="020B0604020202020204"/>
                <a:buNone/>
                <a:tabLst/>
                <a:defRPr/>
              </a:pPr>
              <a:t>25</a:t>
            </a:fld>
            <a:endParaRPr kumimoji="0" lang="en-US"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0A007-3FB1-FB44-9C31-C32F2F26E0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C86CE1-7CDE-C00D-75ED-1656D951F6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C91CD8-DCF9-BE67-7C4F-BBFCCC815C03}"/>
              </a:ext>
            </a:extLst>
          </p:cNvPr>
          <p:cNvSpPr>
            <a:spLocks noGrp="1"/>
          </p:cNvSpPr>
          <p:nvPr>
            <p:ph type="dt" sz="half" idx="10"/>
          </p:nvPr>
        </p:nvSpPr>
        <p:spPr/>
        <p:txBody>
          <a:bodyPr/>
          <a:lstStyle/>
          <a:p>
            <a:fld id="{EA7731B4-B12A-406E-B789-8F0657B4B86C}" type="datetimeFigureOut">
              <a:rPr lang="en-US" smtClean="0"/>
              <a:t>4/10/2024</a:t>
            </a:fld>
            <a:endParaRPr lang="en-US"/>
          </a:p>
        </p:txBody>
      </p:sp>
      <p:sp>
        <p:nvSpPr>
          <p:cNvPr id="5" name="Footer Placeholder 4">
            <a:extLst>
              <a:ext uri="{FF2B5EF4-FFF2-40B4-BE49-F238E27FC236}">
                <a16:creationId xmlns:a16="http://schemas.microsoft.com/office/drawing/2014/main" id="{138F0F72-CC87-4669-680B-BEF3DA2147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FB0F40-E8BF-7CD4-DBA9-ABE42E068E4E}"/>
              </a:ext>
            </a:extLst>
          </p:cNvPr>
          <p:cNvSpPr>
            <a:spLocks noGrp="1"/>
          </p:cNvSpPr>
          <p:nvPr>
            <p:ph type="sldNum" sz="quarter" idx="12"/>
          </p:nvPr>
        </p:nvSpPr>
        <p:spPr/>
        <p:txBody>
          <a:bodyPr/>
          <a:lstStyle/>
          <a:p>
            <a:fld id="{51D74F79-AB7C-49F6-BCB5-B87B69AD07A0}" type="slidenum">
              <a:rPr lang="en-US" smtClean="0"/>
              <a:t>‹#›</a:t>
            </a:fld>
            <a:endParaRPr lang="en-US"/>
          </a:p>
        </p:txBody>
      </p:sp>
    </p:spTree>
    <p:extLst>
      <p:ext uri="{BB962C8B-B14F-4D97-AF65-F5344CB8AC3E}">
        <p14:creationId xmlns:p14="http://schemas.microsoft.com/office/powerpoint/2010/main" val="3939272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60E00-8C7E-C62D-BEC7-3823929FDF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02F924-511E-40E9-71C4-0C68CAA63E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A0948E-178E-8FD9-FC4F-791ADF6217EF}"/>
              </a:ext>
            </a:extLst>
          </p:cNvPr>
          <p:cNvSpPr>
            <a:spLocks noGrp="1"/>
          </p:cNvSpPr>
          <p:nvPr>
            <p:ph type="dt" sz="half" idx="10"/>
          </p:nvPr>
        </p:nvSpPr>
        <p:spPr/>
        <p:txBody>
          <a:bodyPr/>
          <a:lstStyle/>
          <a:p>
            <a:fld id="{EA7731B4-B12A-406E-B789-8F0657B4B86C}" type="datetimeFigureOut">
              <a:rPr lang="en-US" smtClean="0"/>
              <a:t>4/10/2024</a:t>
            </a:fld>
            <a:endParaRPr lang="en-US"/>
          </a:p>
        </p:txBody>
      </p:sp>
      <p:sp>
        <p:nvSpPr>
          <p:cNvPr id="5" name="Footer Placeholder 4">
            <a:extLst>
              <a:ext uri="{FF2B5EF4-FFF2-40B4-BE49-F238E27FC236}">
                <a16:creationId xmlns:a16="http://schemas.microsoft.com/office/drawing/2014/main" id="{7F742D15-D49F-9C9D-35B3-8044DE0C54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13E457-B2AF-1512-C8BA-469F2A2C7014}"/>
              </a:ext>
            </a:extLst>
          </p:cNvPr>
          <p:cNvSpPr>
            <a:spLocks noGrp="1"/>
          </p:cNvSpPr>
          <p:nvPr>
            <p:ph type="sldNum" sz="quarter" idx="12"/>
          </p:nvPr>
        </p:nvSpPr>
        <p:spPr/>
        <p:txBody>
          <a:bodyPr/>
          <a:lstStyle/>
          <a:p>
            <a:fld id="{51D74F79-AB7C-49F6-BCB5-B87B69AD07A0}" type="slidenum">
              <a:rPr lang="en-US" smtClean="0"/>
              <a:t>‹#›</a:t>
            </a:fld>
            <a:endParaRPr lang="en-US"/>
          </a:p>
        </p:txBody>
      </p:sp>
    </p:spTree>
    <p:extLst>
      <p:ext uri="{BB962C8B-B14F-4D97-AF65-F5344CB8AC3E}">
        <p14:creationId xmlns:p14="http://schemas.microsoft.com/office/powerpoint/2010/main" val="1964872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F673A-2C92-1441-4BD8-CA0085603E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09337F-29E2-DB57-2E98-10E0092567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DA3CDC-CE9A-7DB6-F960-57070366EC33}"/>
              </a:ext>
            </a:extLst>
          </p:cNvPr>
          <p:cNvSpPr>
            <a:spLocks noGrp="1"/>
          </p:cNvSpPr>
          <p:nvPr>
            <p:ph type="dt" sz="half" idx="10"/>
          </p:nvPr>
        </p:nvSpPr>
        <p:spPr/>
        <p:txBody>
          <a:bodyPr/>
          <a:lstStyle/>
          <a:p>
            <a:fld id="{EA7731B4-B12A-406E-B789-8F0657B4B86C}" type="datetimeFigureOut">
              <a:rPr lang="en-US" smtClean="0"/>
              <a:t>4/10/2024</a:t>
            </a:fld>
            <a:endParaRPr lang="en-US"/>
          </a:p>
        </p:txBody>
      </p:sp>
      <p:sp>
        <p:nvSpPr>
          <p:cNvPr id="5" name="Footer Placeholder 4">
            <a:extLst>
              <a:ext uri="{FF2B5EF4-FFF2-40B4-BE49-F238E27FC236}">
                <a16:creationId xmlns:a16="http://schemas.microsoft.com/office/drawing/2014/main" id="{8870591E-45BB-2520-5969-0A4441665D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89F96B-8586-1655-3F64-1A43F693DF06}"/>
              </a:ext>
            </a:extLst>
          </p:cNvPr>
          <p:cNvSpPr>
            <a:spLocks noGrp="1"/>
          </p:cNvSpPr>
          <p:nvPr>
            <p:ph type="sldNum" sz="quarter" idx="12"/>
          </p:nvPr>
        </p:nvSpPr>
        <p:spPr/>
        <p:txBody>
          <a:bodyPr/>
          <a:lstStyle/>
          <a:p>
            <a:fld id="{51D74F79-AB7C-49F6-BCB5-B87B69AD07A0}" type="slidenum">
              <a:rPr lang="en-US" smtClean="0"/>
              <a:t>‹#›</a:t>
            </a:fld>
            <a:endParaRPr lang="en-US"/>
          </a:p>
        </p:txBody>
      </p:sp>
    </p:spTree>
    <p:extLst>
      <p:ext uri="{BB962C8B-B14F-4D97-AF65-F5344CB8AC3E}">
        <p14:creationId xmlns:p14="http://schemas.microsoft.com/office/powerpoint/2010/main" val="883440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A4DD2-0DF4-ADF5-ACE3-00322AD79C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BF6393-02D0-427B-DD44-95D9FFEF48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CBA061-564E-2012-CAB5-9C7DDEE6E5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18758B-44B4-B0AE-665C-CB6F7FC7E261}"/>
              </a:ext>
            </a:extLst>
          </p:cNvPr>
          <p:cNvSpPr>
            <a:spLocks noGrp="1"/>
          </p:cNvSpPr>
          <p:nvPr>
            <p:ph type="dt" sz="half" idx="10"/>
          </p:nvPr>
        </p:nvSpPr>
        <p:spPr/>
        <p:txBody>
          <a:bodyPr/>
          <a:lstStyle/>
          <a:p>
            <a:fld id="{EA7731B4-B12A-406E-B789-8F0657B4B86C}" type="datetimeFigureOut">
              <a:rPr lang="en-US" smtClean="0"/>
              <a:t>4/10/2024</a:t>
            </a:fld>
            <a:endParaRPr lang="en-US"/>
          </a:p>
        </p:txBody>
      </p:sp>
      <p:sp>
        <p:nvSpPr>
          <p:cNvPr id="6" name="Footer Placeholder 5">
            <a:extLst>
              <a:ext uri="{FF2B5EF4-FFF2-40B4-BE49-F238E27FC236}">
                <a16:creationId xmlns:a16="http://schemas.microsoft.com/office/drawing/2014/main" id="{0DB8653A-259F-2DB3-C1DE-A6C99A2E08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812AB8-3AF4-37E6-B52B-DDADA3B6007A}"/>
              </a:ext>
            </a:extLst>
          </p:cNvPr>
          <p:cNvSpPr>
            <a:spLocks noGrp="1"/>
          </p:cNvSpPr>
          <p:nvPr>
            <p:ph type="sldNum" sz="quarter" idx="12"/>
          </p:nvPr>
        </p:nvSpPr>
        <p:spPr/>
        <p:txBody>
          <a:bodyPr/>
          <a:lstStyle/>
          <a:p>
            <a:fld id="{51D74F79-AB7C-49F6-BCB5-B87B69AD07A0}" type="slidenum">
              <a:rPr lang="en-US" smtClean="0"/>
              <a:t>‹#›</a:t>
            </a:fld>
            <a:endParaRPr lang="en-US"/>
          </a:p>
        </p:txBody>
      </p:sp>
    </p:spTree>
    <p:extLst>
      <p:ext uri="{BB962C8B-B14F-4D97-AF65-F5344CB8AC3E}">
        <p14:creationId xmlns:p14="http://schemas.microsoft.com/office/powerpoint/2010/main" val="211123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026D2-1EC0-B08F-AC01-2A6A08BEF7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D7A8D9-3685-7138-32B1-C3F18BB207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16313F-0A33-0FE5-0904-A56A6C3DE1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17222E-CEF0-B99F-B84B-832242F4AE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6F66B8-2287-2BBB-1A84-AECDA54F67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39F7AA-A433-2D30-42C9-2BBCFEFD0E70}"/>
              </a:ext>
            </a:extLst>
          </p:cNvPr>
          <p:cNvSpPr>
            <a:spLocks noGrp="1"/>
          </p:cNvSpPr>
          <p:nvPr>
            <p:ph type="dt" sz="half" idx="10"/>
          </p:nvPr>
        </p:nvSpPr>
        <p:spPr/>
        <p:txBody>
          <a:bodyPr/>
          <a:lstStyle/>
          <a:p>
            <a:fld id="{EA7731B4-B12A-406E-B789-8F0657B4B86C}" type="datetimeFigureOut">
              <a:rPr lang="en-US" smtClean="0"/>
              <a:t>4/10/2024</a:t>
            </a:fld>
            <a:endParaRPr lang="en-US"/>
          </a:p>
        </p:txBody>
      </p:sp>
      <p:sp>
        <p:nvSpPr>
          <p:cNvPr id="8" name="Footer Placeholder 7">
            <a:extLst>
              <a:ext uri="{FF2B5EF4-FFF2-40B4-BE49-F238E27FC236}">
                <a16:creationId xmlns:a16="http://schemas.microsoft.com/office/drawing/2014/main" id="{969A0E26-35F6-1082-488E-D7A082DC04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344B85A-24E5-60A3-48F2-96E36F90D241}"/>
              </a:ext>
            </a:extLst>
          </p:cNvPr>
          <p:cNvSpPr>
            <a:spLocks noGrp="1"/>
          </p:cNvSpPr>
          <p:nvPr>
            <p:ph type="sldNum" sz="quarter" idx="12"/>
          </p:nvPr>
        </p:nvSpPr>
        <p:spPr/>
        <p:txBody>
          <a:bodyPr/>
          <a:lstStyle/>
          <a:p>
            <a:fld id="{51D74F79-AB7C-49F6-BCB5-B87B69AD07A0}" type="slidenum">
              <a:rPr lang="en-US" smtClean="0"/>
              <a:t>‹#›</a:t>
            </a:fld>
            <a:endParaRPr lang="en-US"/>
          </a:p>
        </p:txBody>
      </p:sp>
    </p:spTree>
    <p:extLst>
      <p:ext uri="{BB962C8B-B14F-4D97-AF65-F5344CB8AC3E}">
        <p14:creationId xmlns:p14="http://schemas.microsoft.com/office/powerpoint/2010/main" val="2352861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81E47-BE63-8C61-23DD-F38386A8D7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3F8B4C-56E6-AC0E-006A-4FDAE36D5359}"/>
              </a:ext>
            </a:extLst>
          </p:cNvPr>
          <p:cNvSpPr>
            <a:spLocks noGrp="1"/>
          </p:cNvSpPr>
          <p:nvPr>
            <p:ph type="dt" sz="half" idx="10"/>
          </p:nvPr>
        </p:nvSpPr>
        <p:spPr/>
        <p:txBody>
          <a:bodyPr/>
          <a:lstStyle/>
          <a:p>
            <a:fld id="{EA7731B4-B12A-406E-B789-8F0657B4B86C}" type="datetimeFigureOut">
              <a:rPr lang="en-US" smtClean="0"/>
              <a:t>4/10/2024</a:t>
            </a:fld>
            <a:endParaRPr lang="en-US"/>
          </a:p>
        </p:txBody>
      </p:sp>
      <p:sp>
        <p:nvSpPr>
          <p:cNvPr id="4" name="Footer Placeholder 3">
            <a:extLst>
              <a:ext uri="{FF2B5EF4-FFF2-40B4-BE49-F238E27FC236}">
                <a16:creationId xmlns:a16="http://schemas.microsoft.com/office/drawing/2014/main" id="{B7C10E9C-8845-0AC5-7778-74B468CD02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EF14E8-46B8-EF9C-C817-0FFBD6071157}"/>
              </a:ext>
            </a:extLst>
          </p:cNvPr>
          <p:cNvSpPr>
            <a:spLocks noGrp="1"/>
          </p:cNvSpPr>
          <p:nvPr>
            <p:ph type="sldNum" sz="quarter" idx="12"/>
          </p:nvPr>
        </p:nvSpPr>
        <p:spPr/>
        <p:txBody>
          <a:bodyPr/>
          <a:lstStyle/>
          <a:p>
            <a:fld id="{51D74F79-AB7C-49F6-BCB5-B87B69AD07A0}" type="slidenum">
              <a:rPr lang="en-US" smtClean="0"/>
              <a:t>‹#›</a:t>
            </a:fld>
            <a:endParaRPr lang="en-US"/>
          </a:p>
        </p:txBody>
      </p:sp>
    </p:spTree>
    <p:extLst>
      <p:ext uri="{BB962C8B-B14F-4D97-AF65-F5344CB8AC3E}">
        <p14:creationId xmlns:p14="http://schemas.microsoft.com/office/powerpoint/2010/main" val="2472465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FB5C80-F2E9-9EEA-E5BF-2C19FB37B585}"/>
              </a:ext>
            </a:extLst>
          </p:cNvPr>
          <p:cNvSpPr>
            <a:spLocks noGrp="1"/>
          </p:cNvSpPr>
          <p:nvPr>
            <p:ph type="dt" sz="half" idx="10"/>
          </p:nvPr>
        </p:nvSpPr>
        <p:spPr/>
        <p:txBody>
          <a:bodyPr/>
          <a:lstStyle/>
          <a:p>
            <a:fld id="{EA7731B4-B12A-406E-B789-8F0657B4B86C}" type="datetimeFigureOut">
              <a:rPr lang="en-US" smtClean="0"/>
              <a:t>4/10/2024</a:t>
            </a:fld>
            <a:endParaRPr lang="en-US"/>
          </a:p>
        </p:txBody>
      </p:sp>
      <p:sp>
        <p:nvSpPr>
          <p:cNvPr id="3" name="Footer Placeholder 2">
            <a:extLst>
              <a:ext uri="{FF2B5EF4-FFF2-40B4-BE49-F238E27FC236}">
                <a16:creationId xmlns:a16="http://schemas.microsoft.com/office/drawing/2014/main" id="{CED93C35-EB36-906E-BECF-E487148305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C5AF58-F846-A808-595D-1FC187C9EE4F}"/>
              </a:ext>
            </a:extLst>
          </p:cNvPr>
          <p:cNvSpPr>
            <a:spLocks noGrp="1"/>
          </p:cNvSpPr>
          <p:nvPr>
            <p:ph type="sldNum" sz="quarter" idx="12"/>
          </p:nvPr>
        </p:nvSpPr>
        <p:spPr/>
        <p:txBody>
          <a:bodyPr/>
          <a:lstStyle/>
          <a:p>
            <a:fld id="{51D74F79-AB7C-49F6-BCB5-B87B69AD07A0}" type="slidenum">
              <a:rPr lang="en-US" smtClean="0"/>
              <a:t>‹#›</a:t>
            </a:fld>
            <a:endParaRPr lang="en-US"/>
          </a:p>
        </p:txBody>
      </p:sp>
    </p:spTree>
    <p:extLst>
      <p:ext uri="{BB962C8B-B14F-4D97-AF65-F5344CB8AC3E}">
        <p14:creationId xmlns:p14="http://schemas.microsoft.com/office/powerpoint/2010/main" val="1453215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DA195-CB59-0D3C-DA23-6DEB12BB4B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CDBF63-B262-AD29-877A-6C65651E17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882DFB-0AE1-4ACD-92B8-B790F318CB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3B5BFC-7852-F732-11EE-9D94E0552C8F}"/>
              </a:ext>
            </a:extLst>
          </p:cNvPr>
          <p:cNvSpPr>
            <a:spLocks noGrp="1"/>
          </p:cNvSpPr>
          <p:nvPr>
            <p:ph type="dt" sz="half" idx="10"/>
          </p:nvPr>
        </p:nvSpPr>
        <p:spPr/>
        <p:txBody>
          <a:bodyPr/>
          <a:lstStyle/>
          <a:p>
            <a:fld id="{EA7731B4-B12A-406E-B789-8F0657B4B86C}" type="datetimeFigureOut">
              <a:rPr lang="en-US" smtClean="0"/>
              <a:t>4/10/2024</a:t>
            </a:fld>
            <a:endParaRPr lang="en-US"/>
          </a:p>
        </p:txBody>
      </p:sp>
      <p:sp>
        <p:nvSpPr>
          <p:cNvPr id="6" name="Footer Placeholder 5">
            <a:extLst>
              <a:ext uri="{FF2B5EF4-FFF2-40B4-BE49-F238E27FC236}">
                <a16:creationId xmlns:a16="http://schemas.microsoft.com/office/drawing/2014/main" id="{C5485084-AA49-0316-6EF2-F81857BF75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4EE24A-3F8F-8846-7EF7-5450BA8F100E}"/>
              </a:ext>
            </a:extLst>
          </p:cNvPr>
          <p:cNvSpPr>
            <a:spLocks noGrp="1"/>
          </p:cNvSpPr>
          <p:nvPr>
            <p:ph type="sldNum" sz="quarter" idx="12"/>
          </p:nvPr>
        </p:nvSpPr>
        <p:spPr/>
        <p:txBody>
          <a:bodyPr/>
          <a:lstStyle/>
          <a:p>
            <a:fld id="{51D74F79-AB7C-49F6-BCB5-B87B69AD07A0}" type="slidenum">
              <a:rPr lang="en-US" smtClean="0"/>
              <a:t>‹#›</a:t>
            </a:fld>
            <a:endParaRPr lang="en-US"/>
          </a:p>
        </p:txBody>
      </p:sp>
    </p:spTree>
    <p:extLst>
      <p:ext uri="{BB962C8B-B14F-4D97-AF65-F5344CB8AC3E}">
        <p14:creationId xmlns:p14="http://schemas.microsoft.com/office/powerpoint/2010/main" val="2870765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0AD11-8B42-144B-503F-5FB9ABC61A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B02D40-0DAF-C49B-2ED8-C057C2EF8A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E3CCD2-FA97-B3A5-8FDC-585180C485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B1B780-0013-4F22-9544-4D23B2EA1375}"/>
              </a:ext>
            </a:extLst>
          </p:cNvPr>
          <p:cNvSpPr>
            <a:spLocks noGrp="1"/>
          </p:cNvSpPr>
          <p:nvPr>
            <p:ph type="dt" sz="half" idx="10"/>
          </p:nvPr>
        </p:nvSpPr>
        <p:spPr/>
        <p:txBody>
          <a:bodyPr/>
          <a:lstStyle/>
          <a:p>
            <a:fld id="{EA7731B4-B12A-406E-B789-8F0657B4B86C}" type="datetimeFigureOut">
              <a:rPr lang="en-US" smtClean="0"/>
              <a:t>4/10/2024</a:t>
            </a:fld>
            <a:endParaRPr lang="en-US"/>
          </a:p>
        </p:txBody>
      </p:sp>
      <p:sp>
        <p:nvSpPr>
          <p:cNvPr id="6" name="Footer Placeholder 5">
            <a:extLst>
              <a:ext uri="{FF2B5EF4-FFF2-40B4-BE49-F238E27FC236}">
                <a16:creationId xmlns:a16="http://schemas.microsoft.com/office/drawing/2014/main" id="{EDEC0C85-81B3-8944-CB55-8126FCF79F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AC9954-BAEE-85F0-3E68-D1BCB59A5660}"/>
              </a:ext>
            </a:extLst>
          </p:cNvPr>
          <p:cNvSpPr>
            <a:spLocks noGrp="1"/>
          </p:cNvSpPr>
          <p:nvPr>
            <p:ph type="sldNum" sz="quarter" idx="12"/>
          </p:nvPr>
        </p:nvSpPr>
        <p:spPr/>
        <p:txBody>
          <a:bodyPr/>
          <a:lstStyle/>
          <a:p>
            <a:fld id="{51D74F79-AB7C-49F6-BCB5-B87B69AD07A0}" type="slidenum">
              <a:rPr lang="en-US" smtClean="0"/>
              <a:t>‹#›</a:t>
            </a:fld>
            <a:endParaRPr lang="en-US"/>
          </a:p>
        </p:txBody>
      </p:sp>
    </p:spTree>
    <p:extLst>
      <p:ext uri="{BB962C8B-B14F-4D97-AF65-F5344CB8AC3E}">
        <p14:creationId xmlns:p14="http://schemas.microsoft.com/office/powerpoint/2010/main" val="473175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E6114-E4D0-27FC-DB27-14DBB5E4F4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55EC6A-FBAF-5266-6A24-CD38D78B51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CB6853-4169-CF10-6DD2-480C20AC03F0}"/>
              </a:ext>
            </a:extLst>
          </p:cNvPr>
          <p:cNvSpPr>
            <a:spLocks noGrp="1"/>
          </p:cNvSpPr>
          <p:nvPr>
            <p:ph type="dt" sz="half" idx="10"/>
          </p:nvPr>
        </p:nvSpPr>
        <p:spPr/>
        <p:txBody>
          <a:bodyPr/>
          <a:lstStyle/>
          <a:p>
            <a:fld id="{EA7731B4-B12A-406E-B789-8F0657B4B86C}" type="datetimeFigureOut">
              <a:rPr lang="en-US" smtClean="0"/>
              <a:t>4/10/2024</a:t>
            </a:fld>
            <a:endParaRPr lang="en-US"/>
          </a:p>
        </p:txBody>
      </p:sp>
      <p:sp>
        <p:nvSpPr>
          <p:cNvPr id="5" name="Footer Placeholder 4">
            <a:extLst>
              <a:ext uri="{FF2B5EF4-FFF2-40B4-BE49-F238E27FC236}">
                <a16:creationId xmlns:a16="http://schemas.microsoft.com/office/drawing/2014/main" id="{937C05BC-77A8-94F5-6E03-E2A036659A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8A078A-A3D8-2F53-A5BC-F4FA1774AED4}"/>
              </a:ext>
            </a:extLst>
          </p:cNvPr>
          <p:cNvSpPr>
            <a:spLocks noGrp="1"/>
          </p:cNvSpPr>
          <p:nvPr>
            <p:ph type="sldNum" sz="quarter" idx="12"/>
          </p:nvPr>
        </p:nvSpPr>
        <p:spPr/>
        <p:txBody>
          <a:bodyPr/>
          <a:lstStyle/>
          <a:p>
            <a:fld id="{51D74F79-AB7C-49F6-BCB5-B87B69AD07A0}" type="slidenum">
              <a:rPr lang="en-US" smtClean="0"/>
              <a:t>‹#›</a:t>
            </a:fld>
            <a:endParaRPr lang="en-US"/>
          </a:p>
        </p:txBody>
      </p:sp>
    </p:spTree>
    <p:extLst>
      <p:ext uri="{BB962C8B-B14F-4D97-AF65-F5344CB8AC3E}">
        <p14:creationId xmlns:p14="http://schemas.microsoft.com/office/powerpoint/2010/main" val="1584939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5D3D4C-44BB-76B9-D56D-B55FCFBA59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A20061-4888-0BCB-75CD-86DB7BC63A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9AA3D6-339D-955E-6477-B80EBD0BF2C5}"/>
              </a:ext>
            </a:extLst>
          </p:cNvPr>
          <p:cNvSpPr>
            <a:spLocks noGrp="1"/>
          </p:cNvSpPr>
          <p:nvPr>
            <p:ph type="dt" sz="half" idx="10"/>
          </p:nvPr>
        </p:nvSpPr>
        <p:spPr/>
        <p:txBody>
          <a:bodyPr/>
          <a:lstStyle/>
          <a:p>
            <a:fld id="{EA7731B4-B12A-406E-B789-8F0657B4B86C}" type="datetimeFigureOut">
              <a:rPr lang="en-US" smtClean="0"/>
              <a:t>4/10/2024</a:t>
            </a:fld>
            <a:endParaRPr lang="en-US"/>
          </a:p>
        </p:txBody>
      </p:sp>
      <p:sp>
        <p:nvSpPr>
          <p:cNvPr id="5" name="Footer Placeholder 4">
            <a:extLst>
              <a:ext uri="{FF2B5EF4-FFF2-40B4-BE49-F238E27FC236}">
                <a16:creationId xmlns:a16="http://schemas.microsoft.com/office/drawing/2014/main" id="{79E5C69E-B1B7-A16B-432D-0289AEB2F4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E6D64A-1C40-F3A1-EED2-5F88762D7E11}"/>
              </a:ext>
            </a:extLst>
          </p:cNvPr>
          <p:cNvSpPr>
            <a:spLocks noGrp="1"/>
          </p:cNvSpPr>
          <p:nvPr>
            <p:ph type="sldNum" sz="quarter" idx="12"/>
          </p:nvPr>
        </p:nvSpPr>
        <p:spPr/>
        <p:txBody>
          <a:bodyPr/>
          <a:lstStyle/>
          <a:p>
            <a:fld id="{51D74F79-AB7C-49F6-BCB5-B87B69AD07A0}" type="slidenum">
              <a:rPr lang="en-US" smtClean="0"/>
              <a:t>‹#›</a:t>
            </a:fld>
            <a:endParaRPr lang="en-US"/>
          </a:p>
        </p:txBody>
      </p:sp>
    </p:spTree>
    <p:extLst>
      <p:ext uri="{BB962C8B-B14F-4D97-AF65-F5344CB8AC3E}">
        <p14:creationId xmlns:p14="http://schemas.microsoft.com/office/powerpoint/2010/main" val="1276781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とコンテンツ" type="obj">
  <p:cSld name="タイトルとコンテンツ">
    <p:spTree>
      <p:nvGrpSpPr>
        <p:cNvPr id="1" name="Shape 22"/>
        <p:cNvGrpSpPr/>
        <p:nvPr/>
      </p:nvGrpSpPr>
      <p:grpSpPr>
        <a:xfrm>
          <a:off x="0" y="0"/>
          <a:ext cx="0" cy="0"/>
          <a:chOff x="0" y="0"/>
          <a:chExt cx="0" cy="0"/>
        </a:xfrm>
      </p:grpSpPr>
      <p:sp>
        <p:nvSpPr>
          <p:cNvPr id="23" name="Google Shape;23;p25"/>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5"/>
          <p:cNvSpPr txBox="1">
            <a:spLocks noGrp="1"/>
          </p:cNvSpPr>
          <p:nvPr>
            <p:ph type="body" idx="1"/>
          </p:nvPr>
        </p:nvSpPr>
        <p:spPr>
          <a:xfrm>
            <a:off x="609600" y="764704"/>
            <a:ext cx="10972800" cy="54726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5" name="Google Shape;25;p25"/>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5"/>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5"/>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28" name="Google Shape;28;p25" descr="Global Peering Forum"/>
          <p:cNvPicPr preferRelativeResize="0"/>
          <p:nvPr/>
        </p:nvPicPr>
        <p:blipFill rotWithShape="1">
          <a:blip r:embed="rId2">
            <a:alphaModFix/>
          </a:blip>
          <a:srcRect/>
          <a:stretch/>
        </p:blipFill>
        <p:spPr>
          <a:xfrm>
            <a:off x="0" y="-14080"/>
            <a:ext cx="2537637" cy="597844"/>
          </a:xfrm>
          <a:prstGeom prst="rect">
            <a:avLst/>
          </a:prstGeom>
          <a:noFill/>
          <a:ln>
            <a:noFill/>
          </a:ln>
        </p:spPr>
      </p:pic>
    </p:spTree>
    <p:extLst>
      <p:ext uri="{BB962C8B-B14F-4D97-AF65-F5344CB8AC3E}">
        <p14:creationId xmlns:p14="http://schemas.microsoft.com/office/powerpoint/2010/main" val="16637915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セクション見出し" type="secHead">
  <p:cSld name="セクション見出し">
    <p:spTree>
      <p:nvGrpSpPr>
        <p:cNvPr id="1" name="Shape 33"/>
        <p:cNvGrpSpPr/>
        <p:nvPr/>
      </p:nvGrpSpPr>
      <p:grpSpPr>
        <a:xfrm>
          <a:off x="0" y="0"/>
          <a:ext cx="0" cy="0"/>
          <a:chOff x="0" y="0"/>
          <a:chExt cx="0" cy="0"/>
        </a:xfrm>
      </p:grpSpPr>
      <p:sp>
        <p:nvSpPr>
          <p:cNvPr id="34" name="Google Shape;34;p26"/>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6"/>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6" name="Google Shape;36;p26"/>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6"/>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6"/>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43876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 つのコンテンツ" type="twoObj">
  <p:cSld name="2 つのコンテンツ">
    <p:spTree>
      <p:nvGrpSpPr>
        <p:cNvPr id="1" name="Shape 39"/>
        <p:cNvGrpSpPr/>
        <p:nvPr/>
      </p:nvGrpSpPr>
      <p:grpSpPr>
        <a:xfrm>
          <a:off x="0" y="0"/>
          <a:ext cx="0" cy="0"/>
          <a:chOff x="0" y="0"/>
          <a:chExt cx="0" cy="0"/>
        </a:xfrm>
      </p:grpSpPr>
      <p:sp>
        <p:nvSpPr>
          <p:cNvPr id="40" name="Google Shape;40;p27"/>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7"/>
          <p:cNvSpPr txBox="1">
            <a:spLocks noGrp="1"/>
          </p:cNvSpPr>
          <p:nvPr>
            <p:ph type="body" idx="1"/>
          </p:nvPr>
        </p:nvSpPr>
        <p:spPr>
          <a:xfrm>
            <a:off x="609600" y="764704"/>
            <a:ext cx="5384800" cy="5688632"/>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2" name="Google Shape;42;p27"/>
          <p:cNvSpPr txBox="1">
            <a:spLocks noGrp="1"/>
          </p:cNvSpPr>
          <p:nvPr>
            <p:ph type="body" idx="2"/>
          </p:nvPr>
        </p:nvSpPr>
        <p:spPr>
          <a:xfrm>
            <a:off x="6197600" y="764704"/>
            <a:ext cx="5384800" cy="5688632"/>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3" name="Google Shape;43;p27"/>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7"/>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7"/>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91546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比較" type="twoTxTwoObj">
  <p:cSld name="比較">
    <p:spTree>
      <p:nvGrpSpPr>
        <p:cNvPr id="1" name="Shape 46"/>
        <p:cNvGrpSpPr/>
        <p:nvPr/>
      </p:nvGrpSpPr>
      <p:grpSpPr>
        <a:xfrm>
          <a:off x="0" y="0"/>
          <a:ext cx="0" cy="0"/>
          <a:chOff x="0" y="0"/>
          <a:chExt cx="0" cy="0"/>
        </a:xfrm>
      </p:grpSpPr>
      <p:sp>
        <p:nvSpPr>
          <p:cNvPr id="47" name="Google Shape;47;p28"/>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8"/>
          <p:cNvSpPr txBox="1">
            <a:spLocks noGrp="1"/>
          </p:cNvSpPr>
          <p:nvPr>
            <p:ph type="body" idx="1"/>
          </p:nvPr>
        </p:nvSpPr>
        <p:spPr>
          <a:xfrm>
            <a:off x="609600" y="764704"/>
            <a:ext cx="5386917" cy="36004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9" name="Google Shape;49;p28"/>
          <p:cNvSpPr txBox="1">
            <a:spLocks noGrp="1"/>
          </p:cNvSpPr>
          <p:nvPr>
            <p:ph type="body" idx="2"/>
          </p:nvPr>
        </p:nvSpPr>
        <p:spPr>
          <a:xfrm>
            <a:off x="609600" y="1124744"/>
            <a:ext cx="5386917" cy="5256584"/>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0" name="Google Shape;50;p28"/>
          <p:cNvSpPr txBox="1">
            <a:spLocks noGrp="1"/>
          </p:cNvSpPr>
          <p:nvPr>
            <p:ph type="body" idx="3"/>
          </p:nvPr>
        </p:nvSpPr>
        <p:spPr>
          <a:xfrm>
            <a:off x="6193368" y="764704"/>
            <a:ext cx="5389033" cy="36004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1" name="Google Shape;51;p28"/>
          <p:cNvSpPr txBox="1">
            <a:spLocks noGrp="1"/>
          </p:cNvSpPr>
          <p:nvPr>
            <p:ph type="body" idx="4"/>
          </p:nvPr>
        </p:nvSpPr>
        <p:spPr>
          <a:xfrm>
            <a:off x="6193368" y="1124744"/>
            <a:ext cx="5389033" cy="5256584"/>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2" name="Google Shape;52;p28"/>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8"/>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8"/>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80468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タイトルのみ" type="titleOnly">
  <p:cSld name="タイトルのみ">
    <p:spTree>
      <p:nvGrpSpPr>
        <p:cNvPr id="1" name="Shape 55"/>
        <p:cNvGrpSpPr/>
        <p:nvPr/>
      </p:nvGrpSpPr>
      <p:grpSpPr>
        <a:xfrm>
          <a:off x="0" y="0"/>
          <a:ext cx="0" cy="0"/>
          <a:chOff x="0" y="0"/>
          <a:chExt cx="0" cy="0"/>
        </a:xfrm>
      </p:grpSpPr>
      <p:sp>
        <p:nvSpPr>
          <p:cNvPr id="56" name="Google Shape;56;p29"/>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9"/>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9"/>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9"/>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07542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タイトル付きのコンテンツ">
    <p:spTree>
      <p:nvGrpSpPr>
        <p:cNvPr id="1" name="Shape 60"/>
        <p:cNvGrpSpPr/>
        <p:nvPr/>
      </p:nvGrpSpPr>
      <p:grpSpPr>
        <a:xfrm>
          <a:off x="0" y="0"/>
          <a:ext cx="0" cy="0"/>
          <a:chOff x="0" y="0"/>
          <a:chExt cx="0" cy="0"/>
        </a:xfrm>
      </p:grpSpPr>
      <p:sp>
        <p:nvSpPr>
          <p:cNvPr id="61" name="Google Shape;61;p30"/>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0"/>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3" name="Google Shape;63;p30"/>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4" name="Google Shape;64;p30"/>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0"/>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0"/>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85339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タイトル付きの図" type="picTx">
  <p:cSld name="タイトル付きの図">
    <p:spTree>
      <p:nvGrpSpPr>
        <p:cNvPr id="1" name="Shape 67"/>
        <p:cNvGrpSpPr/>
        <p:nvPr/>
      </p:nvGrpSpPr>
      <p:grpSpPr>
        <a:xfrm>
          <a:off x="0" y="0"/>
          <a:ext cx="0" cy="0"/>
          <a:chOff x="0" y="0"/>
          <a:chExt cx="0" cy="0"/>
        </a:xfrm>
      </p:grpSpPr>
      <p:sp>
        <p:nvSpPr>
          <p:cNvPr id="68" name="Google Shape;68;p31"/>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31"/>
          <p:cNvSpPr>
            <a:spLocks noGrp="1"/>
          </p:cNvSpPr>
          <p:nvPr>
            <p:ph type="pic" idx="2"/>
          </p:nvPr>
        </p:nvSpPr>
        <p:spPr>
          <a:xfrm>
            <a:off x="2389717" y="612775"/>
            <a:ext cx="7315200" cy="4114800"/>
          </a:xfrm>
          <a:prstGeom prst="rect">
            <a:avLst/>
          </a:prstGeom>
          <a:noFill/>
          <a:ln>
            <a:noFill/>
          </a:ln>
        </p:spPr>
      </p:sp>
      <p:sp>
        <p:nvSpPr>
          <p:cNvPr id="70" name="Google Shape;70;p31"/>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1" name="Google Shape;71;p31"/>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1"/>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1"/>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478479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タイトルと縦書きテキスト">
    <p:spTree>
      <p:nvGrpSpPr>
        <p:cNvPr id="1" name="Shape 74"/>
        <p:cNvGrpSpPr/>
        <p:nvPr/>
      </p:nvGrpSpPr>
      <p:grpSpPr>
        <a:xfrm>
          <a:off x="0" y="0"/>
          <a:ext cx="0" cy="0"/>
          <a:chOff x="0" y="0"/>
          <a:chExt cx="0" cy="0"/>
        </a:xfrm>
      </p:grpSpPr>
      <p:sp>
        <p:nvSpPr>
          <p:cNvPr id="75" name="Google Shape;75;p32"/>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2"/>
          <p:cNvSpPr txBox="1">
            <a:spLocks noGrp="1"/>
          </p:cNvSpPr>
          <p:nvPr>
            <p:ph type="body" idx="1"/>
          </p:nvPr>
        </p:nvSpPr>
        <p:spPr>
          <a:xfrm rot="5400000">
            <a:off x="3359696" y="-1985392"/>
            <a:ext cx="5472608"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32"/>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2"/>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2"/>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93189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縦書きタイトルと縦書きテキスト" type="vertTitleAndTx">
  <p:cSld name="縦書きタイトルと縦書きテキスト">
    <p:spTree>
      <p:nvGrpSpPr>
        <p:cNvPr id="1" name="Shape 80"/>
        <p:cNvGrpSpPr/>
        <p:nvPr/>
      </p:nvGrpSpPr>
      <p:grpSpPr>
        <a:xfrm>
          <a:off x="0" y="0"/>
          <a:ext cx="0" cy="0"/>
          <a:chOff x="0" y="0"/>
          <a:chExt cx="0" cy="0"/>
        </a:xfrm>
      </p:grpSpPr>
      <p:sp>
        <p:nvSpPr>
          <p:cNvPr id="81" name="Google Shape;81;p33"/>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3"/>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3" name="Google Shape;83;p33"/>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33"/>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3"/>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562236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コンテンツ" type="obj">
  <p:cSld name="タイトルとコンテンツ">
    <p:spTree>
      <p:nvGrpSpPr>
        <p:cNvPr id="1" name="Shape 22"/>
        <p:cNvGrpSpPr/>
        <p:nvPr/>
      </p:nvGrpSpPr>
      <p:grpSpPr>
        <a:xfrm>
          <a:off x="0" y="0"/>
          <a:ext cx="0" cy="0"/>
          <a:chOff x="0" y="0"/>
          <a:chExt cx="0" cy="0"/>
        </a:xfrm>
      </p:grpSpPr>
      <p:sp>
        <p:nvSpPr>
          <p:cNvPr id="23" name="Google Shape;23;p8"/>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8"/>
          <p:cNvSpPr txBox="1">
            <a:spLocks noGrp="1"/>
          </p:cNvSpPr>
          <p:nvPr>
            <p:ph type="body" idx="1"/>
          </p:nvPr>
        </p:nvSpPr>
        <p:spPr>
          <a:xfrm>
            <a:off x="609600" y="764704"/>
            <a:ext cx="10972800" cy="5472608"/>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 name="Google Shape;25;p8"/>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8"/>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28" name="Google Shape;28;p8" descr="Global Peering Forum"/>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2291"/>
            <a:ext cx="2445189" cy="576064"/>
          </a:xfrm>
          <a:prstGeom prst="rect">
            <a:avLst/>
          </a:prstGeom>
          <a:noFill/>
          <a:ln>
            <a:noFill/>
          </a:ln>
        </p:spPr>
      </p:pic>
    </p:spTree>
    <p:extLst>
      <p:ext uri="{BB962C8B-B14F-4D97-AF65-F5344CB8AC3E}">
        <p14:creationId xmlns:p14="http://schemas.microsoft.com/office/powerpoint/2010/main" val="4153954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セクション見出し" type="secHead">
  <p:cSld name="セクション見出し">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6" name="Google Shape;36;p10"/>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0"/>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336808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 つのコンテンツ" type="twoObj">
  <p:cSld name="2 つのコンテンツ">
    <p:spTree>
      <p:nvGrpSpPr>
        <p:cNvPr id="1" name="Shape 39"/>
        <p:cNvGrpSpPr/>
        <p:nvPr/>
      </p:nvGrpSpPr>
      <p:grpSpPr>
        <a:xfrm>
          <a:off x="0" y="0"/>
          <a:ext cx="0" cy="0"/>
          <a:chOff x="0" y="0"/>
          <a:chExt cx="0" cy="0"/>
        </a:xfrm>
      </p:grpSpPr>
      <p:sp>
        <p:nvSpPr>
          <p:cNvPr id="40" name="Google Shape;40;p11"/>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1"/>
          <p:cNvSpPr txBox="1">
            <a:spLocks noGrp="1"/>
          </p:cNvSpPr>
          <p:nvPr>
            <p:ph type="body" idx="1"/>
          </p:nvPr>
        </p:nvSpPr>
        <p:spPr>
          <a:xfrm>
            <a:off x="609600" y="764704"/>
            <a:ext cx="5384800" cy="5688632"/>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2" name="Google Shape;42;p11"/>
          <p:cNvSpPr txBox="1">
            <a:spLocks noGrp="1"/>
          </p:cNvSpPr>
          <p:nvPr>
            <p:ph type="body" idx="2"/>
          </p:nvPr>
        </p:nvSpPr>
        <p:spPr>
          <a:xfrm>
            <a:off x="6197600" y="764704"/>
            <a:ext cx="5384800" cy="5688632"/>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3" name="Google Shape;43;p11"/>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1"/>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1"/>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633587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比較" type="twoTxTwoObj">
  <p:cSld name="比較">
    <p:spTree>
      <p:nvGrpSpPr>
        <p:cNvPr id="1" name="Shape 46"/>
        <p:cNvGrpSpPr/>
        <p:nvPr/>
      </p:nvGrpSpPr>
      <p:grpSpPr>
        <a:xfrm>
          <a:off x="0" y="0"/>
          <a:ext cx="0" cy="0"/>
          <a:chOff x="0" y="0"/>
          <a:chExt cx="0" cy="0"/>
        </a:xfrm>
      </p:grpSpPr>
      <p:sp>
        <p:nvSpPr>
          <p:cNvPr id="47" name="Google Shape;47;p12"/>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2"/>
          <p:cNvSpPr txBox="1">
            <a:spLocks noGrp="1"/>
          </p:cNvSpPr>
          <p:nvPr>
            <p:ph type="body" idx="1"/>
          </p:nvPr>
        </p:nvSpPr>
        <p:spPr>
          <a:xfrm>
            <a:off x="609600" y="764704"/>
            <a:ext cx="5386917" cy="360040"/>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12"/>
          <p:cNvSpPr txBox="1">
            <a:spLocks noGrp="1"/>
          </p:cNvSpPr>
          <p:nvPr>
            <p:ph type="body" idx="2"/>
          </p:nvPr>
        </p:nvSpPr>
        <p:spPr>
          <a:xfrm>
            <a:off x="609600" y="1124744"/>
            <a:ext cx="5386917" cy="5256584"/>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12"/>
          <p:cNvSpPr txBox="1">
            <a:spLocks noGrp="1"/>
          </p:cNvSpPr>
          <p:nvPr>
            <p:ph type="body" idx="3"/>
          </p:nvPr>
        </p:nvSpPr>
        <p:spPr>
          <a:xfrm>
            <a:off x="6193368" y="764704"/>
            <a:ext cx="5389033" cy="360040"/>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1" name="Google Shape;51;p12"/>
          <p:cNvSpPr txBox="1">
            <a:spLocks noGrp="1"/>
          </p:cNvSpPr>
          <p:nvPr>
            <p:ph type="body" idx="4"/>
          </p:nvPr>
        </p:nvSpPr>
        <p:spPr>
          <a:xfrm>
            <a:off x="6193368" y="1124744"/>
            <a:ext cx="5389033" cy="5256584"/>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2" name="Google Shape;52;p12"/>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2"/>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615178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タイトルのみ" type="titleOnly">
  <p:cSld name="タイトルのみ">
    <p:spTree>
      <p:nvGrpSpPr>
        <p:cNvPr id="1" name="Shape 55"/>
        <p:cNvGrpSpPr/>
        <p:nvPr/>
      </p:nvGrpSpPr>
      <p:grpSpPr>
        <a:xfrm>
          <a:off x="0" y="0"/>
          <a:ext cx="0" cy="0"/>
          <a:chOff x="0" y="0"/>
          <a:chExt cx="0" cy="0"/>
        </a:xfrm>
      </p:grpSpPr>
      <p:sp>
        <p:nvSpPr>
          <p:cNvPr id="56" name="Google Shape;56;p13"/>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3"/>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3"/>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3"/>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633304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タイトル付きのコンテンツ">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14"/>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3" name="Google Shape;63;p14"/>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4" name="Google Shape;64;p14"/>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4"/>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4"/>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141945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タイトル付きの図" type="picTx">
  <p:cSld name="タイトル付きの図">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5"/>
          <p:cNvSpPr>
            <a:spLocks noGrp="1"/>
          </p:cNvSpPr>
          <p:nvPr>
            <p:ph type="pic" idx="2"/>
          </p:nvPr>
        </p:nvSpPr>
        <p:spPr>
          <a:xfrm>
            <a:off x="2389717" y="612775"/>
            <a:ext cx="73152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0" name="Google Shape;70;p15"/>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1" name="Google Shape;71;p15"/>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5"/>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5"/>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720231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タイトルと縦書きテキスト">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6"/>
          <p:cNvSpPr txBox="1">
            <a:spLocks noGrp="1"/>
          </p:cNvSpPr>
          <p:nvPr>
            <p:ph type="body" idx="1"/>
          </p:nvPr>
        </p:nvSpPr>
        <p:spPr>
          <a:xfrm rot="5400000">
            <a:off x="3359696" y="-1985392"/>
            <a:ext cx="5472608"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6"/>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6"/>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6"/>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371937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縦書きタイトルと縦書きテキスト" type="vertTitleAndTx">
  <p:cSld name="縦書きタイトルと縦書きテキスト">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7"/>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3" name="Google Shape;83;p17"/>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7"/>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7"/>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131541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タイトルとコンテンツ" type="obj">
  <p:cSld name="タイトルとコンテンツ">
    <p:spTree>
      <p:nvGrpSpPr>
        <p:cNvPr id="1" name="Shape 22"/>
        <p:cNvGrpSpPr/>
        <p:nvPr/>
      </p:nvGrpSpPr>
      <p:grpSpPr>
        <a:xfrm>
          <a:off x="0" y="0"/>
          <a:ext cx="0" cy="0"/>
          <a:chOff x="0" y="0"/>
          <a:chExt cx="0" cy="0"/>
        </a:xfrm>
      </p:grpSpPr>
      <p:sp>
        <p:nvSpPr>
          <p:cNvPr id="23" name="Google Shape;23;p8"/>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8"/>
          <p:cNvSpPr txBox="1">
            <a:spLocks noGrp="1"/>
          </p:cNvSpPr>
          <p:nvPr>
            <p:ph type="body" idx="1"/>
          </p:nvPr>
        </p:nvSpPr>
        <p:spPr>
          <a:xfrm>
            <a:off x="609600" y="764704"/>
            <a:ext cx="10972800" cy="5472608"/>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 name="Google Shape;25;p8"/>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8"/>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28" name="Google Shape;28;p8" descr="Global Peering Forum"/>
          <p:cNvPicPr preferRelativeResize="0"/>
          <p:nvPr/>
        </p:nvPicPr>
        <p:blipFill rotWithShape="1">
          <a:blip r:embed="rId2">
            <a:alphaModFix/>
          </a:blip>
          <a:srcRect/>
          <a:stretch/>
        </p:blipFill>
        <p:spPr>
          <a:xfrm>
            <a:off x="0" y="2291"/>
            <a:ext cx="2445189" cy="576064"/>
          </a:xfrm>
          <a:prstGeom prst="rect">
            <a:avLst/>
          </a:prstGeom>
          <a:noFill/>
          <a:ln>
            <a:noFill/>
          </a:ln>
        </p:spPr>
      </p:pic>
    </p:spTree>
    <p:extLst>
      <p:ext uri="{BB962C8B-B14F-4D97-AF65-F5344CB8AC3E}">
        <p14:creationId xmlns:p14="http://schemas.microsoft.com/office/powerpoint/2010/main" val="17661017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セクション見出し" type="secHead">
  <p:cSld name="セクション見出し">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6" name="Google Shape;36;p10"/>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0"/>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930413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 つのコンテンツ" type="twoObj">
  <p:cSld name="2 つのコンテンツ">
    <p:spTree>
      <p:nvGrpSpPr>
        <p:cNvPr id="1" name="Shape 39"/>
        <p:cNvGrpSpPr/>
        <p:nvPr/>
      </p:nvGrpSpPr>
      <p:grpSpPr>
        <a:xfrm>
          <a:off x="0" y="0"/>
          <a:ext cx="0" cy="0"/>
          <a:chOff x="0" y="0"/>
          <a:chExt cx="0" cy="0"/>
        </a:xfrm>
      </p:grpSpPr>
      <p:sp>
        <p:nvSpPr>
          <p:cNvPr id="40" name="Google Shape;40;p11"/>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1"/>
          <p:cNvSpPr txBox="1">
            <a:spLocks noGrp="1"/>
          </p:cNvSpPr>
          <p:nvPr>
            <p:ph type="body" idx="1"/>
          </p:nvPr>
        </p:nvSpPr>
        <p:spPr>
          <a:xfrm>
            <a:off x="609600" y="764704"/>
            <a:ext cx="5384800" cy="5688632"/>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2" name="Google Shape;42;p11"/>
          <p:cNvSpPr txBox="1">
            <a:spLocks noGrp="1"/>
          </p:cNvSpPr>
          <p:nvPr>
            <p:ph type="body" idx="2"/>
          </p:nvPr>
        </p:nvSpPr>
        <p:spPr>
          <a:xfrm>
            <a:off x="6197600" y="764704"/>
            <a:ext cx="5384800" cy="5688632"/>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3" name="Google Shape;43;p11"/>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1"/>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1"/>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551474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比較" type="twoTxTwoObj">
  <p:cSld name="比較">
    <p:spTree>
      <p:nvGrpSpPr>
        <p:cNvPr id="1" name="Shape 46"/>
        <p:cNvGrpSpPr/>
        <p:nvPr/>
      </p:nvGrpSpPr>
      <p:grpSpPr>
        <a:xfrm>
          <a:off x="0" y="0"/>
          <a:ext cx="0" cy="0"/>
          <a:chOff x="0" y="0"/>
          <a:chExt cx="0" cy="0"/>
        </a:xfrm>
      </p:grpSpPr>
      <p:sp>
        <p:nvSpPr>
          <p:cNvPr id="47" name="Google Shape;47;p12"/>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2"/>
          <p:cNvSpPr txBox="1">
            <a:spLocks noGrp="1"/>
          </p:cNvSpPr>
          <p:nvPr>
            <p:ph type="body" idx="1"/>
          </p:nvPr>
        </p:nvSpPr>
        <p:spPr>
          <a:xfrm>
            <a:off x="609600" y="764704"/>
            <a:ext cx="5386917" cy="360040"/>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12"/>
          <p:cNvSpPr txBox="1">
            <a:spLocks noGrp="1"/>
          </p:cNvSpPr>
          <p:nvPr>
            <p:ph type="body" idx="2"/>
          </p:nvPr>
        </p:nvSpPr>
        <p:spPr>
          <a:xfrm>
            <a:off x="609600" y="1124744"/>
            <a:ext cx="5386917" cy="5256584"/>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12"/>
          <p:cNvSpPr txBox="1">
            <a:spLocks noGrp="1"/>
          </p:cNvSpPr>
          <p:nvPr>
            <p:ph type="body" idx="3"/>
          </p:nvPr>
        </p:nvSpPr>
        <p:spPr>
          <a:xfrm>
            <a:off x="6193368" y="764704"/>
            <a:ext cx="5389033" cy="360040"/>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1" name="Google Shape;51;p12"/>
          <p:cNvSpPr txBox="1">
            <a:spLocks noGrp="1"/>
          </p:cNvSpPr>
          <p:nvPr>
            <p:ph type="body" idx="4"/>
          </p:nvPr>
        </p:nvSpPr>
        <p:spPr>
          <a:xfrm>
            <a:off x="6193368" y="1124744"/>
            <a:ext cx="5389033" cy="5256584"/>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2" name="Google Shape;52;p12"/>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2"/>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92877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タイトルのみ" type="titleOnly">
  <p:cSld name="タイトルのみ">
    <p:spTree>
      <p:nvGrpSpPr>
        <p:cNvPr id="1" name="Shape 55"/>
        <p:cNvGrpSpPr/>
        <p:nvPr/>
      </p:nvGrpSpPr>
      <p:grpSpPr>
        <a:xfrm>
          <a:off x="0" y="0"/>
          <a:ext cx="0" cy="0"/>
          <a:chOff x="0" y="0"/>
          <a:chExt cx="0" cy="0"/>
        </a:xfrm>
      </p:grpSpPr>
      <p:sp>
        <p:nvSpPr>
          <p:cNvPr id="56" name="Google Shape;56;p13"/>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3"/>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3"/>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3"/>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17195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タイトル付きのコンテンツ">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14"/>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3" name="Google Shape;63;p14"/>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4" name="Google Shape;64;p14"/>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4"/>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4"/>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874970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タイトル付きの図" type="picTx">
  <p:cSld name="タイトル付きの図">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5"/>
          <p:cNvSpPr>
            <a:spLocks noGrp="1"/>
          </p:cNvSpPr>
          <p:nvPr>
            <p:ph type="pic" idx="2"/>
          </p:nvPr>
        </p:nvSpPr>
        <p:spPr>
          <a:xfrm>
            <a:off x="2389717" y="612775"/>
            <a:ext cx="73152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0" name="Google Shape;70;p15"/>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1" name="Google Shape;71;p15"/>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5"/>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5"/>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35995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タイトルと縦書きテキスト">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6"/>
          <p:cNvSpPr txBox="1">
            <a:spLocks noGrp="1"/>
          </p:cNvSpPr>
          <p:nvPr>
            <p:ph type="body" idx="1"/>
          </p:nvPr>
        </p:nvSpPr>
        <p:spPr>
          <a:xfrm rot="5400000">
            <a:off x="3359696" y="-1985392"/>
            <a:ext cx="5472608"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6"/>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6"/>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6"/>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84769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縦書きタイトルと縦書きテキスト" type="vertTitleAndTx">
  <p:cSld name="縦書きタイトルと縦書きテキスト">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7"/>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3" name="Google Shape;83;p17"/>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7"/>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7"/>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4020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OBJECT">
    <p:spTree>
      <p:nvGrpSpPr>
        <p:cNvPr id="1" name=""/>
        <p:cNvGrpSpPr/>
        <p:nvPr/>
      </p:nvGrpSpPr>
      <p:grpSpPr>
        <a:xfrm>
          <a:off x="0" y="0"/>
          <a:ext cx="0" cy="0"/>
          <a:chOff x="0" y="0"/>
          <a:chExt cx="0" cy="0"/>
        </a:xfrm>
      </p:grpSpPr>
      <p:sp>
        <p:nvSpPr>
          <p:cNvPr id="12" name="Title Text"/>
          <p:cNvSpPr txBox="1">
            <a:spLocks noGrp="1"/>
          </p:cNvSpPr>
          <p:nvPr>
            <p:ph type="title"/>
          </p:nvPr>
        </p:nvSpPr>
        <p:spPr>
          <a:prstGeom prst="rect">
            <a:avLst/>
          </a:prstGeom>
        </p:spPr>
        <p:txBody>
          <a:bodyPr/>
          <a:lstStyle/>
          <a:p>
            <a:r>
              <a:t>Title Text</a:t>
            </a:r>
          </a:p>
        </p:txBody>
      </p:sp>
      <p:sp>
        <p:nvSpPr>
          <p:cNvPr id="1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80834945"/>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SECTION_HEADER">
    <p:spTree>
      <p:nvGrpSpPr>
        <p:cNvPr id="1" name=""/>
        <p:cNvGrpSpPr/>
        <p:nvPr/>
      </p:nvGrpSpPr>
      <p:grpSpPr>
        <a:xfrm>
          <a:off x="0" y="0"/>
          <a:ext cx="0" cy="0"/>
          <a:chOff x="0" y="0"/>
          <a:chExt cx="0" cy="0"/>
        </a:xfrm>
      </p:grpSpPr>
      <p:sp>
        <p:nvSpPr>
          <p:cNvPr id="21" name="Title Text"/>
          <p:cNvSpPr txBox="1">
            <a:spLocks noGrp="1"/>
          </p:cNvSpPr>
          <p:nvPr>
            <p:ph type="title"/>
          </p:nvPr>
        </p:nvSpPr>
        <p:spPr>
          <a:xfrm>
            <a:off x="963084" y="4406901"/>
            <a:ext cx="10363201" cy="1362075"/>
          </a:xfrm>
          <a:prstGeom prst="rect">
            <a:avLst/>
          </a:prstGeom>
        </p:spPr>
        <p:txBody>
          <a:bodyPr anchor="t"/>
          <a:lstStyle>
            <a:lvl1pPr algn="l">
              <a:defRPr sz="4000" b="1"/>
            </a:lvl1pPr>
          </a:lstStyle>
          <a:p>
            <a:r>
              <a:t>Title Text</a:t>
            </a:r>
          </a:p>
        </p:txBody>
      </p:sp>
      <p:sp>
        <p:nvSpPr>
          <p:cNvPr id="22" name="Body Level One…"/>
          <p:cNvSpPr txBox="1">
            <a:spLocks noGrp="1"/>
          </p:cNvSpPr>
          <p:nvPr>
            <p:ph type="body" sz="quarter" idx="1"/>
          </p:nvPr>
        </p:nvSpPr>
        <p:spPr>
          <a:xfrm>
            <a:off x="963084" y="2906713"/>
            <a:ext cx="10363201" cy="1500188"/>
          </a:xfrm>
          <a:prstGeom prst="rect">
            <a:avLst/>
          </a:prstGeom>
        </p:spPr>
        <p:txBody>
          <a:bodyPr anchor="b"/>
          <a:lstStyle>
            <a:lvl1pPr marL="228600" indent="0">
              <a:spcBef>
                <a:spcPts val="400"/>
              </a:spcBef>
              <a:buClrTx/>
              <a:buSzTx/>
              <a:buFontTx/>
              <a:buNone/>
              <a:defRPr sz="2000">
                <a:solidFill>
                  <a:srgbClr val="888888"/>
                </a:solidFill>
              </a:defRPr>
            </a:lvl1pPr>
            <a:lvl2pPr marL="228600" indent="457200">
              <a:spcBef>
                <a:spcPts val="400"/>
              </a:spcBef>
              <a:buClrTx/>
              <a:buSzTx/>
              <a:buFontTx/>
              <a:buNone/>
              <a:defRPr sz="2000">
                <a:solidFill>
                  <a:srgbClr val="888888"/>
                </a:solidFill>
              </a:defRPr>
            </a:lvl2pPr>
            <a:lvl3pPr marL="228600" indent="914400">
              <a:spcBef>
                <a:spcPts val="400"/>
              </a:spcBef>
              <a:buClrTx/>
              <a:buSzTx/>
              <a:buFontTx/>
              <a:buNone/>
              <a:defRPr sz="2000">
                <a:solidFill>
                  <a:srgbClr val="888888"/>
                </a:solidFill>
              </a:defRPr>
            </a:lvl3pPr>
            <a:lvl4pPr marL="228600" indent="1371600">
              <a:spcBef>
                <a:spcPts val="400"/>
              </a:spcBef>
              <a:buClrTx/>
              <a:buSzTx/>
              <a:buFontTx/>
              <a:buNone/>
              <a:defRPr sz="2000">
                <a:solidFill>
                  <a:srgbClr val="888888"/>
                </a:solidFill>
              </a:defRPr>
            </a:lvl4pPr>
            <a:lvl5pPr marL="228600" indent="1828800">
              <a:spcBef>
                <a:spcPts val="400"/>
              </a:spcBef>
              <a:buClrTx/>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xfrm>
            <a:off x="11307369" y="6484932"/>
            <a:ext cx="275033" cy="276956"/>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00235520"/>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TWO_OBJECTS">
    <p:spTree>
      <p:nvGrpSpPr>
        <p:cNvPr id="1" name=""/>
        <p:cNvGrpSpPr/>
        <p:nvPr/>
      </p:nvGrpSpPr>
      <p:grpSpPr>
        <a:xfrm>
          <a:off x="0" y="0"/>
          <a:ext cx="0" cy="0"/>
          <a:chOff x="0" y="0"/>
          <a:chExt cx="0" cy="0"/>
        </a:xfrm>
      </p:grpSpPr>
      <p:sp>
        <p:nvSpPr>
          <p:cNvPr id="30" name="Title Text"/>
          <p:cNvSpPr txBox="1">
            <a:spLocks noGrp="1"/>
          </p:cNvSpPr>
          <p:nvPr>
            <p:ph type="title"/>
          </p:nvPr>
        </p:nvSpPr>
        <p:spPr>
          <a:prstGeom prst="rect">
            <a:avLst/>
          </a:prstGeom>
        </p:spPr>
        <p:txBody>
          <a:bodyPr/>
          <a:lstStyle/>
          <a:p>
            <a:r>
              <a:t>Title Text</a:t>
            </a:r>
          </a:p>
        </p:txBody>
      </p:sp>
      <p:sp>
        <p:nvSpPr>
          <p:cNvPr id="31" name="Body Level One…"/>
          <p:cNvSpPr txBox="1">
            <a:spLocks noGrp="1"/>
          </p:cNvSpPr>
          <p:nvPr>
            <p:ph type="body" sz="half" idx="1"/>
          </p:nvPr>
        </p:nvSpPr>
        <p:spPr>
          <a:xfrm>
            <a:off x="609600" y="764704"/>
            <a:ext cx="5384800" cy="5688632"/>
          </a:xfrm>
          <a:prstGeom prst="rect">
            <a:avLst/>
          </a:prstGeom>
        </p:spPr>
        <p:txBody>
          <a:bodyPr/>
          <a:lstStyle>
            <a:lvl1pPr indent="-406400">
              <a:spcBef>
                <a:spcPts val="500"/>
              </a:spcBef>
              <a:buSzPts val="2800"/>
              <a:defRPr sz="2800"/>
            </a:lvl1pPr>
            <a:lvl2pPr marL="977900" indent="-444500">
              <a:spcBef>
                <a:spcPts val="500"/>
              </a:spcBef>
              <a:buSzPts val="2800"/>
              <a:defRPr sz="2800"/>
            </a:lvl2pPr>
            <a:lvl3pPr marL="1513839" indent="-497839">
              <a:spcBef>
                <a:spcPts val="500"/>
              </a:spcBef>
              <a:buSzPts val="2800"/>
              <a:defRPr sz="2800"/>
            </a:lvl3pPr>
            <a:lvl4pPr marL="2019300" indent="-533400">
              <a:spcBef>
                <a:spcPts val="500"/>
              </a:spcBef>
              <a:buSzPts val="2800"/>
              <a:defRPr sz="2800"/>
            </a:lvl4pPr>
            <a:lvl5pPr marL="2476500" indent="-533400">
              <a:spcBef>
                <a:spcPts val="500"/>
              </a:spcBef>
              <a:buSzPts val="2800"/>
              <a:defRPr sz="2800"/>
            </a:lvl5pPr>
          </a:lstStyle>
          <a:p>
            <a:r>
              <a:t>Body Level One</a:t>
            </a:r>
          </a:p>
          <a:p>
            <a:pPr lvl="1"/>
            <a:r>
              <a:t>Body Level Two</a:t>
            </a:r>
          </a:p>
          <a:p>
            <a:pPr lvl="2"/>
            <a:r>
              <a:t>Body Level Three</a:t>
            </a:r>
          </a:p>
          <a:p>
            <a:pPr lvl="3"/>
            <a:r>
              <a:t>Body Level Four</a:t>
            </a:r>
          </a:p>
          <a:p>
            <a:pPr lvl="4"/>
            <a:r>
              <a:t>Body Level Five</a:t>
            </a:r>
          </a:p>
        </p:txBody>
      </p:sp>
      <p:sp>
        <p:nvSpPr>
          <p:cNvPr id="32" name="Google Shape;42;p11"/>
          <p:cNvSpPr txBox="1">
            <a:spLocks noGrp="1"/>
          </p:cNvSpPr>
          <p:nvPr>
            <p:ph type="body" sz="half" idx="21"/>
          </p:nvPr>
        </p:nvSpPr>
        <p:spPr>
          <a:xfrm>
            <a:off x="6197600" y="764703"/>
            <a:ext cx="5384800" cy="5688634"/>
          </a:xfrm>
          <a:prstGeom prst="rect">
            <a:avLst/>
          </a:prstGeom>
        </p:spPr>
        <p:txBody>
          <a:bodyPr/>
          <a:lstStyle>
            <a:lvl1pPr indent="-406400">
              <a:spcBef>
                <a:spcPts val="500"/>
              </a:spcBef>
              <a:buSzPts val="2800"/>
              <a:defRPr sz="2800"/>
            </a:lvl1pPr>
          </a:lstStyle>
          <a:p>
            <a:pPr indent="-406400">
              <a:spcBef>
                <a:spcPts val="500"/>
              </a:spcBef>
              <a:buSzPts val="2800"/>
              <a:defRPr sz="2800"/>
            </a:pPr>
            <a:endParaRPr/>
          </a:p>
        </p:txBody>
      </p:sp>
      <p:sp>
        <p:nvSpPr>
          <p:cNvPr id="33" name="Slide Number"/>
          <p:cNvSpPr txBox="1">
            <a:spLocks noGrp="1"/>
          </p:cNvSpPr>
          <p:nvPr>
            <p:ph type="sldNum" sz="quarter" idx="2"/>
          </p:nvPr>
        </p:nvSpPr>
        <p:spPr>
          <a:xfrm>
            <a:off x="11307369" y="6484932"/>
            <a:ext cx="275033" cy="276956"/>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9016787"/>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TWO_OBJECTS_WITH_TEXT">
    <p:spTree>
      <p:nvGrpSpPr>
        <p:cNvPr id="1" name=""/>
        <p:cNvGrpSpPr/>
        <p:nvPr/>
      </p:nvGrpSpPr>
      <p:grpSpPr>
        <a:xfrm>
          <a:off x="0" y="0"/>
          <a:ext cx="0" cy="0"/>
          <a:chOff x="0" y="0"/>
          <a:chExt cx="0" cy="0"/>
        </a:xfrm>
      </p:grpSpPr>
      <p:sp>
        <p:nvSpPr>
          <p:cNvPr id="40" name="Title Text"/>
          <p:cNvSpPr txBox="1">
            <a:spLocks noGrp="1"/>
          </p:cNvSpPr>
          <p:nvPr>
            <p:ph type="title"/>
          </p:nvPr>
        </p:nvSpPr>
        <p:spPr>
          <a:prstGeom prst="rect">
            <a:avLst/>
          </a:prstGeom>
        </p:spPr>
        <p:txBody>
          <a:bodyPr/>
          <a:lstStyle/>
          <a:p>
            <a:r>
              <a:t>Title Text</a:t>
            </a:r>
          </a:p>
        </p:txBody>
      </p:sp>
      <p:sp>
        <p:nvSpPr>
          <p:cNvPr id="41" name="Body Level One…"/>
          <p:cNvSpPr txBox="1">
            <a:spLocks noGrp="1"/>
          </p:cNvSpPr>
          <p:nvPr>
            <p:ph type="body" sz="quarter" idx="1"/>
          </p:nvPr>
        </p:nvSpPr>
        <p:spPr>
          <a:xfrm>
            <a:off x="609600" y="764704"/>
            <a:ext cx="5386917" cy="360040"/>
          </a:xfrm>
          <a:prstGeom prst="rect">
            <a:avLst/>
          </a:prstGeom>
        </p:spPr>
        <p:txBody>
          <a:bodyPr anchor="b"/>
          <a:lstStyle>
            <a:lvl1pPr marL="228600" indent="0">
              <a:spcBef>
                <a:spcPts val="400"/>
              </a:spcBef>
              <a:buClrTx/>
              <a:buSzTx/>
              <a:buFontTx/>
              <a:buNone/>
              <a:defRPr b="1"/>
            </a:lvl1pPr>
            <a:lvl2pPr marL="228600" indent="457200">
              <a:spcBef>
                <a:spcPts val="400"/>
              </a:spcBef>
              <a:buClrTx/>
              <a:buSzTx/>
              <a:buFontTx/>
              <a:buNone/>
              <a:defRPr b="1"/>
            </a:lvl2pPr>
            <a:lvl3pPr marL="228600" indent="914400">
              <a:spcBef>
                <a:spcPts val="400"/>
              </a:spcBef>
              <a:buClrTx/>
              <a:buSzTx/>
              <a:buFontTx/>
              <a:buNone/>
              <a:defRPr b="1"/>
            </a:lvl3pPr>
            <a:lvl4pPr marL="228600" indent="1371600">
              <a:spcBef>
                <a:spcPts val="400"/>
              </a:spcBef>
              <a:buClrTx/>
              <a:buSzTx/>
              <a:buFontTx/>
              <a:buNone/>
              <a:defRPr b="1"/>
            </a:lvl4pPr>
            <a:lvl5pPr marL="228600" indent="1828800">
              <a:spcBef>
                <a:spcPts val="400"/>
              </a:spcBef>
              <a:buClrTx/>
              <a:buSzTx/>
              <a:buFontTx/>
              <a:buNone/>
              <a:defRPr b="1"/>
            </a:lvl5pPr>
          </a:lstStyle>
          <a:p>
            <a:r>
              <a:t>Body Level One</a:t>
            </a:r>
          </a:p>
          <a:p>
            <a:pPr lvl="1"/>
            <a:r>
              <a:t>Body Level Two</a:t>
            </a:r>
          </a:p>
          <a:p>
            <a:pPr lvl="2"/>
            <a:r>
              <a:t>Body Level Three</a:t>
            </a:r>
          </a:p>
          <a:p>
            <a:pPr lvl="3"/>
            <a:r>
              <a:t>Body Level Four</a:t>
            </a:r>
          </a:p>
          <a:p>
            <a:pPr lvl="4"/>
            <a:r>
              <a:t>Body Level Five</a:t>
            </a:r>
          </a:p>
        </p:txBody>
      </p:sp>
      <p:sp>
        <p:nvSpPr>
          <p:cNvPr id="42" name="Google Shape;49;p12"/>
          <p:cNvSpPr txBox="1">
            <a:spLocks noGrp="1"/>
          </p:cNvSpPr>
          <p:nvPr>
            <p:ph type="body" sz="half" idx="21"/>
          </p:nvPr>
        </p:nvSpPr>
        <p:spPr>
          <a:xfrm>
            <a:off x="609600" y="1124743"/>
            <a:ext cx="5386917" cy="5256586"/>
          </a:xfrm>
          <a:prstGeom prst="rect">
            <a:avLst/>
          </a:prstGeom>
        </p:spPr>
        <p:txBody>
          <a:bodyPr/>
          <a:lstStyle>
            <a:lvl1pPr indent="-381000">
              <a:spcBef>
                <a:spcPts val="400"/>
              </a:spcBef>
              <a:defRPr/>
            </a:lvl1pPr>
          </a:lstStyle>
          <a:p>
            <a:pPr indent="-381000">
              <a:spcBef>
                <a:spcPts val="400"/>
              </a:spcBef>
            </a:pPr>
            <a:endParaRPr/>
          </a:p>
        </p:txBody>
      </p:sp>
      <p:sp>
        <p:nvSpPr>
          <p:cNvPr id="43" name="Google Shape;50;p12"/>
          <p:cNvSpPr txBox="1">
            <a:spLocks noGrp="1"/>
          </p:cNvSpPr>
          <p:nvPr>
            <p:ph type="body" sz="quarter" idx="22"/>
          </p:nvPr>
        </p:nvSpPr>
        <p:spPr>
          <a:xfrm>
            <a:off x="6193368" y="764703"/>
            <a:ext cx="5389033" cy="360042"/>
          </a:xfrm>
          <a:prstGeom prst="rect">
            <a:avLst/>
          </a:prstGeom>
        </p:spPr>
        <p:txBody>
          <a:bodyPr anchor="b"/>
          <a:lstStyle>
            <a:lvl1pPr marL="228600" indent="0">
              <a:spcBef>
                <a:spcPts val="400"/>
              </a:spcBef>
              <a:buClrTx/>
              <a:buSzTx/>
              <a:buFontTx/>
              <a:buNone/>
              <a:defRPr b="1"/>
            </a:lvl1pPr>
          </a:lstStyle>
          <a:p>
            <a:pPr marL="228600" indent="0">
              <a:spcBef>
                <a:spcPts val="400"/>
              </a:spcBef>
              <a:buClrTx/>
              <a:buSzTx/>
              <a:buFontTx/>
              <a:buNone/>
              <a:defRPr b="1"/>
            </a:pPr>
            <a:endParaRPr/>
          </a:p>
        </p:txBody>
      </p:sp>
      <p:sp>
        <p:nvSpPr>
          <p:cNvPr id="44" name="Google Shape;51;p12"/>
          <p:cNvSpPr txBox="1">
            <a:spLocks noGrp="1"/>
          </p:cNvSpPr>
          <p:nvPr>
            <p:ph type="body" sz="half" idx="23"/>
          </p:nvPr>
        </p:nvSpPr>
        <p:spPr>
          <a:xfrm>
            <a:off x="6193368" y="1124743"/>
            <a:ext cx="5389033" cy="5256586"/>
          </a:xfrm>
          <a:prstGeom prst="rect">
            <a:avLst/>
          </a:prstGeom>
        </p:spPr>
        <p:txBody>
          <a:bodyPr/>
          <a:lstStyle>
            <a:lvl1pPr indent="-381000">
              <a:spcBef>
                <a:spcPts val="400"/>
              </a:spcBef>
              <a:defRPr/>
            </a:lvl1pPr>
          </a:lstStyle>
          <a:p>
            <a:pPr indent="-381000">
              <a:spcBef>
                <a:spcPts val="400"/>
              </a:spcBef>
            </a:pPr>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12909697"/>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TITLE_ONLY">
    <p:spTree>
      <p:nvGrpSpPr>
        <p:cNvPr id="1" name=""/>
        <p:cNvGrpSpPr/>
        <p:nvPr/>
      </p:nvGrpSpPr>
      <p:grpSpPr>
        <a:xfrm>
          <a:off x="0" y="0"/>
          <a:ext cx="0" cy="0"/>
          <a:chOff x="0" y="0"/>
          <a:chExt cx="0" cy="0"/>
        </a:xfrm>
      </p:grpSpPr>
      <p:sp>
        <p:nvSpPr>
          <p:cNvPr id="52" name="Title Text"/>
          <p:cNvSpPr txBox="1">
            <a:spLocks noGrp="1"/>
          </p:cNvSpPr>
          <p:nvPr>
            <p:ph type="title"/>
          </p:nvPr>
        </p:nvSpPr>
        <p:spPr>
          <a:prstGeom prst="rect">
            <a:avLst/>
          </a:prstGeom>
        </p:spPr>
        <p:txBody>
          <a:bodyPr/>
          <a:lstStyle/>
          <a:p>
            <a:r>
              <a:t>Title Text</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09667959"/>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OBJECT_WITH_CAPTION_TEXT">
    <p:spTree>
      <p:nvGrpSpPr>
        <p:cNvPr id="1" name=""/>
        <p:cNvGrpSpPr/>
        <p:nvPr/>
      </p:nvGrpSpPr>
      <p:grpSpPr>
        <a:xfrm>
          <a:off x="0" y="0"/>
          <a:ext cx="0" cy="0"/>
          <a:chOff x="0" y="0"/>
          <a:chExt cx="0" cy="0"/>
        </a:xfrm>
      </p:grpSpPr>
      <p:sp>
        <p:nvSpPr>
          <p:cNvPr id="60" name="Title Text"/>
          <p:cNvSpPr txBox="1">
            <a:spLocks noGrp="1"/>
          </p:cNvSpPr>
          <p:nvPr>
            <p:ph type="title"/>
          </p:nvPr>
        </p:nvSpPr>
        <p:spPr>
          <a:xfrm>
            <a:off x="609600" y="273050"/>
            <a:ext cx="4011085" cy="1162050"/>
          </a:xfrm>
          <a:prstGeom prst="rect">
            <a:avLst/>
          </a:prstGeom>
        </p:spPr>
        <p:txBody>
          <a:bodyPr anchor="b"/>
          <a:lstStyle>
            <a:lvl1pPr algn="l">
              <a:defRPr sz="2000" b="1"/>
            </a:lvl1pPr>
          </a:lstStyle>
          <a:p>
            <a:r>
              <a:t>Title Text</a:t>
            </a:r>
          </a:p>
        </p:txBody>
      </p:sp>
      <p:sp>
        <p:nvSpPr>
          <p:cNvPr id="61" name="Body Level One…"/>
          <p:cNvSpPr txBox="1">
            <a:spLocks noGrp="1"/>
          </p:cNvSpPr>
          <p:nvPr>
            <p:ph type="body" idx="1"/>
          </p:nvPr>
        </p:nvSpPr>
        <p:spPr>
          <a:xfrm>
            <a:off x="4766733" y="273051"/>
            <a:ext cx="6815667" cy="5853113"/>
          </a:xfrm>
          <a:prstGeom prst="rect">
            <a:avLst/>
          </a:prstGeom>
        </p:spPr>
        <p:txBody>
          <a:bodyPr/>
          <a:lstStyle>
            <a:lvl1pPr indent="-431800">
              <a:spcBef>
                <a:spcPts val="600"/>
              </a:spcBef>
              <a:buSzPts val="3200"/>
              <a:defRPr sz="3200"/>
            </a:lvl1pPr>
            <a:lvl2pPr marL="972457" indent="-464457">
              <a:spcBef>
                <a:spcPts val="600"/>
              </a:spcBef>
              <a:buSzPts val="3200"/>
              <a:defRPr sz="3200"/>
            </a:lvl2pPr>
            <a:lvl3pPr marL="1498600" indent="-508000">
              <a:spcBef>
                <a:spcPts val="600"/>
              </a:spcBef>
              <a:buSzPts val="3200"/>
              <a:defRPr sz="3200"/>
            </a:lvl3pPr>
            <a:lvl4pPr marL="2042160" indent="-568960">
              <a:spcBef>
                <a:spcPts val="600"/>
              </a:spcBef>
              <a:buSzPts val="3200"/>
              <a:defRPr sz="3200"/>
            </a:lvl4pPr>
            <a:lvl5pPr marL="2499360" indent="-568960">
              <a:spcBef>
                <a:spcPts val="600"/>
              </a:spcBef>
              <a:buSzPts val="3200"/>
              <a:defRPr sz="3200"/>
            </a:lvl5pPr>
          </a:lstStyle>
          <a:p>
            <a:r>
              <a:t>Body Level One</a:t>
            </a:r>
          </a:p>
          <a:p>
            <a:pPr lvl="1"/>
            <a:r>
              <a:t>Body Level Two</a:t>
            </a:r>
          </a:p>
          <a:p>
            <a:pPr lvl="2"/>
            <a:r>
              <a:t>Body Level Three</a:t>
            </a:r>
          </a:p>
          <a:p>
            <a:pPr lvl="3"/>
            <a:r>
              <a:t>Body Level Four</a:t>
            </a:r>
          </a:p>
          <a:p>
            <a:pPr lvl="4"/>
            <a:r>
              <a:t>Body Level Five</a:t>
            </a:r>
          </a:p>
        </p:txBody>
      </p:sp>
      <p:sp>
        <p:nvSpPr>
          <p:cNvPr id="62" name="Google Shape;63;p14"/>
          <p:cNvSpPr txBox="1">
            <a:spLocks noGrp="1"/>
          </p:cNvSpPr>
          <p:nvPr>
            <p:ph type="body" sz="half" idx="21"/>
          </p:nvPr>
        </p:nvSpPr>
        <p:spPr>
          <a:xfrm>
            <a:off x="609599" y="1435101"/>
            <a:ext cx="4011087" cy="4691063"/>
          </a:xfrm>
          <a:prstGeom prst="rect">
            <a:avLst/>
          </a:prstGeom>
        </p:spPr>
        <p:txBody>
          <a:bodyPr/>
          <a:lstStyle>
            <a:lvl1pPr marL="228600" indent="0">
              <a:spcBef>
                <a:spcPts val="200"/>
              </a:spcBef>
              <a:buClrTx/>
              <a:buSzTx/>
              <a:buFontTx/>
              <a:buNone/>
              <a:defRPr sz="1400"/>
            </a:lvl1pPr>
          </a:lstStyle>
          <a:p>
            <a:pPr marL="228600" indent="0">
              <a:spcBef>
                <a:spcPts val="200"/>
              </a:spcBef>
              <a:buClrTx/>
              <a:buSzTx/>
              <a:buFontTx/>
              <a:buNone/>
              <a:defRPr sz="1400"/>
            </a:pPr>
            <a:endParaRP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5677054"/>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PICTURE_WITH_CAPTION_TEXT">
    <p:spTree>
      <p:nvGrpSpPr>
        <p:cNvPr id="1" name=""/>
        <p:cNvGrpSpPr/>
        <p:nvPr/>
      </p:nvGrpSpPr>
      <p:grpSpPr>
        <a:xfrm>
          <a:off x="0" y="0"/>
          <a:ext cx="0" cy="0"/>
          <a:chOff x="0" y="0"/>
          <a:chExt cx="0" cy="0"/>
        </a:xfrm>
      </p:grpSpPr>
      <p:sp>
        <p:nvSpPr>
          <p:cNvPr id="70" name="Title Text"/>
          <p:cNvSpPr txBox="1">
            <a:spLocks noGrp="1"/>
          </p:cNvSpPr>
          <p:nvPr>
            <p:ph type="title"/>
          </p:nvPr>
        </p:nvSpPr>
        <p:spPr>
          <a:xfrm>
            <a:off x="2389718" y="4800600"/>
            <a:ext cx="7315201" cy="566738"/>
          </a:xfrm>
          <a:prstGeom prst="rect">
            <a:avLst/>
          </a:prstGeom>
        </p:spPr>
        <p:txBody>
          <a:bodyPr anchor="b"/>
          <a:lstStyle>
            <a:lvl1pPr algn="l">
              <a:defRPr sz="2000" b="1"/>
            </a:lvl1pPr>
          </a:lstStyle>
          <a:p>
            <a:r>
              <a:t>Title Text</a:t>
            </a:r>
          </a:p>
        </p:txBody>
      </p:sp>
      <p:sp>
        <p:nvSpPr>
          <p:cNvPr id="71" name="Google Shape;69;p15"/>
          <p:cNvSpPr>
            <a:spLocks noGrp="1"/>
          </p:cNvSpPr>
          <p:nvPr>
            <p:ph type="pic" sz="half" idx="21"/>
          </p:nvPr>
        </p:nvSpPr>
        <p:spPr>
          <a:xfrm>
            <a:off x="2389718" y="612775"/>
            <a:ext cx="7315201" cy="4114800"/>
          </a:xfrm>
          <a:prstGeom prst="rect">
            <a:avLst/>
          </a:prstGeom>
        </p:spPr>
        <p:txBody>
          <a:bodyPr lIns="91439" tIns="45719" rIns="91439" bIns="45719">
            <a:noAutofit/>
          </a:bodyPr>
          <a:lstStyle/>
          <a:p>
            <a:endParaRPr/>
          </a:p>
        </p:txBody>
      </p:sp>
      <p:sp>
        <p:nvSpPr>
          <p:cNvPr id="72" name="Body Level One…"/>
          <p:cNvSpPr txBox="1">
            <a:spLocks noGrp="1"/>
          </p:cNvSpPr>
          <p:nvPr>
            <p:ph type="body" sz="quarter" idx="1"/>
          </p:nvPr>
        </p:nvSpPr>
        <p:spPr>
          <a:xfrm>
            <a:off x="2389718" y="5367338"/>
            <a:ext cx="7315201" cy="804863"/>
          </a:xfrm>
          <a:prstGeom prst="rect">
            <a:avLst/>
          </a:prstGeom>
        </p:spPr>
        <p:txBody>
          <a:bodyPr/>
          <a:lstStyle>
            <a:lvl1pPr marL="228600" indent="0">
              <a:spcBef>
                <a:spcPts val="200"/>
              </a:spcBef>
              <a:buClrTx/>
              <a:buSzTx/>
              <a:buFontTx/>
              <a:buNone/>
              <a:defRPr sz="1400"/>
            </a:lvl1pPr>
            <a:lvl2pPr marL="228600" indent="457200">
              <a:spcBef>
                <a:spcPts val="200"/>
              </a:spcBef>
              <a:buClrTx/>
              <a:buSzTx/>
              <a:buFontTx/>
              <a:buNone/>
              <a:defRPr sz="1400"/>
            </a:lvl2pPr>
            <a:lvl3pPr marL="228600" indent="914400">
              <a:spcBef>
                <a:spcPts val="200"/>
              </a:spcBef>
              <a:buClrTx/>
              <a:buSzTx/>
              <a:buFontTx/>
              <a:buNone/>
              <a:defRPr sz="1400"/>
            </a:lvl3pPr>
            <a:lvl4pPr marL="228600" indent="1371600">
              <a:spcBef>
                <a:spcPts val="200"/>
              </a:spcBef>
              <a:buClrTx/>
              <a:buSzTx/>
              <a:buFontTx/>
              <a:buNone/>
              <a:defRPr sz="1400"/>
            </a:lvl4pPr>
            <a:lvl5pPr marL="228600" indent="1828800">
              <a:spcBef>
                <a:spcPts val="200"/>
              </a:spcBef>
              <a:buClrTx/>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12625045"/>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x">
  <p:cSld name="VERTICAL_TEXT">
    <p:spTree>
      <p:nvGrpSpPr>
        <p:cNvPr id="1" name=""/>
        <p:cNvGrpSpPr/>
        <p:nvPr/>
      </p:nvGrpSpPr>
      <p:grpSpPr>
        <a:xfrm>
          <a:off x="0" y="0"/>
          <a:ext cx="0" cy="0"/>
          <a:chOff x="0" y="0"/>
          <a:chExt cx="0" cy="0"/>
        </a:xfrm>
      </p:grpSpPr>
      <p:sp>
        <p:nvSpPr>
          <p:cNvPr id="80" name="Title Text"/>
          <p:cNvSpPr txBox="1">
            <a:spLocks noGrp="1"/>
          </p:cNvSpPr>
          <p:nvPr>
            <p:ph type="title"/>
          </p:nvPr>
        </p:nvSpPr>
        <p:spPr>
          <a:prstGeom prst="rect">
            <a:avLst/>
          </a:prstGeom>
        </p:spPr>
        <p:txBody>
          <a:bodyPr/>
          <a:lstStyle/>
          <a:p>
            <a:r>
              <a:t>Title Text</a:t>
            </a:r>
          </a:p>
        </p:txBody>
      </p:sp>
      <p:sp>
        <p:nvSpPr>
          <p:cNvPr id="81" name="Body Level One…"/>
          <p:cNvSpPr txBox="1">
            <a:spLocks noGrp="1"/>
          </p:cNvSpPr>
          <p:nvPr>
            <p:ph type="body" idx="1"/>
          </p:nvPr>
        </p:nvSpPr>
        <p:spPr>
          <a:xfrm rot="5400000">
            <a:off x="3359696" y="-1985392"/>
            <a:ext cx="5472608" cy="109728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00835476"/>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VERTICAL_TITLE_AND_VERTICAL_TEXT">
    <p:spTree>
      <p:nvGrpSpPr>
        <p:cNvPr id="1" name=""/>
        <p:cNvGrpSpPr/>
        <p:nvPr/>
      </p:nvGrpSpPr>
      <p:grpSpPr>
        <a:xfrm>
          <a:off x="0" y="0"/>
          <a:ext cx="0" cy="0"/>
          <a:chOff x="0" y="0"/>
          <a:chExt cx="0" cy="0"/>
        </a:xfrm>
      </p:grpSpPr>
      <p:sp>
        <p:nvSpPr>
          <p:cNvPr id="89" name="Title Text"/>
          <p:cNvSpPr txBox="1">
            <a:spLocks noGrp="1"/>
          </p:cNvSpPr>
          <p:nvPr>
            <p:ph type="title"/>
          </p:nvPr>
        </p:nvSpPr>
        <p:spPr>
          <a:xfrm rot="5400000">
            <a:off x="7285037" y="1828800"/>
            <a:ext cx="5851526" cy="2743200"/>
          </a:xfrm>
          <a:prstGeom prst="rect">
            <a:avLst/>
          </a:prstGeom>
        </p:spPr>
        <p:txBody>
          <a:bodyPr/>
          <a:lstStyle/>
          <a:p>
            <a:r>
              <a:t>Title Text</a:t>
            </a:r>
          </a:p>
        </p:txBody>
      </p:sp>
      <p:sp>
        <p:nvSpPr>
          <p:cNvPr id="90" name="Body Level One…"/>
          <p:cNvSpPr txBox="1">
            <a:spLocks noGrp="1"/>
          </p:cNvSpPr>
          <p:nvPr>
            <p:ph type="body" idx="1"/>
          </p:nvPr>
        </p:nvSpPr>
        <p:spPr>
          <a:xfrm rot="5400000">
            <a:off x="1697037" y="-812799"/>
            <a:ext cx="5851526" cy="80264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83933795"/>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タイトルとコンテンツ" type="obj">
  <p:cSld name="タイトルとコンテンツ">
    <p:spTree>
      <p:nvGrpSpPr>
        <p:cNvPr id="1" name="Shape 15"/>
        <p:cNvGrpSpPr/>
        <p:nvPr/>
      </p:nvGrpSpPr>
      <p:grpSpPr>
        <a:xfrm>
          <a:off x="0" y="0"/>
          <a:ext cx="0" cy="0"/>
          <a:chOff x="0" y="0"/>
          <a:chExt cx="0" cy="0"/>
        </a:xfrm>
      </p:grpSpPr>
      <p:sp>
        <p:nvSpPr>
          <p:cNvPr id="16" name="Google Shape;16;p25"/>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5"/>
          <p:cNvSpPr txBox="1">
            <a:spLocks noGrp="1"/>
          </p:cNvSpPr>
          <p:nvPr>
            <p:ph type="body" idx="1"/>
          </p:nvPr>
        </p:nvSpPr>
        <p:spPr>
          <a:xfrm>
            <a:off x="609600" y="764704"/>
            <a:ext cx="10972800" cy="54726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8" name="Google Shape;18;p25"/>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5"/>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5"/>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21" name="Google Shape;21;p25" descr="Global Peering Forum"/>
          <p:cNvPicPr preferRelativeResize="0"/>
          <p:nvPr/>
        </p:nvPicPr>
        <p:blipFill rotWithShape="1">
          <a:blip r:embed="rId2">
            <a:alphaModFix/>
          </a:blip>
          <a:srcRect/>
          <a:stretch/>
        </p:blipFill>
        <p:spPr>
          <a:xfrm>
            <a:off x="0" y="-14080"/>
            <a:ext cx="2537637" cy="597844"/>
          </a:xfrm>
          <a:prstGeom prst="rect">
            <a:avLst/>
          </a:prstGeom>
          <a:noFill/>
          <a:ln>
            <a:noFill/>
          </a:ln>
        </p:spPr>
      </p:pic>
    </p:spTree>
    <p:extLst>
      <p:ext uri="{BB962C8B-B14F-4D97-AF65-F5344CB8AC3E}">
        <p14:creationId xmlns:p14="http://schemas.microsoft.com/office/powerpoint/2010/main" val="19967758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セクション見出し" type="secHead">
  <p:cSld name="セクション見出し">
    <p:spTree>
      <p:nvGrpSpPr>
        <p:cNvPr id="1" name="Shape 22"/>
        <p:cNvGrpSpPr/>
        <p:nvPr/>
      </p:nvGrpSpPr>
      <p:grpSpPr>
        <a:xfrm>
          <a:off x="0" y="0"/>
          <a:ext cx="0" cy="0"/>
          <a:chOff x="0" y="0"/>
          <a:chExt cx="0" cy="0"/>
        </a:xfrm>
      </p:grpSpPr>
      <p:sp>
        <p:nvSpPr>
          <p:cNvPr id="23" name="Google Shape;23;p26"/>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6"/>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25" name="Google Shape;25;p26"/>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6"/>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6"/>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560280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 つのコンテンツ" type="twoObj">
  <p:cSld name="2 つのコンテンツ">
    <p:spTree>
      <p:nvGrpSpPr>
        <p:cNvPr id="1" name="Shape 28"/>
        <p:cNvGrpSpPr/>
        <p:nvPr/>
      </p:nvGrpSpPr>
      <p:grpSpPr>
        <a:xfrm>
          <a:off x="0" y="0"/>
          <a:ext cx="0" cy="0"/>
          <a:chOff x="0" y="0"/>
          <a:chExt cx="0" cy="0"/>
        </a:xfrm>
      </p:grpSpPr>
      <p:sp>
        <p:nvSpPr>
          <p:cNvPr id="29" name="Google Shape;29;p27"/>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7"/>
          <p:cNvSpPr txBox="1">
            <a:spLocks noGrp="1"/>
          </p:cNvSpPr>
          <p:nvPr>
            <p:ph type="body" idx="1"/>
          </p:nvPr>
        </p:nvSpPr>
        <p:spPr>
          <a:xfrm>
            <a:off x="609600" y="764704"/>
            <a:ext cx="5384800" cy="5688632"/>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1" name="Google Shape;31;p27"/>
          <p:cNvSpPr txBox="1">
            <a:spLocks noGrp="1"/>
          </p:cNvSpPr>
          <p:nvPr>
            <p:ph type="body" idx="2"/>
          </p:nvPr>
        </p:nvSpPr>
        <p:spPr>
          <a:xfrm>
            <a:off x="6197600" y="764704"/>
            <a:ext cx="5384800" cy="5688632"/>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2" name="Google Shape;32;p27"/>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7"/>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7"/>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915189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比較" type="twoTxTwoObj">
  <p:cSld name="比較">
    <p:spTree>
      <p:nvGrpSpPr>
        <p:cNvPr id="1" name="Shape 35"/>
        <p:cNvGrpSpPr/>
        <p:nvPr/>
      </p:nvGrpSpPr>
      <p:grpSpPr>
        <a:xfrm>
          <a:off x="0" y="0"/>
          <a:ext cx="0" cy="0"/>
          <a:chOff x="0" y="0"/>
          <a:chExt cx="0" cy="0"/>
        </a:xfrm>
      </p:grpSpPr>
      <p:sp>
        <p:nvSpPr>
          <p:cNvPr id="36" name="Google Shape;36;p28"/>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8"/>
          <p:cNvSpPr txBox="1">
            <a:spLocks noGrp="1"/>
          </p:cNvSpPr>
          <p:nvPr>
            <p:ph type="body" idx="1"/>
          </p:nvPr>
        </p:nvSpPr>
        <p:spPr>
          <a:xfrm>
            <a:off x="609600" y="764704"/>
            <a:ext cx="5386917" cy="36004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38" name="Google Shape;38;p28"/>
          <p:cNvSpPr txBox="1">
            <a:spLocks noGrp="1"/>
          </p:cNvSpPr>
          <p:nvPr>
            <p:ph type="body" idx="2"/>
          </p:nvPr>
        </p:nvSpPr>
        <p:spPr>
          <a:xfrm>
            <a:off x="609600" y="1124744"/>
            <a:ext cx="5386917" cy="5256584"/>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39" name="Google Shape;39;p28"/>
          <p:cNvSpPr txBox="1">
            <a:spLocks noGrp="1"/>
          </p:cNvSpPr>
          <p:nvPr>
            <p:ph type="body" idx="3"/>
          </p:nvPr>
        </p:nvSpPr>
        <p:spPr>
          <a:xfrm>
            <a:off x="6193368" y="764704"/>
            <a:ext cx="5389033" cy="36004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0" name="Google Shape;40;p28"/>
          <p:cNvSpPr txBox="1">
            <a:spLocks noGrp="1"/>
          </p:cNvSpPr>
          <p:nvPr>
            <p:ph type="body" idx="4"/>
          </p:nvPr>
        </p:nvSpPr>
        <p:spPr>
          <a:xfrm>
            <a:off x="6193368" y="1124744"/>
            <a:ext cx="5389033" cy="5256584"/>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1" name="Google Shape;41;p28"/>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8"/>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8"/>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496225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タイトルのみ" type="titleOnly">
  <p:cSld name="タイトルのみ">
    <p:spTree>
      <p:nvGrpSpPr>
        <p:cNvPr id="1" name="Shape 44"/>
        <p:cNvGrpSpPr/>
        <p:nvPr/>
      </p:nvGrpSpPr>
      <p:grpSpPr>
        <a:xfrm>
          <a:off x="0" y="0"/>
          <a:ext cx="0" cy="0"/>
          <a:chOff x="0" y="0"/>
          <a:chExt cx="0" cy="0"/>
        </a:xfrm>
      </p:grpSpPr>
      <p:sp>
        <p:nvSpPr>
          <p:cNvPr id="45" name="Google Shape;45;p29"/>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9"/>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9"/>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9"/>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140100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タイトル付きのコンテンツ">
    <p:spTree>
      <p:nvGrpSpPr>
        <p:cNvPr id="1" name="Shape 49"/>
        <p:cNvGrpSpPr/>
        <p:nvPr/>
      </p:nvGrpSpPr>
      <p:grpSpPr>
        <a:xfrm>
          <a:off x="0" y="0"/>
          <a:ext cx="0" cy="0"/>
          <a:chOff x="0" y="0"/>
          <a:chExt cx="0" cy="0"/>
        </a:xfrm>
      </p:grpSpPr>
      <p:sp>
        <p:nvSpPr>
          <p:cNvPr id="50" name="Google Shape;50;p30"/>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0"/>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2" name="Google Shape;52;p30"/>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3" name="Google Shape;53;p30"/>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0"/>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0"/>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439076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タイトル付きの図" type="picTx">
  <p:cSld name="タイトル付きの図">
    <p:spTree>
      <p:nvGrpSpPr>
        <p:cNvPr id="1" name="Shape 56"/>
        <p:cNvGrpSpPr/>
        <p:nvPr/>
      </p:nvGrpSpPr>
      <p:grpSpPr>
        <a:xfrm>
          <a:off x="0" y="0"/>
          <a:ext cx="0" cy="0"/>
          <a:chOff x="0" y="0"/>
          <a:chExt cx="0" cy="0"/>
        </a:xfrm>
      </p:grpSpPr>
      <p:sp>
        <p:nvSpPr>
          <p:cNvPr id="57" name="Google Shape;57;p31"/>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1"/>
          <p:cNvSpPr>
            <a:spLocks noGrp="1"/>
          </p:cNvSpPr>
          <p:nvPr>
            <p:ph type="pic" idx="2"/>
          </p:nvPr>
        </p:nvSpPr>
        <p:spPr>
          <a:xfrm>
            <a:off x="2389717" y="612775"/>
            <a:ext cx="7315200" cy="4114800"/>
          </a:xfrm>
          <a:prstGeom prst="rect">
            <a:avLst/>
          </a:prstGeom>
          <a:noFill/>
          <a:ln>
            <a:noFill/>
          </a:ln>
        </p:spPr>
      </p:sp>
      <p:sp>
        <p:nvSpPr>
          <p:cNvPr id="59" name="Google Shape;59;p31"/>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0" name="Google Shape;60;p31"/>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1"/>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1"/>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314317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タイトルと縦書きテキスト">
    <p:spTree>
      <p:nvGrpSpPr>
        <p:cNvPr id="1" name="Shape 63"/>
        <p:cNvGrpSpPr/>
        <p:nvPr/>
      </p:nvGrpSpPr>
      <p:grpSpPr>
        <a:xfrm>
          <a:off x="0" y="0"/>
          <a:ext cx="0" cy="0"/>
          <a:chOff x="0" y="0"/>
          <a:chExt cx="0" cy="0"/>
        </a:xfrm>
      </p:grpSpPr>
      <p:sp>
        <p:nvSpPr>
          <p:cNvPr id="64" name="Google Shape;64;p32"/>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2"/>
          <p:cNvSpPr txBox="1">
            <a:spLocks noGrp="1"/>
          </p:cNvSpPr>
          <p:nvPr>
            <p:ph type="body" idx="1"/>
          </p:nvPr>
        </p:nvSpPr>
        <p:spPr>
          <a:xfrm rot="5400000">
            <a:off x="3359696" y="-1985392"/>
            <a:ext cx="5472608"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6" name="Google Shape;66;p32"/>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2"/>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32"/>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493969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縦書きタイトルと縦書きテキスト" type="vertTitleAndTx">
  <p:cSld name="縦書きタイトルと縦書きテキスト">
    <p:spTree>
      <p:nvGrpSpPr>
        <p:cNvPr id="1" name="Shape 69"/>
        <p:cNvGrpSpPr/>
        <p:nvPr/>
      </p:nvGrpSpPr>
      <p:grpSpPr>
        <a:xfrm>
          <a:off x="0" y="0"/>
          <a:ext cx="0" cy="0"/>
          <a:chOff x="0" y="0"/>
          <a:chExt cx="0" cy="0"/>
        </a:xfrm>
      </p:grpSpPr>
      <p:sp>
        <p:nvSpPr>
          <p:cNvPr id="70" name="Google Shape;70;p33"/>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3"/>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2" name="Google Shape;72;p33"/>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3"/>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3"/>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859916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タイトルとコンテンツ" type="obj">
  <p:cSld name="タイトルとコンテンツ">
    <p:spTree>
      <p:nvGrpSpPr>
        <p:cNvPr id="1" name="Shape 22"/>
        <p:cNvGrpSpPr/>
        <p:nvPr/>
      </p:nvGrpSpPr>
      <p:grpSpPr>
        <a:xfrm>
          <a:off x="0" y="0"/>
          <a:ext cx="0" cy="0"/>
          <a:chOff x="0" y="0"/>
          <a:chExt cx="0" cy="0"/>
        </a:xfrm>
      </p:grpSpPr>
      <p:sp>
        <p:nvSpPr>
          <p:cNvPr id="23" name="Google Shape;23;p8"/>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8"/>
          <p:cNvSpPr txBox="1">
            <a:spLocks noGrp="1"/>
          </p:cNvSpPr>
          <p:nvPr>
            <p:ph type="body" idx="1"/>
          </p:nvPr>
        </p:nvSpPr>
        <p:spPr>
          <a:xfrm>
            <a:off x="609600" y="764704"/>
            <a:ext cx="10972800" cy="5472608"/>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 name="Google Shape;25;p8"/>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8"/>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28" name="Google Shape;28;p8" descr="Global Peering Forum"/>
          <p:cNvPicPr preferRelativeResize="0"/>
          <p:nvPr/>
        </p:nvPicPr>
        <p:blipFill rotWithShape="1">
          <a:blip r:embed="rId2"/>
          <a:srcRect/>
          <a:stretch>
            <a:fillRect/>
          </a:stretch>
        </p:blipFill>
        <p:spPr>
          <a:xfrm>
            <a:off x="0" y="2291"/>
            <a:ext cx="2445189" cy="576064"/>
          </a:xfrm>
          <a:prstGeom prst="rect">
            <a:avLst/>
          </a:prstGeom>
          <a:noFill/>
          <a:ln>
            <a:noFill/>
          </a:ln>
        </p:spPr>
      </p:pic>
    </p:spTree>
    <p:extLst>
      <p:ext uri="{BB962C8B-B14F-4D97-AF65-F5344CB8AC3E}">
        <p14:creationId xmlns:p14="http://schemas.microsoft.com/office/powerpoint/2010/main" val="8347592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セクション見出し" type="secHead">
  <p:cSld name="セクション見出し">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panose="020F0502020204030204"/>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6" name="Google Shape;36;p10"/>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0"/>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79010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2 つのコンテンツ" type="twoObj">
  <p:cSld name="2 つのコンテンツ">
    <p:spTree>
      <p:nvGrpSpPr>
        <p:cNvPr id="1" name="Shape 39"/>
        <p:cNvGrpSpPr/>
        <p:nvPr/>
      </p:nvGrpSpPr>
      <p:grpSpPr>
        <a:xfrm>
          <a:off x="0" y="0"/>
          <a:ext cx="0" cy="0"/>
          <a:chOff x="0" y="0"/>
          <a:chExt cx="0" cy="0"/>
        </a:xfrm>
      </p:grpSpPr>
      <p:sp>
        <p:nvSpPr>
          <p:cNvPr id="40" name="Google Shape;40;p11"/>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1"/>
          <p:cNvSpPr txBox="1">
            <a:spLocks noGrp="1"/>
          </p:cNvSpPr>
          <p:nvPr>
            <p:ph type="body" idx="1"/>
          </p:nvPr>
        </p:nvSpPr>
        <p:spPr>
          <a:xfrm>
            <a:off x="609600" y="764704"/>
            <a:ext cx="5384800" cy="5688632"/>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2" name="Google Shape;42;p11"/>
          <p:cNvSpPr txBox="1">
            <a:spLocks noGrp="1"/>
          </p:cNvSpPr>
          <p:nvPr>
            <p:ph type="body" idx="2"/>
          </p:nvPr>
        </p:nvSpPr>
        <p:spPr>
          <a:xfrm>
            <a:off x="6197600" y="764704"/>
            <a:ext cx="5384800" cy="5688632"/>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3" name="Google Shape;43;p11"/>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1"/>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1"/>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411743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比較" type="twoTxTwoObj">
  <p:cSld name="比較">
    <p:spTree>
      <p:nvGrpSpPr>
        <p:cNvPr id="1" name="Shape 46"/>
        <p:cNvGrpSpPr/>
        <p:nvPr/>
      </p:nvGrpSpPr>
      <p:grpSpPr>
        <a:xfrm>
          <a:off x="0" y="0"/>
          <a:ext cx="0" cy="0"/>
          <a:chOff x="0" y="0"/>
          <a:chExt cx="0" cy="0"/>
        </a:xfrm>
      </p:grpSpPr>
      <p:sp>
        <p:nvSpPr>
          <p:cNvPr id="47" name="Google Shape;47;p12"/>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600"/>
              <a:buFont typeface="Calibri" panose="020F0502020204030204"/>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2"/>
          <p:cNvSpPr txBox="1">
            <a:spLocks noGrp="1"/>
          </p:cNvSpPr>
          <p:nvPr>
            <p:ph type="body" idx="1"/>
          </p:nvPr>
        </p:nvSpPr>
        <p:spPr>
          <a:xfrm>
            <a:off x="609600" y="764704"/>
            <a:ext cx="5386917" cy="360040"/>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12"/>
          <p:cNvSpPr txBox="1">
            <a:spLocks noGrp="1"/>
          </p:cNvSpPr>
          <p:nvPr>
            <p:ph type="body" idx="2"/>
          </p:nvPr>
        </p:nvSpPr>
        <p:spPr>
          <a:xfrm>
            <a:off x="609600" y="1124744"/>
            <a:ext cx="5386917" cy="5256584"/>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12"/>
          <p:cNvSpPr txBox="1">
            <a:spLocks noGrp="1"/>
          </p:cNvSpPr>
          <p:nvPr>
            <p:ph type="body" idx="3"/>
          </p:nvPr>
        </p:nvSpPr>
        <p:spPr>
          <a:xfrm>
            <a:off x="6193368" y="764704"/>
            <a:ext cx="5389033" cy="360040"/>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1" name="Google Shape;51;p12"/>
          <p:cNvSpPr txBox="1">
            <a:spLocks noGrp="1"/>
          </p:cNvSpPr>
          <p:nvPr>
            <p:ph type="body" idx="4"/>
          </p:nvPr>
        </p:nvSpPr>
        <p:spPr>
          <a:xfrm>
            <a:off x="6193368" y="1124744"/>
            <a:ext cx="5389033" cy="5256584"/>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2" name="Google Shape;52;p12"/>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2"/>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764770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タイトルのみ" type="titleOnly">
  <p:cSld name="タイトルのみ">
    <p:spTree>
      <p:nvGrpSpPr>
        <p:cNvPr id="1" name="Shape 55"/>
        <p:cNvGrpSpPr/>
        <p:nvPr/>
      </p:nvGrpSpPr>
      <p:grpSpPr>
        <a:xfrm>
          <a:off x="0" y="0"/>
          <a:ext cx="0" cy="0"/>
          <a:chOff x="0" y="0"/>
          <a:chExt cx="0" cy="0"/>
        </a:xfrm>
      </p:grpSpPr>
      <p:sp>
        <p:nvSpPr>
          <p:cNvPr id="56" name="Google Shape;56;p13"/>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3"/>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3"/>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3"/>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182635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タイトル付きのコンテンツ">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panose="020F0502020204030204"/>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14"/>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3" name="Google Shape;63;p14"/>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4" name="Google Shape;64;p14"/>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4"/>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4"/>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56562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タイトル付きの図" type="picTx">
  <p:cSld name="タイトル付きの図">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panose="020F0502020204030204"/>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5"/>
          <p:cNvSpPr>
            <a:spLocks noGrp="1"/>
          </p:cNvSpPr>
          <p:nvPr>
            <p:ph type="pic" idx="2"/>
          </p:nvPr>
        </p:nvSpPr>
        <p:spPr>
          <a:xfrm>
            <a:off x="2389717" y="612775"/>
            <a:ext cx="73152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panose="020B0604020202020204"/>
              <a:buNone/>
              <a:defRPr sz="3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560"/>
              </a:spcBef>
              <a:spcAft>
                <a:spcPts val="0"/>
              </a:spcAft>
              <a:buClr>
                <a:schemeClr val="dk1"/>
              </a:buClr>
              <a:buSzPts val="2800"/>
              <a:buFont typeface="Arial" panose="020B0604020202020204"/>
              <a:buNone/>
              <a:defRPr sz="2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480"/>
              </a:spcBef>
              <a:spcAft>
                <a:spcPts val="0"/>
              </a:spcAft>
              <a:buClr>
                <a:schemeClr val="dk1"/>
              </a:buClr>
              <a:buSzPts val="2400"/>
              <a:buFont typeface="Arial" panose="020B0604020202020204"/>
              <a:buNone/>
              <a:defRPr sz="2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400"/>
              </a:spcBef>
              <a:spcAft>
                <a:spcPts val="0"/>
              </a:spcAft>
              <a:buClr>
                <a:schemeClr val="dk1"/>
              </a:buClr>
              <a:buSzPts val="2000"/>
              <a:buFont typeface="Arial" panose="020B0604020202020204"/>
              <a:buNone/>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400"/>
              </a:spcBef>
              <a:spcAft>
                <a:spcPts val="0"/>
              </a:spcAft>
              <a:buClr>
                <a:schemeClr val="dk1"/>
              </a:buClr>
              <a:buSzPts val="2000"/>
              <a:buFont typeface="Arial" panose="020B0604020202020204"/>
              <a:buNone/>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400"/>
              </a:spcBef>
              <a:spcAft>
                <a:spcPts val="0"/>
              </a:spcAft>
              <a:buClr>
                <a:schemeClr val="dk1"/>
              </a:buClr>
              <a:buSzPts val="2000"/>
              <a:buFont typeface="Arial" panose="020B0604020202020204"/>
              <a:buNone/>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400"/>
              </a:spcBef>
              <a:spcAft>
                <a:spcPts val="0"/>
              </a:spcAft>
              <a:buClr>
                <a:schemeClr val="dk1"/>
              </a:buClr>
              <a:buSzPts val="2000"/>
              <a:buFont typeface="Arial" panose="020B0604020202020204"/>
              <a:buNone/>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400"/>
              </a:spcBef>
              <a:spcAft>
                <a:spcPts val="0"/>
              </a:spcAft>
              <a:buClr>
                <a:schemeClr val="dk1"/>
              </a:buClr>
              <a:buSzPts val="2000"/>
              <a:buFont typeface="Arial" panose="020B0604020202020204"/>
              <a:buNone/>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400"/>
              </a:spcBef>
              <a:spcAft>
                <a:spcPts val="0"/>
              </a:spcAft>
              <a:buClr>
                <a:schemeClr val="dk1"/>
              </a:buClr>
              <a:buSzPts val="2000"/>
              <a:buFont typeface="Arial" panose="020B0604020202020204"/>
              <a:buNone/>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70" name="Google Shape;70;p15"/>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1" name="Google Shape;71;p15"/>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5"/>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5"/>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3919443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タイトルと縦書きテキスト">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6"/>
          <p:cNvSpPr txBox="1">
            <a:spLocks noGrp="1"/>
          </p:cNvSpPr>
          <p:nvPr>
            <p:ph type="body" idx="1"/>
          </p:nvPr>
        </p:nvSpPr>
        <p:spPr>
          <a:xfrm rot="5400000">
            <a:off x="3359696" y="-1985392"/>
            <a:ext cx="5472608"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6"/>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6"/>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6"/>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363394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縦書きタイトルと縦書きテキスト" type="vertTitleAndTx">
  <p:cSld name="縦書きタイトルと縦書きテキスト">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7"/>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3" name="Google Shape;83;p17"/>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7"/>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7"/>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0624794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OBJECT">
    <p:spTree>
      <p:nvGrpSpPr>
        <p:cNvPr id="1" name=""/>
        <p:cNvGrpSpPr/>
        <p:nvPr/>
      </p:nvGrpSpPr>
      <p:grpSpPr>
        <a:xfrm>
          <a:off x="0" y="0"/>
          <a:ext cx="0" cy="0"/>
          <a:chOff x="0" y="0"/>
          <a:chExt cx="0" cy="0"/>
        </a:xfrm>
      </p:grpSpPr>
      <p:sp>
        <p:nvSpPr>
          <p:cNvPr id="12" name="Title Text"/>
          <p:cNvSpPr txBox="1">
            <a:spLocks noGrp="1"/>
          </p:cNvSpPr>
          <p:nvPr>
            <p:ph type="title"/>
          </p:nvPr>
        </p:nvSpPr>
        <p:spPr>
          <a:prstGeom prst="rect">
            <a:avLst/>
          </a:prstGeom>
        </p:spPr>
        <p:txBody>
          <a:bodyPr/>
          <a:lstStyle/>
          <a:p>
            <a:r>
              <a:t>Title Text</a:t>
            </a:r>
          </a:p>
        </p:txBody>
      </p:sp>
      <p:sp>
        <p:nvSpPr>
          <p:cNvPr id="1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74651860"/>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x">
  <p:cSld name="SECTION_HEADER">
    <p:spTree>
      <p:nvGrpSpPr>
        <p:cNvPr id="1" name=""/>
        <p:cNvGrpSpPr/>
        <p:nvPr/>
      </p:nvGrpSpPr>
      <p:grpSpPr>
        <a:xfrm>
          <a:off x="0" y="0"/>
          <a:ext cx="0" cy="0"/>
          <a:chOff x="0" y="0"/>
          <a:chExt cx="0" cy="0"/>
        </a:xfrm>
      </p:grpSpPr>
      <p:sp>
        <p:nvSpPr>
          <p:cNvPr id="21" name="Title Text"/>
          <p:cNvSpPr txBox="1">
            <a:spLocks noGrp="1"/>
          </p:cNvSpPr>
          <p:nvPr>
            <p:ph type="title"/>
          </p:nvPr>
        </p:nvSpPr>
        <p:spPr>
          <a:xfrm>
            <a:off x="963084" y="4406901"/>
            <a:ext cx="10363201" cy="1362075"/>
          </a:xfrm>
          <a:prstGeom prst="rect">
            <a:avLst/>
          </a:prstGeom>
        </p:spPr>
        <p:txBody>
          <a:bodyPr anchor="t"/>
          <a:lstStyle>
            <a:lvl1pPr algn="l">
              <a:defRPr sz="4000" b="1"/>
            </a:lvl1pPr>
          </a:lstStyle>
          <a:p>
            <a:r>
              <a:t>Title Text</a:t>
            </a:r>
          </a:p>
        </p:txBody>
      </p:sp>
      <p:sp>
        <p:nvSpPr>
          <p:cNvPr id="22" name="Body Level One…"/>
          <p:cNvSpPr txBox="1">
            <a:spLocks noGrp="1"/>
          </p:cNvSpPr>
          <p:nvPr>
            <p:ph type="body" sz="quarter" idx="1"/>
          </p:nvPr>
        </p:nvSpPr>
        <p:spPr>
          <a:xfrm>
            <a:off x="963084" y="2906714"/>
            <a:ext cx="10363201" cy="1500189"/>
          </a:xfrm>
          <a:prstGeom prst="rect">
            <a:avLst/>
          </a:prstGeom>
        </p:spPr>
        <p:txBody>
          <a:bodyPr anchor="b"/>
          <a:lstStyle>
            <a:lvl1pPr marL="0" indent="228600">
              <a:spcBef>
                <a:spcPts val="400"/>
              </a:spcBef>
              <a:buClrTx/>
              <a:buSzTx/>
              <a:buFontTx/>
              <a:buNone/>
              <a:defRPr sz="2000">
                <a:solidFill>
                  <a:srgbClr val="888888"/>
                </a:solidFill>
              </a:defRPr>
            </a:lvl1pPr>
            <a:lvl2pPr marL="0" indent="228600">
              <a:spcBef>
                <a:spcPts val="400"/>
              </a:spcBef>
              <a:buClrTx/>
              <a:buSzTx/>
              <a:buFontTx/>
              <a:buNone/>
              <a:defRPr sz="2000">
                <a:solidFill>
                  <a:srgbClr val="888888"/>
                </a:solidFill>
              </a:defRPr>
            </a:lvl2pPr>
            <a:lvl3pPr marL="0" indent="228600">
              <a:spcBef>
                <a:spcPts val="400"/>
              </a:spcBef>
              <a:buClrTx/>
              <a:buSzTx/>
              <a:buFontTx/>
              <a:buNone/>
              <a:defRPr sz="2000">
                <a:solidFill>
                  <a:srgbClr val="888888"/>
                </a:solidFill>
              </a:defRPr>
            </a:lvl3pPr>
            <a:lvl4pPr marL="0" indent="228600">
              <a:spcBef>
                <a:spcPts val="400"/>
              </a:spcBef>
              <a:buClrTx/>
              <a:buSzTx/>
              <a:buFontTx/>
              <a:buNone/>
              <a:defRPr sz="2000">
                <a:solidFill>
                  <a:srgbClr val="888888"/>
                </a:solidFill>
              </a:defRPr>
            </a:lvl4pPr>
            <a:lvl5pPr marL="0" indent="228600">
              <a:spcBef>
                <a:spcPts val="400"/>
              </a:spcBef>
              <a:buClrTx/>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67556008"/>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x">
  <p:cSld name="TWO_OBJECTS">
    <p:spTree>
      <p:nvGrpSpPr>
        <p:cNvPr id="1" name=""/>
        <p:cNvGrpSpPr/>
        <p:nvPr/>
      </p:nvGrpSpPr>
      <p:grpSpPr>
        <a:xfrm>
          <a:off x="0" y="0"/>
          <a:ext cx="0" cy="0"/>
          <a:chOff x="0" y="0"/>
          <a:chExt cx="0" cy="0"/>
        </a:xfrm>
      </p:grpSpPr>
      <p:sp>
        <p:nvSpPr>
          <p:cNvPr id="30" name="Title Text"/>
          <p:cNvSpPr txBox="1">
            <a:spLocks noGrp="1"/>
          </p:cNvSpPr>
          <p:nvPr>
            <p:ph type="title"/>
          </p:nvPr>
        </p:nvSpPr>
        <p:spPr>
          <a:prstGeom prst="rect">
            <a:avLst/>
          </a:prstGeom>
        </p:spPr>
        <p:txBody>
          <a:bodyPr/>
          <a:lstStyle/>
          <a:p>
            <a:r>
              <a:t>Title Text</a:t>
            </a:r>
          </a:p>
        </p:txBody>
      </p:sp>
      <p:sp>
        <p:nvSpPr>
          <p:cNvPr id="31" name="Body Level One…"/>
          <p:cNvSpPr txBox="1">
            <a:spLocks noGrp="1"/>
          </p:cNvSpPr>
          <p:nvPr>
            <p:ph type="body" sz="half" idx="1"/>
          </p:nvPr>
        </p:nvSpPr>
        <p:spPr>
          <a:xfrm>
            <a:off x="609600" y="764704"/>
            <a:ext cx="5384800" cy="5688632"/>
          </a:xfrm>
          <a:prstGeom prst="rect">
            <a:avLst/>
          </a:prstGeom>
        </p:spPr>
        <p:txBody>
          <a:bodyPr/>
          <a:lstStyle>
            <a:lvl1pPr indent="-406400">
              <a:spcBef>
                <a:spcPts val="500"/>
              </a:spcBef>
              <a:buSzPts val="2800"/>
              <a:defRPr sz="2800"/>
            </a:lvl1pPr>
            <a:lvl2pPr marL="977900" indent="-444500">
              <a:spcBef>
                <a:spcPts val="500"/>
              </a:spcBef>
              <a:buSzPts val="2800"/>
              <a:defRPr sz="2800"/>
            </a:lvl2pPr>
            <a:lvl3pPr marL="1513838" indent="-497838">
              <a:spcBef>
                <a:spcPts val="500"/>
              </a:spcBef>
              <a:buSzPts val="2800"/>
              <a:defRPr sz="2800"/>
            </a:lvl3pPr>
            <a:lvl4pPr marL="2019300" indent="-533400">
              <a:spcBef>
                <a:spcPts val="500"/>
              </a:spcBef>
              <a:buSzPts val="2800"/>
              <a:defRPr sz="2800"/>
            </a:lvl4pPr>
            <a:lvl5pPr marL="2476500" indent="-533400">
              <a:spcBef>
                <a:spcPts val="500"/>
              </a:spcBef>
              <a:buSzPts val="2800"/>
              <a:defRPr sz="2800"/>
            </a:lvl5pPr>
          </a:lstStyle>
          <a:p>
            <a:r>
              <a:t>Body Level One</a:t>
            </a:r>
          </a:p>
          <a:p>
            <a:pPr lvl="1"/>
            <a:r>
              <a:t>Body Level Two</a:t>
            </a:r>
          </a:p>
          <a:p>
            <a:pPr lvl="2"/>
            <a:r>
              <a:t>Body Level Three</a:t>
            </a:r>
          </a:p>
          <a:p>
            <a:pPr lvl="3"/>
            <a:r>
              <a:t>Body Level Four</a:t>
            </a:r>
          </a:p>
          <a:p>
            <a:pPr lvl="4"/>
            <a:r>
              <a:t>Body Level Five</a:t>
            </a:r>
          </a:p>
        </p:txBody>
      </p:sp>
      <p:sp>
        <p:nvSpPr>
          <p:cNvPr id="32" name="Google Shape;42;p27"/>
          <p:cNvSpPr txBox="1">
            <a:spLocks noGrp="1"/>
          </p:cNvSpPr>
          <p:nvPr>
            <p:ph type="body" sz="half" idx="21"/>
          </p:nvPr>
        </p:nvSpPr>
        <p:spPr>
          <a:xfrm>
            <a:off x="6197600" y="764702"/>
            <a:ext cx="5384800" cy="5688636"/>
          </a:xfrm>
          <a:prstGeom prst="rect">
            <a:avLst/>
          </a:prstGeom>
        </p:spPr>
        <p:txBody>
          <a:bodyPr/>
          <a:lstStyle/>
          <a:p>
            <a:endParaRP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9370216"/>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x">
  <p:cSld name="TWO_OBJECTS_WITH_TEXT">
    <p:spTree>
      <p:nvGrpSpPr>
        <p:cNvPr id="1" name=""/>
        <p:cNvGrpSpPr/>
        <p:nvPr/>
      </p:nvGrpSpPr>
      <p:grpSpPr>
        <a:xfrm>
          <a:off x="0" y="0"/>
          <a:ext cx="0" cy="0"/>
          <a:chOff x="0" y="0"/>
          <a:chExt cx="0" cy="0"/>
        </a:xfrm>
      </p:grpSpPr>
      <p:sp>
        <p:nvSpPr>
          <p:cNvPr id="40" name="Title Text"/>
          <p:cNvSpPr txBox="1">
            <a:spLocks noGrp="1"/>
          </p:cNvSpPr>
          <p:nvPr>
            <p:ph type="title"/>
          </p:nvPr>
        </p:nvSpPr>
        <p:spPr>
          <a:prstGeom prst="rect">
            <a:avLst/>
          </a:prstGeom>
        </p:spPr>
        <p:txBody>
          <a:bodyPr/>
          <a:lstStyle/>
          <a:p>
            <a:r>
              <a:t>Title Text</a:t>
            </a:r>
          </a:p>
        </p:txBody>
      </p:sp>
      <p:sp>
        <p:nvSpPr>
          <p:cNvPr id="41" name="Body Level One…"/>
          <p:cNvSpPr txBox="1">
            <a:spLocks noGrp="1"/>
          </p:cNvSpPr>
          <p:nvPr>
            <p:ph type="body" sz="quarter" idx="1"/>
          </p:nvPr>
        </p:nvSpPr>
        <p:spPr>
          <a:xfrm>
            <a:off x="609600" y="764704"/>
            <a:ext cx="5386917" cy="360040"/>
          </a:xfrm>
          <a:prstGeom prst="rect">
            <a:avLst/>
          </a:prstGeom>
        </p:spPr>
        <p:txBody>
          <a:bodyPr anchor="b"/>
          <a:lstStyle>
            <a:lvl1pPr marL="0" indent="228600">
              <a:spcBef>
                <a:spcPts val="400"/>
              </a:spcBef>
              <a:buClrTx/>
              <a:buSzTx/>
              <a:buFontTx/>
              <a:buNone/>
              <a:defRPr b="1"/>
            </a:lvl1pPr>
            <a:lvl2pPr marL="0" indent="228600">
              <a:spcBef>
                <a:spcPts val="400"/>
              </a:spcBef>
              <a:buClrTx/>
              <a:buSzTx/>
              <a:buFontTx/>
              <a:buNone/>
              <a:defRPr b="1"/>
            </a:lvl2pPr>
            <a:lvl3pPr marL="0" indent="228600">
              <a:spcBef>
                <a:spcPts val="400"/>
              </a:spcBef>
              <a:buClrTx/>
              <a:buSzTx/>
              <a:buFontTx/>
              <a:buNone/>
              <a:defRPr b="1"/>
            </a:lvl3pPr>
            <a:lvl4pPr marL="0" indent="228600">
              <a:spcBef>
                <a:spcPts val="400"/>
              </a:spcBef>
              <a:buClrTx/>
              <a:buSzTx/>
              <a:buFontTx/>
              <a:buNone/>
              <a:defRPr b="1"/>
            </a:lvl4pPr>
            <a:lvl5pPr marL="0" indent="228600">
              <a:spcBef>
                <a:spcPts val="400"/>
              </a:spcBef>
              <a:buClrTx/>
              <a:buSzTx/>
              <a:buFontTx/>
              <a:buNone/>
              <a:defRPr b="1"/>
            </a:lvl5pPr>
          </a:lstStyle>
          <a:p>
            <a:r>
              <a:t>Body Level One</a:t>
            </a:r>
          </a:p>
          <a:p>
            <a:pPr lvl="1"/>
            <a:r>
              <a:t>Body Level Two</a:t>
            </a:r>
          </a:p>
          <a:p>
            <a:pPr lvl="2"/>
            <a:r>
              <a:t>Body Level Three</a:t>
            </a:r>
          </a:p>
          <a:p>
            <a:pPr lvl="3"/>
            <a:r>
              <a:t>Body Level Four</a:t>
            </a:r>
          </a:p>
          <a:p>
            <a:pPr lvl="4"/>
            <a:r>
              <a:t>Body Level Five</a:t>
            </a:r>
          </a:p>
        </p:txBody>
      </p:sp>
      <p:sp>
        <p:nvSpPr>
          <p:cNvPr id="42" name="Google Shape;49;p28"/>
          <p:cNvSpPr txBox="1">
            <a:spLocks noGrp="1"/>
          </p:cNvSpPr>
          <p:nvPr>
            <p:ph type="body" sz="half" idx="21"/>
          </p:nvPr>
        </p:nvSpPr>
        <p:spPr>
          <a:xfrm>
            <a:off x="609600" y="1124742"/>
            <a:ext cx="5386917" cy="5256587"/>
          </a:xfrm>
          <a:prstGeom prst="rect">
            <a:avLst/>
          </a:prstGeom>
        </p:spPr>
        <p:txBody>
          <a:bodyPr/>
          <a:lstStyle/>
          <a:p>
            <a:endParaRPr/>
          </a:p>
        </p:txBody>
      </p:sp>
      <p:sp>
        <p:nvSpPr>
          <p:cNvPr id="43" name="Google Shape;50;p28"/>
          <p:cNvSpPr txBox="1">
            <a:spLocks noGrp="1"/>
          </p:cNvSpPr>
          <p:nvPr>
            <p:ph type="body" sz="quarter" idx="22"/>
          </p:nvPr>
        </p:nvSpPr>
        <p:spPr>
          <a:xfrm>
            <a:off x="6193368" y="764704"/>
            <a:ext cx="5389033" cy="360042"/>
          </a:xfrm>
          <a:prstGeom prst="rect">
            <a:avLst/>
          </a:prstGeom>
        </p:spPr>
        <p:txBody>
          <a:bodyPr anchor="b"/>
          <a:lstStyle>
            <a:lvl1pPr marL="416052" indent="-312039" defTabSz="832104">
              <a:spcBef>
                <a:spcPts val="200"/>
              </a:spcBef>
              <a:buSzPts val="2100"/>
              <a:defRPr sz="2184"/>
            </a:lvl1pPr>
          </a:lstStyle>
          <a:p>
            <a:pPr marL="416052" indent="-312039" defTabSz="832104">
              <a:spcBef>
                <a:spcPts val="200"/>
              </a:spcBef>
              <a:buSzPts val="2100"/>
              <a:defRPr sz="2184"/>
            </a:pPr>
            <a:endParaRPr/>
          </a:p>
        </p:txBody>
      </p:sp>
      <p:sp>
        <p:nvSpPr>
          <p:cNvPr id="44" name="Google Shape;51;p28"/>
          <p:cNvSpPr txBox="1">
            <a:spLocks noGrp="1"/>
          </p:cNvSpPr>
          <p:nvPr>
            <p:ph type="body" sz="half" idx="23"/>
          </p:nvPr>
        </p:nvSpPr>
        <p:spPr>
          <a:xfrm>
            <a:off x="6193368" y="1124742"/>
            <a:ext cx="5389033" cy="5256587"/>
          </a:xfrm>
          <a:prstGeom prst="rect">
            <a:avLst/>
          </a:prstGeom>
        </p:spPr>
        <p:txBody>
          <a:bodyPr/>
          <a:lstStyle/>
          <a:p>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46482298"/>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x">
  <p:cSld name="TITLE_ONLY">
    <p:spTree>
      <p:nvGrpSpPr>
        <p:cNvPr id="1" name=""/>
        <p:cNvGrpSpPr/>
        <p:nvPr/>
      </p:nvGrpSpPr>
      <p:grpSpPr>
        <a:xfrm>
          <a:off x="0" y="0"/>
          <a:ext cx="0" cy="0"/>
          <a:chOff x="0" y="0"/>
          <a:chExt cx="0" cy="0"/>
        </a:xfrm>
      </p:grpSpPr>
      <p:sp>
        <p:nvSpPr>
          <p:cNvPr id="52" name="Title Text"/>
          <p:cNvSpPr txBox="1">
            <a:spLocks noGrp="1"/>
          </p:cNvSpPr>
          <p:nvPr>
            <p:ph type="title"/>
          </p:nvPr>
        </p:nvSpPr>
        <p:spPr>
          <a:prstGeom prst="rect">
            <a:avLst/>
          </a:prstGeom>
        </p:spPr>
        <p:txBody>
          <a:bodyPr/>
          <a:lstStyle/>
          <a:p>
            <a:r>
              <a:t>Title Text</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81251955"/>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x">
  <p:cSld name="OBJECT_WITH_CAPTION_TEXT">
    <p:spTree>
      <p:nvGrpSpPr>
        <p:cNvPr id="1" name=""/>
        <p:cNvGrpSpPr/>
        <p:nvPr/>
      </p:nvGrpSpPr>
      <p:grpSpPr>
        <a:xfrm>
          <a:off x="0" y="0"/>
          <a:ext cx="0" cy="0"/>
          <a:chOff x="0" y="0"/>
          <a:chExt cx="0" cy="0"/>
        </a:xfrm>
      </p:grpSpPr>
      <p:sp>
        <p:nvSpPr>
          <p:cNvPr id="60" name="Title Text"/>
          <p:cNvSpPr txBox="1">
            <a:spLocks noGrp="1"/>
          </p:cNvSpPr>
          <p:nvPr>
            <p:ph type="title"/>
          </p:nvPr>
        </p:nvSpPr>
        <p:spPr>
          <a:xfrm>
            <a:off x="609601" y="273050"/>
            <a:ext cx="4011087" cy="1162050"/>
          </a:xfrm>
          <a:prstGeom prst="rect">
            <a:avLst/>
          </a:prstGeom>
        </p:spPr>
        <p:txBody>
          <a:bodyPr anchor="b"/>
          <a:lstStyle>
            <a:lvl1pPr algn="l">
              <a:defRPr sz="2000" b="1"/>
            </a:lvl1pPr>
          </a:lstStyle>
          <a:p>
            <a:r>
              <a:t>Title Text</a:t>
            </a:r>
          </a:p>
        </p:txBody>
      </p:sp>
      <p:sp>
        <p:nvSpPr>
          <p:cNvPr id="61" name="Body Level One…"/>
          <p:cNvSpPr txBox="1">
            <a:spLocks noGrp="1"/>
          </p:cNvSpPr>
          <p:nvPr>
            <p:ph type="body" idx="1"/>
          </p:nvPr>
        </p:nvSpPr>
        <p:spPr>
          <a:xfrm>
            <a:off x="4766733" y="273051"/>
            <a:ext cx="6815667" cy="5853113"/>
          </a:xfrm>
          <a:prstGeom prst="rect">
            <a:avLst/>
          </a:prstGeom>
        </p:spPr>
        <p:txBody>
          <a:bodyPr/>
          <a:lstStyle>
            <a:lvl1pPr indent="-431800">
              <a:spcBef>
                <a:spcPts val="600"/>
              </a:spcBef>
              <a:buSzPts val="3200"/>
              <a:defRPr sz="3200"/>
            </a:lvl1pPr>
            <a:lvl2pPr marL="972457" indent="-464457">
              <a:spcBef>
                <a:spcPts val="600"/>
              </a:spcBef>
              <a:buSzPts val="3200"/>
              <a:defRPr sz="3200"/>
            </a:lvl2pPr>
            <a:lvl3pPr marL="1498600" indent="-508000">
              <a:spcBef>
                <a:spcPts val="600"/>
              </a:spcBef>
              <a:buSzPts val="3200"/>
              <a:defRPr sz="3200"/>
            </a:lvl3pPr>
            <a:lvl4pPr marL="2042160" indent="-568960">
              <a:spcBef>
                <a:spcPts val="600"/>
              </a:spcBef>
              <a:buSzPts val="3200"/>
              <a:defRPr sz="3200"/>
            </a:lvl4pPr>
            <a:lvl5pPr marL="2499360" indent="-568960">
              <a:spcBef>
                <a:spcPts val="600"/>
              </a:spcBef>
              <a:buSzPts val="3200"/>
              <a:defRPr sz="3200"/>
            </a:lvl5pPr>
          </a:lstStyle>
          <a:p>
            <a:r>
              <a:t>Body Level One</a:t>
            </a:r>
          </a:p>
          <a:p>
            <a:pPr lvl="1"/>
            <a:r>
              <a:t>Body Level Two</a:t>
            </a:r>
          </a:p>
          <a:p>
            <a:pPr lvl="2"/>
            <a:r>
              <a:t>Body Level Three</a:t>
            </a:r>
          </a:p>
          <a:p>
            <a:pPr lvl="3"/>
            <a:r>
              <a:t>Body Level Four</a:t>
            </a:r>
          </a:p>
          <a:p>
            <a:pPr lvl="4"/>
            <a:r>
              <a:t>Body Level Five</a:t>
            </a:r>
          </a:p>
        </p:txBody>
      </p:sp>
      <p:sp>
        <p:nvSpPr>
          <p:cNvPr id="62" name="Google Shape;63;p30"/>
          <p:cNvSpPr txBox="1">
            <a:spLocks noGrp="1"/>
          </p:cNvSpPr>
          <p:nvPr>
            <p:ph type="body" sz="half" idx="21"/>
          </p:nvPr>
        </p:nvSpPr>
        <p:spPr>
          <a:xfrm>
            <a:off x="609598" y="1435101"/>
            <a:ext cx="4011089" cy="4691063"/>
          </a:xfrm>
          <a:prstGeom prst="rect">
            <a:avLst/>
          </a:prstGeom>
        </p:spPr>
        <p:txBody>
          <a:bodyPr/>
          <a:lstStyle/>
          <a:p>
            <a:endParaRP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01607829"/>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x">
  <p:cSld name="PICTURE_WITH_CAPTION_TEXT">
    <p:spTree>
      <p:nvGrpSpPr>
        <p:cNvPr id="1" name=""/>
        <p:cNvGrpSpPr/>
        <p:nvPr/>
      </p:nvGrpSpPr>
      <p:grpSpPr>
        <a:xfrm>
          <a:off x="0" y="0"/>
          <a:ext cx="0" cy="0"/>
          <a:chOff x="0" y="0"/>
          <a:chExt cx="0" cy="0"/>
        </a:xfrm>
      </p:grpSpPr>
      <p:sp>
        <p:nvSpPr>
          <p:cNvPr id="70" name="Title Text"/>
          <p:cNvSpPr txBox="1">
            <a:spLocks noGrp="1"/>
          </p:cNvSpPr>
          <p:nvPr>
            <p:ph type="title"/>
          </p:nvPr>
        </p:nvSpPr>
        <p:spPr>
          <a:xfrm>
            <a:off x="2389717" y="4800600"/>
            <a:ext cx="7315203" cy="566738"/>
          </a:xfrm>
          <a:prstGeom prst="rect">
            <a:avLst/>
          </a:prstGeom>
        </p:spPr>
        <p:txBody>
          <a:bodyPr anchor="b"/>
          <a:lstStyle>
            <a:lvl1pPr algn="l">
              <a:defRPr sz="2000" b="1"/>
            </a:lvl1pPr>
          </a:lstStyle>
          <a:p>
            <a:r>
              <a:t>Title Text</a:t>
            </a:r>
          </a:p>
        </p:txBody>
      </p:sp>
      <p:sp>
        <p:nvSpPr>
          <p:cNvPr id="71" name="Google Shape;69;p31"/>
          <p:cNvSpPr>
            <a:spLocks noGrp="1"/>
          </p:cNvSpPr>
          <p:nvPr>
            <p:ph type="pic" sz="half" idx="21"/>
          </p:nvPr>
        </p:nvSpPr>
        <p:spPr>
          <a:xfrm>
            <a:off x="2389717" y="612775"/>
            <a:ext cx="7315203" cy="4114800"/>
          </a:xfrm>
          <a:prstGeom prst="rect">
            <a:avLst/>
          </a:prstGeom>
        </p:spPr>
        <p:txBody>
          <a:bodyPr lIns="91439" tIns="45719" rIns="91439" bIns="45719">
            <a:noAutofit/>
          </a:bodyPr>
          <a:lstStyle/>
          <a:p>
            <a:endParaRPr/>
          </a:p>
        </p:txBody>
      </p:sp>
      <p:sp>
        <p:nvSpPr>
          <p:cNvPr id="72" name="Body Level One…"/>
          <p:cNvSpPr txBox="1">
            <a:spLocks noGrp="1"/>
          </p:cNvSpPr>
          <p:nvPr>
            <p:ph type="body" sz="quarter" idx="1"/>
          </p:nvPr>
        </p:nvSpPr>
        <p:spPr>
          <a:xfrm>
            <a:off x="2389717" y="5367337"/>
            <a:ext cx="7315203" cy="804864"/>
          </a:xfrm>
          <a:prstGeom prst="rect">
            <a:avLst/>
          </a:prstGeom>
        </p:spPr>
        <p:txBody>
          <a:bodyPr/>
          <a:lstStyle>
            <a:lvl1pPr marL="0" indent="228600">
              <a:spcBef>
                <a:spcPts val="200"/>
              </a:spcBef>
              <a:buClrTx/>
              <a:buSzTx/>
              <a:buFontTx/>
              <a:buNone/>
              <a:defRPr sz="1400"/>
            </a:lvl1pPr>
            <a:lvl2pPr marL="0" indent="228600">
              <a:spcBef>
                <a:spcPts val="200"/>
              </a:spcBef>
              <a:buClrTx/>
              <a:buSzTx/>
              <a:buFontTx/>
              <a:buNone/>
              <a:defRPr sz="1400"/>
            </a:lvl2pPr>
            <a:lvl3pPr marL="0" indent="228600">
              <a:spcBef>
                <a:spcPts val="200"/>
              </a:spcBef>
              <a:buClrTx/>
              <a:buSzTx/>
              <a:buFontTx/>
              <a:buNone/>
              <a:defRPr sz="1400"/>
            </a:lvl3pPr>
            <a:lvl4pPr marL="0" indent="228600">
              <a:spcBef>
                <a:spcPts val="200"/>
              </a:spcBef>
              <a:buClrTx/>
              <a:buSzTx/>
              <a:buFontTx/>
              <a:buNone/>
              <a:defRPr sz="1400"/>
            </a:lvl4pPr>
            <a:lvl5pPr marL="0" indent="228600">
              <a:spcBef>
                <a:spcPts val="200"/>
              </a:spcBef>
              <a:buClrTx/>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26310767"/>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x">
  <p:cSld name="VERTICAL_TEXT">
    <p:spTree>
      <p:nvGrpSpPr>
        <p:cNvPr id="1" name=""/>
        <p:cNvGrpSpPr/>
        <p:nvPr/>
      </p:nvGrpSpPr>
      <p:grpSpPr>
        <a:xfrm>
          <a:off x="0" y="0"/>
          <a:ext cx="0" cy="0"/>
          <a:chOff x="0" y="0"/>
          <a:chExt cx="0" cy="0"/>
        </a:xfrm>
      </p:grpSpPr>
      <p:sp>
        <p:nvSpPr>
          <p:cNvPr id="80" name="Title Text"/>
          <p:cNvSpPr txBox="1">
            <a:spLocks noGrp="1"/>
          </p:cNvSpPr>
          <p:nvPr>
            <p:ph type="title"/>
          </p:nvPr>
        </p:nvSpPr>
        <p:spPr>
          <a:prstGeom prst="rect">
            <a:avLst/>
          </a:prstGeom>
        </p:spPr>
        <p:txBody>
          <a:bodyPr/>
          <a:lstStyle/>
          <a:p>
            <a:r>
              <a:t>Title Text</a:t>
            </a:r>
          </a:p>
        </p:txBody>
      </p:sp>
      <p:sp>
        <p:nvSpPr>
          <p:cNvPr id="81" name="Body Level One…"/>
          <p:cNvSpPr txBox="1">
            <a:spLocks noGrp="1"/>
          </p:cNvSpPr>
          <p:nvPr>
            <p:ph type="body" idx="1"/>
          </p:nvPr>
        </p:nvSpPr>
        <p:spPr>
          <a:xfrm rot="5400000">
            <a:off x="3359696" y="-1985392"/>
            <a:ext cx="5472608" cy="109728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73778445"/>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x">
  <p:cSld name="VERTICAL_TITLE_AND_VERTICAL_TEXT">
    <p:spTree>
      <p:nvGrpSpPr>
        <p:cNvPr id="1" name=""/>
        <p:cNvGrpSpPr/>
        <p:nvPr/>
      </p:nvGrpSpPr>
      <p:grpSpPr>
        <a:xfrm>
          <a:off x="0" y="0"/>
          <a:ext cx="0" cy="0"/>
          <a:chOff x="0" y="0"/>
          <a:chExt cx="0" cy="0"/>
        </a:xfrm>
      </p:grpSpPr>
      <p:sp>
        <p:nvSpPr>
          <p:cNvPr id="89" name="Title Text"/>
          <p:cNvSpPr txBox="1">
            <a:spLocks noGrp="1"/>
          </p:cNvSpPr>
          <p:nvPr>
            <p:ph type="title"/>
          </p:nvPr>
        </p:nvSpPr>
        <p:spPr>
          <a:xfrm rot="5400000">
            <a:off x="7285038" y="1828800"/>
            <a:ext cx="5851527" cy="2743200"/>
          </a:xfrm>
          <a:prstGeom prst="rect">
            <a:avLst/>
          </a:prstGeom>
        </p:spPr>
        <p:txBody>
          <a:bodyPr/>
          <a:lstStyle/>
          <a:p>
            <a:r>
              <a:t>Title Text</a:t>
            </a:r>
          </a:p>
        </p:txBody>
      </p:sp>
      <p:sp>
        <p:nvSpPr>
          <p:cNvPr id="90" name="Body Level One…"/>
          <p:cNvSpPr txBox="1">
            <a:spLocks noGrp="1"/>
          </p:cNvSpPr>
          <p:nvPr>
            <p:ph type="body" idx="1"/>
          </p:nvPr>
        </p:nvSpPr>
        <p:spPr>
          <a:xfrm rot="5400000">
            <a:off x="1697038" y="-812800"/>
            <a:ext cx="5851527" cy="802640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7849976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10" Type="http://schemas.openxmlformats.org/officeDocument/2006/relationships/theme" Target="../theme/theme4.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image" Target="../media/image1.png"/><Relationship Id="rId5" Type="http://schemas.openxmlformats.org/officeDocument/2006/relationships/slideLayout" Target="../slideLayouts/slideLayout43.xml"/><Relationship Id="rId10" Type="http://schemas.openxmlformats.org/officeDocument/2006/relationships/theme" Target="../theme/theme5.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10" Type="http://schemas.openxmlformats.org/officeDocument/2006/relationships/theme" Target="../theme/theme6.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10" Type="http://schemas.openxmlformats.org/officeDocument/2006/relationships/theme" Target="../theme/theme7.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1.png"/><Relationship Id="rId5" Type="http://schemas.openxmlformats.org/officeDocument/2006/relationships/slideLayout" Target="../slideLayouts/slideLayout70.xml"/><Relationship Id="rId10" Type="http://schemas.openxmlformats.org/officeDocument/2006/relationships/theme" Target="../theme/theme8.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D27114-6446-C2C5-D3BE-E05E6ADF51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E6B380-A7DF-187A-47FF-252B5734C2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0B2280-8EA9-B27C-9114-2F4BDC799A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7731B4-B12A-406E-B789-8F0657B4B86C}" type="datetimeFigureOut">
              <a:rPr lang="en-US" smtClean="0"/>
              <a:t>4/10/2024</a:t>
            </a:fld>
            <a:endParaRPr lang="en-US"/>
          </a:p>
        </p:txBody>
      </p:sp>
      <p:sp>
        <p:nvSpPr>
          <p:cNvPr id="5" name="Footer Placeholder 4">
            <a:extLst>
              <a:ext uri="{FF2B5EF4-FFF2-40B4-BE49-F238E27FC236}">
                <a16:creationId xmlns:a16="http://schemas.microsoft.com/office/drawing/2014/main" id="{0A4CC6C7-5849-8CD7-FF92-113400199F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C64FD9-C9D5-131B-FFB0-9512C08260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D74F79-AB7C-49F6-BCB5-B87B69AD07A0}" type="slidenum">
              <a:rPr lang="en-US" smtClean="0"/>
              <a:t>‹#›</a:t>
            </a:fld>
            <a:endParaRPr lang="en-US"/>
          </a:p>
        </p:txBody>
      </p:sp>
    </p:spTree>
    <p:extLst>
      <p:ext uri="{BB962C8B-B14F-4D97-AF65-F5344CB8AC3E}">
        <p14:creationId xmlns:p14="http://schemas.microsoft.com/office/powerpoint/2010/main" val="3239749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2"/>
          <p:cNvSpPr txBox="1">
            <a:spLocks noGrp="1"/>
          </p:cNvSpPr>
          <p:nvPr>
            <p:ph type="body" idx="1"/>
          </p:nvPr>
        </p:nvSpPr>
        <p:spPr>
          <a:xfrm>
            <a:off x="609600" y="764704"/>
            <a:ext cx="10972800" cy="547260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2"/>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2"/>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2"/>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5841411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09600" y="764704"/>
            <a:ext cx="10972800" cy="5472608"/>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37389934"/>
      </p:ext>
    </p:extLst>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09600" y="764704"/>
            <a:ext cx="10972800" cy="5472608"/>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29006422"/>
      </p:ext>
    </p:extLst>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116633"/>
            <a:ext cx="10972800" cy="5760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chor="ctr">
            <a:normAutofit/>
          </a:bodyPr>
          <a:lstStyle/>
          <a:p>
            <a:r>
              <a:t>Title Text</a:t>
            </a:r>
          </a:p>
        </p:txBody>
      </p:sp>
      <p:sp>
        <p:nvSpPr>
          <p:cNvPr id="3" name="Body Level One…"/>
          <p:cNvSpPr txBox="1">
            <a:spLocks noGrp="1"/>
          </p:cNvSpPr>
          <p:nvPr>
            <p:ph type="body" idx="1"/>
          </p:nvPr>
        </p:nvSpPr>
        <p:spPr>
          <a:xfrm>
            <a:off x="609600" y="764704"/>
            <a:ext cx="10972800" cy="54726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ormAutofit/>
          </a:bodyPr>
          <a:lstStyle/>
          <a:p>
            <a:r>
              <a:t>Body Level One</a:t>
            </a:r>
          </a:p>
          <a:p>
            <a:pPr lvl="1"/>
            <a:r>
              <a:t>Body Level Two</a:t>
            </a:r>
          </a:p>
          <a:p>
            <a:pPr lvl="2"/>
            <a:r>
              <a:t>Body Level Three</a:t>
            </a:r>
          </a:p>
          <a:p>
            <a:pPr lvl="3"/>
            <a:r>
              <a:t>Body Level Four</a:t>
            </a:r>
          </a:p>
          <a:p>
            <a:pPr lvl="4"/>
            <a:r>
              <a:t>Body Level Five</a:t>
            </a:r>
          </a:p>
        </p:txBody>
      </p:sp>
      <p:pic>
        <p:nvPicPr>
          <p:cNvPr id="4" name="Google Shape;28;p8" descr="Google Shape;28;p8"/>
          <p:cNvPicPr>
            <a:picLocks noChangeAspect="1"/>
          </p:cNvPicPr>
          <p:nvPr/>
        </p:nvPicPr>
        <p:blipFill>
          <a:blip r:embed="rId11"/>
          <a:stretch>
            <a:fillRect/>
          </a:stretch>
        </p:blipFill>
        <p:spPr>
          <a:xfrm>
            <a:off x="0" y="2290"/>
            <a:ext cx="2445189" cy="576066"/>
          </a:xfrm>
          <a:prstGeom prst="rect">
            <a:avLst/>
          </a:prstGeom>
          <a:ln w="12700">
            <a:miter lim="400000"/>
          </a:ln>
        </p:spPr>
      </p:pic>
      <p:sp>
        <p:nvSpPr>
          <p:cNvPr id="5" name="Slide Number"/>
          <p:cNvSpPr txBox="1">
            <a:spLocks noGrp="1"/>
          </p:cNvSpPr>
          <p:nvPr>
            <p:ph type="sldNum" sz="quarter" idx="2"/>
          </p:nvPr>
        </p:nvSpPr>
        <p:spPr>
          <a:xfrm>
            <a:off x="11307369" y="6484932"/>
            <a:ext cx="275033" cy="276956"/>
          </a:xfrm>
          <a:prstGeom prst="rect">
            <a:avLst/>
          </a:prstGeom>
          <a:ln w="12700">
            <a:miter lim="400000"/>
          </a:ln>
        </p:spPr>
        <p:txBody>
          <a:bodyPr wrap="none" lIns="45699" tIns="45699" rIns="45699" bIns="45699" anchor="ctr">
            <a:spAutoFit/>
          </a:bodyPr>
          <a:lstStyle>
            <a:lvl1pPr algn="r">
              <a:defRPr sz="1200">
                <a:solidFill>
                  <a:srgbClr val="888888"/>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3068361687"/>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Lst>
  <p:transition spd="med"/>
  <p:txStyles>
    <p:titleStyle>
      <a:lvl1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1pPr>
      <a:lvl2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2pPr>
      <a:lvl3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3pPr>
      <a:lvl4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4pPr>
      <a:lvl5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5pPr>
      <a:lvl6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6pPr>
      <a:lvl7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7pPr>
      <a:lvl8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8pPr>
      <a:lvl9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9pPr>
    </p:titleStyle>
    <p:bodyStyle>
      <a:lvl1pPr marL="457200" marR="0" indent="-342900"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1pPr>
      <a:lvl2pPr marL="982980" marR="0" indent="-411480"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2pPr>
      <a:lvl3pPr marL="1485900" marR="0" indent="-457200"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3pPr>
      <a:lvl4pPr marL="2000250" marR="0" indent="-514350"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4pPr>
      <a:lvl5pPr marL="2457450" marR="0" indent="-514350"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5pPr>
      <a:lvl6pPr marL="2811779" marR="0" indent="-411479"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6pPr>
      <a:lvl7pPr marL="3268979" marR="0" indent="-411479"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7pPr>
      <a:lvl8pPr marL="3726179" marR="0" indent="-411479"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8pPr>
      <a:lvl9pPr marL="4183379" marR="0" indent="-411479"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2"/>
          <p:cNvSpPr txBox="1">
            <a:spLocks noGrp="1"/>
          </p:cNvSpPr>
          <p:nvPr>
            <p:ph type="body" idx="1"/>
          </p:nvPr>
        </p:nvSpPr>
        <p:spPr>
          <a:xfrm>
            <a:off x="609600" y="764704"/>
            <a:ext cx="10972800" cy="547260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2"/>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2"/>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2"/>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04698340"/>
      </p:ext>
    </p:extLst>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09600" y="116632"/>
            <a:ext cx="10972800" cy="576064"/>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3600"/>
              <a:buFont typeface="Calibri" panose="020F0502020204030204"/>
              <a:buNone/>
              <a:defRPr sz="36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609600" y="764704"/>
            <a:ext cx="10972800" cy="5472608"/>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480"/>
              </a:spcBef>
              <a:spcAft>
                <a:spcPts val="0"/>
              </a:spcAft>
              <a:buClr>
                <a:schemeClr val="dk1"/>
              </a:buClr>
              <a:buSzPts val="2400"/>
              <a:buFont typeface="Arial" panose="020B0604020202020204"/>
              <a:buChar char="•"/>
              <a:defRPr sz="2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342900" algn="l" rtl="0">
              <a:spcBef>
                <a:spcPts val="36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330200" algn="l" rtl="0">
              <a:spcBef>
                <a:spcPts val="320"/>
              </a:spcBef>
              <a:spcAft>
                <a:spcPts val="0"/>
              </a:spcAft>
              <a:buClr>
                <a:schemeClr val="dk1"/>
              </a:buClr>
              <a:buSzPts val="1600"/>
              <a:buFont typeface="Arial" panose="020B0604020202020204"/>
              <a:buChar char="–"/>
              <a:defRPr sz="16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330200" algn="l" rtl="0">
              <a:spcBef>
                <a:spcPts val="320"/>
              </a:spcBef>
              <a:spcAft>
                <a:spcPts val="0"/>
              </a:spcAft>
              <a:buClr>
                <a:schemeClr val="dk1"/>
              </a:buClr>
              <a:buSzPts val="1600"/>
              <a:buFont typeface="Arial" panose="020B0604020202020204"/>
              <a:buChar char="»"/>
              <a:defRPr sz="16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2" name="Google Shape;12;p6"/>
          <p:cNvSpPr txBox="1">
            <a:spLocks noGrp="1"/>
          </p:cNvSpPr>
          <p:nvPr>
            <p:ph type="dt" idx="10"/>
          </p:nvPr>
        </p:nvSpPr>
        <p:spPr>
          <a:xfrm>
            <a:off x="609600" y="6525345"/>
            <a:ext cx="2844800" cy="19613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3" name="Google Shape;13;p6"/>
          <p:cNvSpPr txBox="1">
            <a:spLocks noGrp="1"/>
          </p:cNvSpPr>
          <p:nvPr>
            <p:ph type="ftr" idx="11"/>
          </p:nvPr>
        </p:nvSpPr>
        <p:spPr>
          <a:xfrm>
            <a:off x="4165600" y="6525345"/>
            <a:ext cx="3860800" cy="19613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4" name="Google Shape;14;p6"/>
          <p:cNvSpPr txBox="1">
            <a:spLocks noGrp="1"/>
          </p:cNvSpPr>
          <p:nvPr>
            <p:ph type="sldNum" idx="12"/>
          </p:nvPr>
        </p:nvSpPr>
        <p:spPr>
          <a:xfrm>
            <a:off x="8737600" y="6525345"/>
            <a:ext cx="2844800" cy="19613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58063244"/>
      </p:ext>
    </p:extLst>
  </p:cSld>
  <p:clrMap bg1="lt1" tx1="dk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Google Shape;28;p25" descr="Google Shape;28;p25"/>
          <p:cNvPicPr>
            <a:picLocks noChangeAspect="1"/>
          </p:cNvPicPr>
          <p:nvPr/>
        </p:nvPicPr>
        <p:blipFill>
          <a:blip r:embed="rId11"/>
          <a:stretch>
            <a:fillRect/>
          </a:stretch>
        </p:blipFill>
        <p:spPr>
          <a:xfrm>
            <a:off x="1" y="-14080"/>
            <a:ext cx="2537639" cy="597844"/>
          </a:xfrm>
          <a:prstGeom prst="rect">
            <a:avLst/>
          </a:prstGeom>
          <a:ln w="12700">
            <a:miter lim="400000"/>
          </a:ln>
        </p:spPr>
      </p:pic>
      <p:sp>
        <p:nvSpPr>
          <p:cNvPr id="3" name="Title Text"/>
          <p:cNvSpPr txBox="1">
            <a:spLocks noGrp="1"/>
          </p:cNvSpPr>
          <p:nvPr>
            <p:ph type="title"/>
          </p:nvPr>
        </p:nvSpPr>
        <p:spPr>
          <a:xfrm>
            <a:off x="609600" y="116633"/>
            <a:ext cx="10972800" cy="5760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chor="ctr">
            <a:normAutofit/>
          </a:bodyPr>
          <a:lstStyle/>
          <a:p>
            <a:r>
              <a:t>Title Text</a:t>
            </a:r>
          </a:p>
        </p:txBody>
      </p:sp>
      <p:sp>
        <p:nvSpPr>
          <p:cNvPr id="4" name="Body Level One…"/>
          <p:cNvSpPr txBox="1">
            <a:spLocks noGrp="1"/>
          </p:cNvSpPr>
          <p:nvPr>
            <p:ph type="body" idx="1"/>
          </p:nvPr>
        </p:nvSpPr>
        <p:spPr>
          <a:xfrm>
            <a:off x="609600" y="764704"/>
            <a:ext cx="10972800" cy="54726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1307368" y="6484932"/>
            <a:ext cx="275033" cy="276956"/>
          </a:xfrm>
          <a:prstGeom prst="rect">
            <a:avLst/>
          </a:prstGeom>
          <a:ln w="12700">
            <a:miter lim="400000"/>
          </a:ln>
        </p:spPr>
        <p:txBody>
          <a:bodyPr wrap="none" lIns="45699" tIns="45699" rIns="45699" bIns="45699" anchor="ctr">
            <a:spAutoFit/>
          </a:bodyPr>
          <a:lstStyle>
            <a:lvl1pPr algn="r">
              <a:defRPr sz="1200">
                <a:solidFill>
                  <a:srgbClr val="888888"/>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75941672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transition spd="med"/>
  <p:txStyles>
    <p:titleStyle>
      <a:lvl1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1pPr>
      <a:lvl2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2pPr>
      <a:lvl3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3pPr>
      <a:lvl4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4pPr>
      <a:lvl5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5pPr>
      <a:lvl6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6pPr>
      <a:lvl7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7pPr>
      <a:lvl8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8pPr>
      <a:lvl9pPr marL="0" marR="0" indent="0" algn="ctr" defTabSz="91440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Calibri"/>
          <a:ea typeface="Calibri"/>
          <a:cs typeface="Calibri"/>
          <a:sym typeface="Calibri"/>
        </a:defRPr>
      </a:lvl9pPr>
    </p:titleStyle>
    <p:bodyStyle>
      <a:lvl1pPr marL="457200" marR="0" indent="-342900"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1pPr>
      <a:lvl2pPr marL="982980" marR="0" indent="-411480"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2pPr>
      <a:lvl3pPr marL="1485900" marR="0" indent="-457200"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3pPr>
      <a:lvl4pPr marL="2000250" marR="0" indent="-514350"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4pPr>
      <a:lvl5pPr marL="2457450" marR="0" indent="-514350"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5pPr>
      <a:lvl6pPr marL="2811778" marR="0" indent="-411478"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6pPr>
      <a:lvl7pPr marL="3268979" marR="0" indent="-411478"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7pPr>
      <a:lvl8pPr marL="3726179" marR="0" indent="-411479"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8pPr>
      <a:lvl9pPr marL="4183379" marR="0" indent="-411479" algn="l" defTabSz="914400" rtl="0" latinLnBrk="0">
        <a:lnSpc>
          <a:spcPct val="100000"/>
        </a:lnSpc>
        <a:spcBef>
          <a:spcPts val="300"/>
        </a:spcBef>
        <a:spcAft>
          <a:spcPts val="0"/>
        </a:spcAft>
        <a:buClr>
          <a:srgbClr val="000000"/>
        </a:buClr>
        <a:buSzPts val="2400"/>
        <a:buFont typeface="Arial"/>
        <a:buChar char="•"/>
        <a:tabLst/>
        <a:defRPr sz="2400" b="0" i="0" u="none" strike="noStrike" cap="none" spc="0" baseline="0">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www.cabase.org.ar/" TargetMode="External"/><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mailto:hernan.seoane@cabase.org.ar"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jpeg"/><Relationship Id="rId4" Type="http://schemas.openxmlformats.org/officeDocument/2006/relationships/hyperlink" Target="mailto:bbix-sales@bbix.net" TargetMode="External"/><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www.de-cix.net/en/resources/service-information/route-server-guides/rpki" TargetMode="External"/><Relationship Id="rId7" Type="http://schemas.openxmlformats.org/officeDocument/2006/relationships/hyperlink" Target="mailto:hector.calderon@de-cix.net" TargetMode="External"/><Relationship Id="rId12"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hyperlink" Target="mailto:zach.jones@de-cix.net" TargetMode="External"/><Relationship Id="rId11" Type="http://schemas.openxmlformats.org/officeDocument/2006/relationships/image" Target="../media/image24.png"/><Relationship Id="rId5" Type="http://schemas.openxmlformats.org/officeDocument/2006/relationships/hyperlink" Target="mailto:kendra.pignotti@de-cix.net" TargetMode="External"/><Relationship Id="rId10" Type="http://schemas.openxmlformats.org/officeDocument/2006/relationships/image" Target="../media/image23.png"/><Relationship Id="rId4" Type="http://schemas.openxmlformats.org/officeDocument/2006/relationships/hyperlink" Target="mailto:ed.dagostino@de-cix.net" TargetMode="External"/><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28.jpeg"/><Relationship Id="rId4"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2.jp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emf"/></Relationships>
</file>

<file path=ppt/slides/_rels/slide10.xml.rels><?xml version="1.0" encoding="UTF-8" standalone="yes"?>
<Relationships xmlns="http://schemas.openxmlformats.org/package/2006/relationships"><Relationship Id="rId3" Type="http://schemas.openxmlformats.org/officeDocument/2006/relationships/hyperlink" Target="https://www.peeringdb.com/net/578" TargetMode="External"/><Relationship Id="rId7"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30.xml"/><Relationship Id="rId6" Type="http://schemas.openxmlformats.org/officeDocument/2006/relationships/hyperlink" Target="mailto:Inga@linx.net" TargetMode="External"/><Relationship Id="rId5" Type="http://schemas.openxmlformats.org/officeDocument/2006/relationships/hyperlink" Target="https://www.peeringdb.com/ix/4231" TargetMode="External"/><Relationship Id="rId4" Type="http://schemas.openxmlformats.org/officeDocument/2006/relationships/hyperlink" Target="https://www.peeringdb.com/ix/777"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42.sv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44.jpe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48.xml"/><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48.jpeg"/><Relationship Id="rId5" Type="http://schemas.openxmlformats.org/officeDocument/2006/relationships/image" Target="../media/image30.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51.jp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66.xml"/><Relationship Id="rId5" Type="http://schemas.openxmlformats.org/officeDocument/2006/relationships/image" Target="../media/image5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58.png"/><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hyperlink" Target="mailto:arist.volger@swissix.ch" TargetMode="External"/><Relationship Id="rId7"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61.gif"/><Relationship Id="rId5" Type="http://schemas.openxmlformats.org/officeDocument/2006/relationships/image" Target="../media/image60.png"/><Relationship Id="rId4" Type="http://schemas.openxmlformats.org/officeDocument/2006/relationships/image" Target="../media/image5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as714.peeringdb.com/" TargetMode="External"/><Relationship Id="rId2" Type="http://schemas.openxmlformats.org/officeDocument/2006/relationships/notesSlide" Target="../notesSlides/notesSlide16.xml"/><Relationship Id="rId1" Type="http://schemas.openxmlformats.org/officeDocument/2006/relationships/slideLayout" Target="../slideLayouts/slideLayout39.xml"/><Relationship Id="rId6" Type="http://schemas.openxmlformats.org/officeDocument/2006/relationships/hyperlink" Target="http://cache.edge.apple.com/" TargetMode="External"/><Relationship Id="rId5" Type="http://schemas.openxmlformats.org/officeDocument/2006/relationships/hyperlink" Target="https://www.apple.com/support/systemstatus/" TargetMode="External"/><Relationship Id="rId4" Type="http://schemas.openxmlformats.org/officeDocument/2006/relationships/hyperlink" Target="mailto:peering@group.apple.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7.xml"/><Relationship Id="rId1" Type="http://schemas.openxmlformats.org/officeDocument/2006/relationships/slideLayout" Target="../slideLayouts/slideLayout30.xml"/><Relationship Id="rId4" Type="http://schemas.openxmlformats.org/officeDocument/2006/relationships/image" Target="../media/image65.png"/></Relationships>
</file>

<file path=ppt/slides/_rels/slide22.xml.rels><?xml version="1.0" encoding="UTF-8" standalone="yes"?>
<Relationships xmlns="http://schemas.openxmlformats.org/package/2006/relationships"><Relationship Id="rId8" Type="http://schemas.openxmlformats.org/officeDocument/2006/relationships/hyperlink" Target="mailto:peering-emea@amazon.com" TargetMode="External"/><Relationship Id="rId13" Type="http://schemas.openxmlformats.org/officeDocument/2006/relationships/hyperlink" Target="mailto:blankman@amazon.com" TargetMode="External"/><Relationship Id="rId3" Type="http://schemas.openxmlformats.org/officeDocument/2006/relationships/hyperlink" Target="https://aws.amazon.com/peering/policy" TargetMode="External"/><Relationship Id="rId7" Type="http://schemas.openxmlformats.org/officeDocument/2006/relationships/hyperlink" Target="https://interconnect.amazon/" TargetMode="External"/><Relationship Id="rId12" Type="http://schemas.openxmlformats.org/officeDocument/2006/relationships/hyperlink" Target="mailto:peering-to@amazon.com" TargetMode="External"/><Relationship Id="rId2" Type="http://schemas.openxmlformats.org/officeDocument/2006/relationships/notesSlide" Target="../notesSlides/notesSlide18.xml"/><Relationship Id="rId16" Type="http://schemas.openxmlformats.org/officeDocument/2006/relationships/image" Target="../media/image66.png"/><Relationship Id="rId1" Type="http://schemas.openxmlformats.org/officeDocument/2006/relationships/slideLayout" Target="../slideLayouts/slideLayout30.xml"/><Relationship Id="rId6" Type="http://schemas.openxmlformats.org/officeDocument/2006/relationships/hyperlink" Target="https://peering.aws/" TargetMode="External"/><Relationship Id="rId11" Type="http://schemas.openxmlformats.org/officeDocument/2006/relationships/hyperlink" Target="mailto:peering-maintenance@amazon.com" TargetMode="External"/><Relationship Id="rId5" Type="http://schemas.openxmlformats.org/officeDocument/2006/relationships/hyperlink" Target="https://www.peeringdb.com/net/1418" TargetMode="External"/><Relationship Id="rId15" Type="http://schemas.openxmlformats.org/officeDocument/2006/relationships/hyperlink" Target="mailto:peering-india@amazon.com" TargetMode="External"/><Relationship Id="rId10" Type="http://schemas.openxmlformats.org/officeDocument/2006/relationships/hyperlink" Target="mailto:peering-apac@amazon.com" TargetMode="External"/><Relationship Id="rId4" Type="http://schemas.openxmlformats.org/officeDocument/2006/relationships/hyperlink" Target="https://aws.amazon.com/peering/locations/" TargetMode="External"/><Relationship Id="rId9" Type="http://schemas.openxmlformats.org/officeDocument/2006/relationships/hyperlink" Target="mailto:peering-apac@amazon.co" TargetMode="External"/><Relationship Id="rId14" Type="http://schemas.openxmlformats.org/officeDocument/2006/relationships/hyperlink" Target="mailto:peering-amer@amazon.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hyperlink" Target="mailto:kshitiz.singhal@airtel.com" TargetMode="External"/><Relationship Id="rId2" Type="http://schemas.openxmlformats.org/officeDocument/2006/relationships/notesSlide" Target="../notesSlides/notesSlide20.xml"/><Relationship Id="rId1" Type="http://schemas.openxmlformats.org/officeDocument/2006/relationships/slideLayout" Target="../slideLayouts/slideLayout30.xml"/><Relationship Id="rId4" Type="http://schemas.openxmlformats.org/officeDocument/2006/relationships/image" Target="../media/image68.jpg"/></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3.xml"/><Relationship Id="rId1" Type="http://schemas.openxmlformats.org/officeDocument/2006/relationships/slideLayout" Target="../slideLayouts/slideLayout30.xml"/><Relationship Id="rId4" Type="http://schemas.openxmlformats.org/officeDocument/2006/relationships/image" Target="../media/image72.png"/></Relationships>
</file>

<file path=ppt/slides/_rels/slide28.xml.rels><?xml version="1.0" encoding="UTF-8" standalone="yes"?>
<Relationships xmlns="http://schemas.openxmlformats.org/package/2006/relationships"><Relationship Id="rId3" Type="http://schemas.openxmlformats.org/officeDocument/2006/relationships/hyperlink" Target="mailto:m.oliver@epsilontel.com" TargetMode="External"/><Relationship Id="rId7" Type="http://schemas.openxmlformats.org/officeDocument/2006/relationships/image" Target="../media/image75.png"/><Relationship Id="rId2" Type="http://schemas.openxmlformats.org/officeDocument/2006/relationships/notesSlide" Target="../notesSlides/notesSlide24.xml"/><Relationship Id="rId1" Type="http://schemas.openxmlformats.org/officeDocument/2006/relationships/slideLayout" Target="../slideLayouts/slideLayout30.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hyperlink" Target="mailto:m.daley@epsilontel.co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mailto:peering@gcore.com" TargetMode="External"/><Relationship Id="rId2" Type="http://schemas.openxmlformats.org/officeDocument/2006/relationships/hyperlink" Target="http://as199524.peeringdb.com/" TargetMode="External"/><Relationship Id="rId1" Type="http://schemas.openxmlformats.org/officeDocument/2006/relationships/slideLayout" Target="../slideLayouts/slideLayout39.xml"/><Relationship Id="rId6" Type="http://schemas.openxmlformats.org/officeDocument/2006/relationships/image" Target="../media/image78.jpeg"/><Relationship Id="rId5" Type="http://schemas.openxmlformats.org/officeDocument/2006/relationships/image" Target="../media/image77.png"/><Relationship Id="rId4" Type="http://schemas.openxmlformats.org/officeDocument/2006/relationships/image" Target="../media/image76.jpeg"/></Relationships>
</file>

<file path=ppt/slides/_rels/slide30.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notesSlide" Target="../notesSlides/notesSlide25.xml"/><Relationship Id="rId1" Type="http://schemas.openxmlformats.org/officeDocument/2006/relationships/slideLayout" Target="../slideLayouts/slideLayout30.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hyperlink" Target="https://www.peeringdb.com/net/18167" TargetMode="External"/><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www.balkangate.com/" TargetMode="Externa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3" Type="http://schemas.openxmlformats.org/officeDocument/2006/relationships/hyperlink" Target="mailto:peering@network.leaseweb.com" TargetMode="External"/><Relationship Id="rId2" Type="http://schemas.openxmlformats.org/officeDocument/2006/relationships/notesSlide" Target="../notesSlides/notesSlide28.xml"/><Relationship Id="rId1" Type="http://schemas.openxmlformats.org/officeDocument/2006/relationships/slideLayout" Target="../slideLayouts/slideLayout30.xml"/><Relationship Id="rId5" Type="http://schemas.openxmlformats.org/officeDocument/2006/relationships/image" Target="../media/image87.png"/><Relationship Id="rId4" Type="http://schemas.openxmlformats.org/officeDocument/2006/relationships/image" Target="../media/image86.png"/></Relationships>
</file>

<file path=ppt/slides/_rels/slide35.xml.rels><?xml version="1.0" encoding="UTF-8" standalone="yes"?>
<Relationships xmlns="http://schemas.openxmlformats.org/package/2006/relationships"><Relationship Id="rId3" Type="http://schemas.openxmlformats.org/officeDocument/2006/relationships/hyperlink" Target="mailto:scott@pixelfactorydc.com" TargetMode="External"/><Relationship Id="rId2" Type="http://schemas.openxmlformats.org/officeDocument/2006/relationships/notesSlide" Target="../notesSlides/notesSlide29.xml"/><Relationship Id="rId1" Type="http://schemas.openxmlformats.org/officeDocument/2006/relationships/slideLayout" Target="../slideLayouts/slideLayout30.xml"/><Relationship Id="rId4" Type="http://schemas.openxmlformats.org/officeDocument/2006/relationships/image" Target="../media/image88.jpeg"/></Relationships>
</file>

<file path=ppt/slides/_rels/slide3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30.xml"/><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31.xml"/><Relationship Id="rId1" Type="http://schemas.openxmlformats.org/officeDocument/2006/relationships/slideLayout" Target="../slideLayouts/slideLayout30.xml"/><Relationship Id="rId4" Type="http://schemas.openxmlformats.org/officeDocument/2006/relationships/image" Target="../media/image91.jpg"/></Relationships>
</file>

<file path=ppt/slides/_rels/slide38.xml.rels><?xml version="1.0" encoding="UTF-8" standalone="yes"?>
<Relationships xmlns="http://schemas.openxmlformats.org/package/2006/relationships"><Relationship Id="rId3" Type="http://schemas.openxmlformats.org/officeDocument/2006/relationships/hyperlink" Target="mailto:carlos.florez@somosinternet.co" TargetMode="External"/><Relationship Id="rId2" Type="http://schemas.openxmlformats.org/officeDocument/2006/relationships/notesSlide" Target="../notesSlides/notesSlide32.xml"/><Relationship Id="rId1" Type="http://schemas.openxmlformats.org/officeDocument/2006/relationships/slideLayout" Target="../slideLayouts/slideLayout30.xml"/><Relationship Id="rId4" Type="http://schemas.openxmlformats.org/officeDocument/2006/relationships/image" Target="../media/image92.jpeg"/></Relationships>
</file>

<file path=ppt/slides/_rels/slide39.xml.rels><?xml version="1.0" encoding="UTF-8" standalone="yes"?>
<Relationships xmlns="http://schemas.openxmlformats.org/package/2006/relationships"><Relationship Id="rId3" Type="http://schemas.openxmlformats.org/officeDocument/2006/relationships/hyperlink" Target="mailto:Limor.jones@spark.co.nz"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94.jpg"/><Relationship Id="rId4" Type="http://schemas.openxmlformats.org/officeDocument/2006/relationships/image" Target="../media/image93.png"/></Relationships>
</file>

<file path=ppt/slides/_rels/slide40.xml.rels><?xml version="1.0" encoding="UTF-8" standalone="yes"?>
<Relationships xmlns="http://schemas.openxmlformats.org/package/2006/relationships"><Relationship Id="rId3" Type="http://schemas.openxmlformats.org/officeDocument/2006/relationships/hyperlink" Target="https://www.peeringdb.com/search/v2?q=1273" TargetMode="External"/><Relationship Id="rId2" Type="http://schemas.openxmlformats.org/officeDocument/2006/relationships/notesSlide" Target="../notesSlides/notesSlide34.xml"/><Relationship Id="rId1" Type="http://schemas.openxmlformats.org/officeDocument/2006/relationships/slideLayout" Target="../slideLayouts/slideLayout30.xml"/><Relationship Id="rId5" Type="http://schemas.openxmlformats.org/officeDocument/2006/relationships/image" Target="../media/image96.jpg"/><Relationship Id="rId4" Type="http://schemas.openxmlformats.org/officeDocument/2006/relationships/image" Target="../media/image95.png"/></Relationships>
</file>

<file path=ppt/slides/_rels/slide4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C6CE1-913C-8AD8-F9FB-C8DCC4C86A24}"/>
              </a:ext>
            </a:extLst>
          </p:cNvPr>
          <p:cNvSpPr>
            <a:spLocks noGrp="1"/>
          </p:cNvSpPr>
          <p:nvPr>
            <p:ph type="ctrTitle"/>
          </p:nvPr>
        </p:nvSpPr>
        <p:spPr/>
        <p:txBody>
          <a:bodyPr/>
          <a:lstStyle/>
          <a:p>
            <a:r>
              <a:rPr lang="en-US" dirty="0"/>
              <a:t>Global Peering Forum 2024</a:t>
            </a:r>
            <a:br>
              <a:rPr lang="en-US" dirty="0"/>
            </a:br>
            <a:r>
              <a:rPr lang="en-US" dirty="0"/>
              <a:t>IXP Peering Personals</a:t>
            </a:r>
          </a:p>
        </p:txBody>
      </p:sp>
      <p:sp>
        <p:nvSpPr>
          <p:cNvPr id="3" name="Subtitle 2">
            <a:extLst>
              <a:ext uri="{FF2B5EF4-FFF2-40B4-BE49-F238E27FC236}">
                <a16:creationId xmlns:a16="http://schemas.microsoft.com/office/drawing/2014/main" id="{CE4C6293-A00D-8360-6078-EC153BEF7CE9}"/>
              </a:ext>
            </a:extLst>
          </p:cNvPr>
          <p:cNvSpPr>
            <a:spLocks noGrp="1"/>
          </p:cNvSpPr>
          <p:nvPr>
            <p:ph type="subTitle" idx="1"/>
          </p:nvPr>
        </p:nvSpPr>
        <p:spPr/>
        <p:txBody>
          <a:bodyPr/>
          <a:lstStyle/>
          <a:p>
            <a:r>
              <a:rPr lang="en-US" dirty="0"/>
              <a:t>San Juan, Puerto Rico</a:t>
            </a:r>
          </a:p>
        </p:txBody>
      </p:sp>
    </p:spTree>
    <p:extLst>
      <p:ext uri="{BB962C8B-B14F-4D97-AF65-F5344CB8AC3E}">
        <p14:creationId xmlns:p14="http://schemas.microsoft.com/office/powerpoint/2010/main" val="3209326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1"/>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11111"/>
            </a:pPr>
            <a:r>
              <a:rPr lang="en-US" sz="3240" dirty="0"/>
              <a:t>AMS-IX</a:t>
            </a:r>
            <a:endParaRPr sz="3240" dirty="0"/>
          </a:p>
        </p:txBody>
      </p:sp>
      <p:graphicFrame>
        <p:nvGraphicFramePr>
          <p:cNvPr id="105" name="Google Shape;105;p11"/>
          <p:cNvGraphicFramePr/>
          <p:nvPr/>
        </p:nvGraphicFramePr>
        <p:xfrm>
          <a:off x="1981201" y="692696"/>
          <a:ext cx="5396775" cy="3236040"/>
        </p:xfrm>
        <a:graphic>
          <a:graphicData uri="http://schemas.openxmlformats.org/drawingml/2006/table">
            <a:tbl>
              <a:tblPr firstRow="1" bandRow="1">
                <a:noFill/>
              </a:tblPr>
              <a:tblGrid>
                <a:gridCol w="2016225">
                  <a:extLst>
                    <a:ext uri="{9D8B030D-6E8A-4147-A177-3AD203B41FA5}">
                      <a16:colId xmlns:a16="http://schemas.microsoft.com/office/drawing/2014/main" val="20000"/>
                    </a:ext>
                  </a:extLst>
                </a:gridCol>
                <a:gridCol w="3380550">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IX Name</a:t>
                      </a:r>
                      <a:endParaRPr sz="18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AMS-IX (AS1200)</a:t>
                      </a:r>
                      <a:endParaRPr sz="1800" u="none" strike="noStrike" cap="none"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City, Country</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t>Amsterdam, Netherlands</a:t>
                      </a:r>
                      <a:endParaRPr sz="18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Point of Presence</a:t>
                      </a:r>
                      <a:endParaRPr sz="1800" u="none" strike="noStrike" cap="none"/>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16 </a:t>
                      </a:r>
                      <a:r>
                        <a:rPr lang="en-US" sz="1800" u="none" strike="noStrike" cap="none" dirty="0" err="1">
                          <a:solidFill>
                            <a:srgbClr val="000000"/>
                          </a:solidFill>
                        </a:rPr>
                        <a:t>PoPs</a:t>
                      </a:r>
                      <a:r>
                        <a:rPr lang="en-US" sz="1800" u="none" strike="noStrike" cap="none" dirty="0">
                          <a:solidFill>
                            <a:srgbClr val="000000"/>
                          </a:solidFill>
                        </a:rPr>
                        <a:t> in the Netherlands </a:t>
                      </a:r>
                      <a:endParaRPr sz="1400" u="none" strike="noStrike" cap="none"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 of connected ASN</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+870</a:t>
                      </a:r>
                      <a:endParaRPr sz="1800" u="none" strike="noStrike" cap="none"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Peak traffic </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+12 </a:t>
                      </a:r>
                      <a:r>
                        <a:rPr lang="en-US" sz="1800" u="none" strike="noStrike" cap="none" dirty="0" err="1"/>
                        <a:t>Tbps</a:t>
                      </a:r>
                      <a:endParaRPr sz="1800" u="none" strike="noStrike" cap="none"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Route Servers</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 (BIRD)</a:t>
                      </a:r>
                      <a:endParaRPr sz="1800" u="none" strike="noStrike" cap="none"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RPKI</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a:t>
                      </a:r>
                      <a:endParaRPr sz="1800" u="none" strike="noStrike" cap="none" dirty="0"/>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Contact</a:t>
                      </a:r>
                      <a:endParaRPr sz="18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err="1">
                          <a:solidFill>
                            <a:schemeClr val="dk1"/>
                          </a:solidFill>
                          <a:latin typeface="Calibri"/>
                          <a:ea typeface="Calibri"/>
                          <a:cs typeface="Calibri"/>
                          <a:sym typeface="Calibri"/>
                        </a:rPr>
                        <a:t>sales@ams-ix.net</a:t>
                      </a:r>
                      <a:endParaRPr sz="1800" b="0" i="0" u="none" strike="noStrike" cap="none" dirty="0">
                        <a:solidFill>
                          <a:schemeClr val="dk1"/>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val="10007"/>
                  </a:ext>
                </a:extLst>
              </a:tr>
            </a:tbl>
          </a:graphicData>
        </a:graphic>
      </p:graphicFrame>
      <p:sp>
        <p:nvSpPr>
          <p:cNvPr id="107" name="Google Shape;107;p11"/>
          <p:cNvSpPr txBox="1"/>
          <p:nvPr/>
        </p:nvSpPr>
        <p:spPr>
          <a:xfrm>
            <a:off x="1981200" y="3928736"/>
            <a:ext cx="6387294" cy="3099209"/>
          </a:xfrm>
          <a:prstGeom prst="rect">
            <a:avLst/>
          </a:prstGeom>
          <a:noFill/>
          <a:ln>
            <a:noFill/>
          </a:ln>
        </p:spPr>
        <p:txBody>
          <a:bodyPr spcFirstLastPara="1" wrap="square" lIns="91425" tIns="45700" rIns="91425" bIns="45700" anchor="t" anchorCtr="0">
            <a:spAutoFit/>
          </a:bodyPr>
          <a:lstStyle/>
          <a:p>
            <a:pPr indent="-101600">
              <a:buClr>
                <a:srgbClr val="000000"/>
              </a:buClr>
              <a:buSzPts val="1600"/>
              <a:buFont typeface="Arial"/>
              <a:buChar char="•"/>
            </a:pPr>
            <a:r>
              <a:rPr lang="en-US" sz="1600" kern="0" dirty="0">
                <a:solidFill>
                  <a:srgbClr val="000000"/>
                </a:solidFill>
                <a:latin typeface="Calibri"/>
                <a:cs typeface="Calibri"/>
                <a:sym typeface="Calibri"/>
              </a:rPr>
              <a:t>Other independent international IXs around the world;</a:t>
            </a:r>
            <a:endParaRPr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600" kern="0" dirty="0">
                <a:solidFill>
                  <a:srgbClr val="000000"/>
                </a:solidFill>
                <a:latin typeface="Calibri"/>
                <a:ea typeface="Arial"/>
                <a:cs typeface="Calibri"/>
                <a:sym typeface="Calibri"/>
              </a:rPr>
              <a:t>Nor</a:t>
            </a:r>
            <a:r>
              <a:rPr lang="en-US" sz="1600" kern="0" dirty="0">
                <a:solidFill>
                  <a:srgbClr val="000000"/>
                </a:solidFill>
                <a:latin typeface="Calibri"/>
                <a:cs typeface="Calibri"/>
                <a:sym typeface="Calibri"/>
              </a:rPr>
              <a:t>th America: AMS-IX Chicago and AMS-IX Bay Area </a:t>
            </a:r>
          </a:p>
          <a:p>
            <a:pPr lvl="1" indent="-101600">
              <a:buClr>
                <a:srgbClr val="000000"/>
              </a:buClr>
              <a:buSzPts val="1600"/>
              <a:buFont typeface="Arial"/>
              <a:buChar char="•"/>
            </a:pPr>
            <a:r>
              <a:rPr lang="en-US" sz="1600" kern="0" dirty="0" err="1">
                <a:solidFill>
                  <a:srgbClr val="000000"/>
                </a:solidFill>
                <a:latin typeface="Calibri"/>
                <a:cs typeface="Calibri"/>
                <a:sym typeface="Calibri"/>
              </a:rPr>
              <a:t>Latam</a:t>
            </a:r>
            <a:r>
              <a:rPr lang="en-US" sz="1600" kern="0" dirty="0">
                <a:solidFill>
                  <a:srgbClr val="000000"/>
                </a:solidFill>
                <a:latin typeface="Calibri"/>
                <a:cs typeface="Calibri"/>
                <a:sym typeface="Calibri"/>
              </a:rPr>
              <a:t>: AMS-IX Caribbean (Curacao) </a:t>
            </a:r>
          </a:p>
          <a:p>
            <a:pPr lvl="1" indent="-101600">
              <a:buClr>
                <a:srgbClr val="000000"/>
              </a:buClr>
              <a:buSzPts val="1600"/>
              <a:buFont typeface="Arial"/>
              <a:buChar char="•"/>
            </a:pPr>
            <a:r>
              <a:rPr lang="en-US" sz="1600" kern="0" dirty="0">
                <a:solidFill>
                  <a:srgbClr val="000000"/>
                </a:solidFill>
                <a:latin typeface="Calibri"/>
                <a:ea typeface="Arial"/>
                <a:cs typeface="Calibri"/>
                <a:sym typeface="Calibri"/>
              </a:rPr>
              <a:t>Africa</a:t>
            </a:r>
            <a:r>
              <a:rPr lang="en-US" sz="1600" kern="0" dirty="0">
                <a:solidFill>
                  <a:srgbClr val="000000"/>
                </a:solidFill>
                <a:latin typeface="Calibri"/>
                <a:cs typeface="Calibri"/>
                <a:sym typeface="Calibri"/>
              </a:rPr>
              <a:t>: EG-IX (Egypt), AMS-IX Lagos (Nigeria)</a:t>
            </a:r>
            <a:endParaRPr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600" kern="0" dirty="0">
                <a:solidFill>
                  <a:srgbClr val="000000"/>
                </a:solidFill>
                <a:latin typeface="Calibri"/>
                <a:ea typeface="Calibri"/>
                <a:cs typeface="Calibri"/>
                <a:sym typeface="Calibri"/>
              </a:rPr>
              <a:t>Middle East: MN-IX (Bahrain)</a:t>
            </a:r>
          </a:p>
          <a:p>
            <a:pPr lvl="1" indent="-101600">
              <a:buClr>
                <a:srgbClr val="000000"/>
              </a:buClr>
              <a:buSzPts val="1600"/>
              <a:buFont typeface="Arial"/>
              <a:buChar char="•"/>
            </a:pPr>
            <a:r>
              <a:rPr lang="en-US" sz="1600" kern="0" dirty="0">
                <a:solidFill>
                  <a:srgbClr val="000000"/>
                </a:solidFill>
                <a:latin typeface="Calibri"/>
                <a:ea typeface="Calibri"/>
                <a:cs typeface="Calibri"/>
                <a:sym typeface="Calibri"/>
              </a:rPr>
              <a:t>APAC: AMS-IX Hong Kong, AMS-IX Singapore, AMS-IX Bangkok, AMS-IX India (Mumbai, Hyderabad, Kolkata), </a:t>
            </a:r>
            <a:r>
              <a:rPr lang="en-US" sz="1600" kern="0" dirty="0" err="1">
                <a:solidFill>
                  <a:srgbClr val="000000"/>
                </a:solidFill>
                <a:latin typeface="Calibri"/>
                <a:ea typeface="Calibri"/>
                <a:cs typeface="Calibri"/>
                <a:sym typeface="Calibri"/>
              </a:rPr>
              <a:t>irix</a:t>
            </a:r>
            <a:r>
              <a:rPr lang="en-US" sz="1600" kern="0" dirty="0">
                <a:solidFill>
                  <a:srgbClr val="000000"/>
                </a:solidFill>
                <a:latin typeface="Calibri"/>
                <a:ea typeface="Calibri"/>
                <a:cs typeface="Calibri"/>
                <a:sym typeface="Calibri"/>
              </a:rPr>
              <a:t> (Malaysia)  </a:t>
            </a:r>
          </a:p>
          <a:p>
            <a:pPr indent="-101600">
              <a:buClr>
                <a:srgbClr val="000000"/>
              </a:buClr>
              <a:buSzPts val="1600"/>
              <a:buFont typeface="Arial"/>
              <a:buChar char="•"/>
            </a:pPr>
            <a:r>
              <a:rPr lang="en-US" sz="1600" kern="0" dirty="0">
                <a:solidFill>
                  <a:srgbClr val="000000"/>
                </a:solidFill>
                <a:latin typeface="Calibri"/>
                <a:cs typeface="Calibri"/>
                <a:sym typeface="Calibri"/>
              </a:rPr>
              <a:t>Coming soon;</a:t>
            </a:r>
            <a:endParaRPr lang="en-US"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600" kern="0" dirty="0">
                <a:solidFill>
                  <a:srgbClr val="000000"/>
                </a:solidFill>
                <a:latin typeface="Calibri"/>
                <a:cs typeface="Calibri"/>
                <a:sym typeface="Calibri"/>
              </a:rPr>
              <a:t>Middle East: Oman-IX (Oman) </a:t>
            </a:r>
          </a:p>
          <a:p>
            <a:pPr lvl="1" indent="-101600">
              <a:buClr>
                <a:srgbClr val="000000"/>
              </a:buClr>
              <a:buSzPts val="1600"/>
              <a:buFont typeface="Arial"/>
              <a:buChar char="•"/>
            </a:pPr>
            <a:r>
              <a:rPr lang="en-US" sz="1600" kern="0" dirty="0">
                <a:solidFill>
                  <a:srgbClr val="000000"/>
                </a:solidFill>
                <a:latin typeface="Calibri"/>
                <a:cs typeface="Calibri"/>
                <a:sym typeface="Calibri"/>
              </a:rPr>
              <a:t>Africa: AMS-IX Djibouti</a:t>
            </a:r>
          </a:p>
          <a:p>
            <a:pPr lvl="1" indent="-101600">
              <a:buClr>
                <a:srgbClr val="000000"/>
              </a:buClr>
              <a:buSzPts val="1600"/>
              <a:buFont typeface="Arial"/>
              <a:buChar char="•"/>
            </a:pPr>
            <a:r>
              <a:rPr lang="en-US" sz="1600" kern="0" dirty="0">
                <a:solidFill>
                  <a:srgbClr val="000000"/>
                </a:solidFill>
                <a:latin typeface="Calibri"/>
                <a:cs typeface="Calibri"/>
                <a:sym typeface="Calibri"/>
              </a:rPr>
              <a:t>APAC: AMS-IX Manila (Philippines)</a:t>
            </a:r>
          </a:p>
          <a:p>
            <a:pPr marL="355600" lvl="1">
              <a:buClr>
                <a:srgbClr val="000000"/>
              </a:buClr>
              <a:buSzPts val="1600"/>
            </a:pPr>
            <a:r>
              <a:rPr lang="en-US" sz="1600" kern="0" dirty="0">
                <a:solidFill>
                  <a:srgbClr val="000000"/>
                </a:solidFill>
                <a:latin typeface="Calibri"/>
                <a:cs typeface="Calibri"/>
                <a:sym typeface="Calibri"/>
              </a:rPr>
              <a:t>                        </a:t>
            </a:r>
          </a:p>
        </p:txBody>
      </p:sp>
      <p:pic>
        <p:nvPicPr>
          <p:cNvPr id="3" name="Picture 2" descr="A black and orange logo&#10;&#10;Description automatically generated">
            <a:extLst>
              <a:ext uri="{FF2B5EF4-FFF2-40B4-BE49-F238E27FC236}">
                <a16:creationId xmlns:a16="http://schemas.microsoft.com/office/drawing/2014/main" id="{668A45BB-4A88-B78B-45A1-1A668D16C1D6}"/>
              </a:ext>
            </a:extLst>
          </p:cNvPr>
          <p:cNvPicPr>
            <a:picLocks noChangeAspect="1"/>
          </p:cNvPicPr>
          <p:nvPr/>
        </p:nvPicPr>
        <p:blipFill>
          <a:blip r:embed="rId3"/>
          <a:stretch>
            <a:fillRect/>
          </a:stretch>
        </p:blipFill>
        <p:spPr>
          <a:xfrm>
            <a:off x="9654956" y="116632"/>
            <a:ext cx="889000" cy="762000"/>
          </a:xfrm>
          <a:prstGeom prst="rect">
            <a:avLst/>
          </a:prstGeom>
        </p:spPr>
      </p:pic>
      <p:pic>
        <p:nvPicPr>
          <p:cNvPr id="5" name="Picture 4" descr="A person in a blue suit&#10;&#10;Description automatically generated">
            <a:extLst>
              <a:ext uri="{FF2B5EF4-FFF2-40B4-BE49-F238E27FC236}">
                <a16:creationId xmlns:a16="http://schemas.microsoft.com/office/drawing/2014/main" id="{6189CC56-506B-1804-E998-14A77B367675}"/>
              </a:ext>
            </a:extLst>
          </p:cNvPr>
          <p:cNvPicPr>
            <a:picLocks noChangeAspect="1"/>
          </p:cNvPicPr>
          <p:nvPr/>
        </p:nvPicPr>
        <p:blipFill>
          <a:blip r:embed="rId4"/>
          <a:stretch>
            <a:fillRect/>
          </a:stretch>
        </p:blipFill>
        <p:spPr>
          <a:xfrm>
            <a:off x="5450636" y="5685092"/>
            <a:ext cx="785201" cy="1114625"/>
          </a:xfrm>
          <a:prstGeom prst="rect">
            <a:avLst/>
          </a:prstGeom>
        </p:spPr>
      </p:pic>
      <p:pic>
        <p:nvPicPr>
          <p:cNvPr id="7" name="Picture 6" descr="A close-up of a person smiling&#10;&#10;Description automatically generated">
            <a:extLst>
              <a:ext uri="{FF2B5EF4-FFF2-40B4-BE49-F238E27FC236}">
                <a16:creationId xmlns:a16="http://schemas.microsoft.com/office/drawing/2014/main" id="{BAF1C47F-3831-AF23-00B5-5653DAC76C7D}"/>
              </a:ext>
            </a:extLst>
          </p:cNvPr>
          <p:cNvPicPr>
            <a:picLocks noChangeAspect="1"/>
          </p:cNvPicPr>
          <p:nvPr/>
        </p:nvPicPr>
        <p:blipFill>
          <a:blip r:embed="rId5"/>
          <a:stretch>
            <a:fillRect/>
          </a:stretch>
        </p:blipFill>
        <p:spPr>
          <a:xfrm>
            <a:off x="6270724" y="5681191"/>
            <a:ext cx="815075" cy="1119950"/>
          </a:xfrm>
          <a:prstGeom prst="rect">
            <a:avLst/>
          </a:prstGeom>
        </p:spPr>
      </p:pic>
      <p:pic>
        <p:nvPicPr>
          <p:cNvPr id="9" name="Picture 8" descr="A person smiling at the camera&#10;&#10;Description automatically generated">
            <a:extLst>
              <a:ext uri="{FF2B5EF4-FFF2-40B4-BE49-F238E27FC236}">
                <a16:creationId xmlns:a16="http://schemas.microsoft.com/office/drawing/2014/main" id="{34A343C2-0288-16D8-1B39-487842C25118}"/>
              </a:ext>
            </a:extLst>
          </p:cNvPr>
          <p:cNvPicPr>
            <a:picLocks noChangeAspect="1"/>
          </p:cNvPicPr>
          <p:nvPr/>
        </p:nvPicPr>
        <p:blipFill>
          <a:blip r:embed="rId6"/>
          <a:stretch>
            <a:fillRect/>
          </a:stretch>
        </p:blipFill>
        <p:spPr>
          <a:xfrm>
            <a:off x="7127952" y="5679767"/>
            <a:ext cx="850146" cy="1122799"/>
          </a:xfrm>
          <a:prstGeom prst="rect">
            <a:avLst/>
          </a:prstGeom>
        </p:spPr>
      </p:pic>
      <p:pic>
        <p:nvPicPr>
          <p:cNvPr id="11" name="Picture 10" descr="A person wearing glasses and a blue shirt&#10;&#10;Description automatically generated">
            <a:extLst>
              <a:ext uri="{FF2B5EF4-FFF2-40B4-BE49-F238E27FC236}">
                <a16:creationId xmlns:a16="http://schemas.microsoft.com/office/drawing/2014/main" id="{12956E2A-EFE4-1246-09D6-2D61BD6205F1}"/>
              </a:ext>
            </a:extLst>
          </p:cNvPr>
          <p:cNvPicPr>
            <a:picLocks noChangeAspect="1"/>
          </p:cNvPicPr>
          <p:nvPr/>
        </p:nvPicPr>
        <p:blipFill>
          <a:blip r:embed="rId7"/>
          <a:stretch>
            <a:fillRect/>
          </a:stretch>
        </p:blipFill>
        <p:spPr>
          <a:xfrm>
            <a:off x="8804810" y="5673978"/>
            <a:ext cx="850146" cy="1134374"/>
          </a:xfrm>
          <a:prstGeom prst="rect">
            <a:avLst/>
          </a:prstGeom>
        </p:spPr>
      </p:pic>
      <p:pic>
        <p:nvPicPr>
          <p:cNvPr id="13" name="Picture 12" descr="A close-up of a person smiling&#10;&#10;Description automatically generated">
            <a:extLst>
              <a:ext uri="{FF2B5EF4-FFF2-40B4-BE49-F238E27FC236}">
                <a16:creationId xmlns:a16="http://schemas.microsoft.com/office/drawing/2014/main" id="{493D77AD-E6F9-11D2-3497-8155CDE53495}"/>
              </a:ext>
            </a:extLst>
          </p:cNvPr>
          <p:cNvPicPr>
            <a:picLocks noChangeAspect="1"/>
          </p:cNvPicPr>
          <p:nvPr/>
        </p:nvPicPr>
        <p:blipFill>
          <a:blip r:embed="rId8"/>
          <a:stretch>
            <a:fillRect/>
          </a:stretch>
        </p:blipFill>
        <p:spPr>
          <a:xfrm>
            <a:off x="9706521" y="5665344"/>
            <a:ext cx="766202" cy="1126201"/>
          </a:xfrm>
          <a:prstGeom prst="rect">
            <a:avLst/>
          </a:prstGeom>
        </p:spPr>
      </p:pic>
      <p:pic>
        <p:nvPicPr>
          <p:cNvPr id="17" name="Picture 16">
            <a:extLst>
              <a:ext uri="{FF2B5EF4-FFF2-40B4-BE49-F238E27FC236}">
                <a16:creationId xmlns:a16="http://schemas.microsoft.com/office/drawing/2014/main" id="{0A0F34FE-1CDA-9875-273F-D703D231742E}"/>
              </a:ext>
            </a:extLst>
          </p:cNvPr>
          <p:cNvPicPr>
            <a:picLocks noChangeAspect="1"/>
          </p:cNvPicPr>
          <p:nvPr/>
        </p:nvPicPr>
        <p:blipFill>
          <a:blip r:embed="rId9"/>
          <a:stretch>
            <a:fillRect/>
          </a:stretch>
        </p:blipFill>
        <p:spPr>
          <a:xfrm>
            <a:off x="7094462" y="6535807"/>
            <a:ext cx="885332" cy="193169"/>
          </a:xfrm>
          <a:prstGeom prst="rect">
            <a:avLst/>
          </a:prstGeom>
        </p:spPr>
      </p:pic>
      <p:pic>
        <p:nvPicPr>
          <p:cNvPr id="18" name="Picture 17">
            <a:extLst>
              <a:ext uri="{FF2B5EF4-FFF2-40B4-BE49-F238E27FC236}">
                <a16:creationId xmlns:a16="http://schemas.microsoft.com/office/drawing/2014/main" id="{C7FFCB20-5165-D0C9-F99D-1D2E22E694D1}"/>
              </a:ext>
            </a:extLst>
          </p:cNvPr>
          <p:cNvPicPr>
            <a:picLocks noChangeAspect="1"/>
          </p:cNvPicPr>
          <p:nvPr/>
        </p:nvPicPr>
        <p:blipFill>
          <a:blip r:embed="rId9"/>
          <a:stretch>
            <a:fillRect/>
          </a:stretch>
        </p:blipFill>
        <p:spPr>
          <a:xfrm>
            <a:off x="8807160" y="6551436"/>
            <a:ext cx="847796" cy="193169"/>
          </a:xfrm>
          <a:prstGeom prst="rect">
            <a:avLst/>
          </a:prstGeom>
        </p:spPr>
      </p:pic>
      <p:pic>
        <p:nvPicPr>
          <p:cNvPr id="19" name="Picture 18">
            <a:extLst>
              <a:ext uri="{FF2B5EF4-FFF2-40B4-BE49-F238E27FC236}">
                <a16:creationId xmlns:a16="http://schemas.microsoft.com/office/drawing/2014/main" id="{6B43A141-9C9B-C3FF-5B44-621571FD22B3}"/>
              </a:ext>
            </a:extLst>
          </p:cNvPr>
          <p:cNvPicPr>
            <a:picLocks noChangeAspect="1"/>
          </p:cNvPicPr>
          <p:nvPr/>
        </p:nvPicPr>
        <p:blipFill>
          <a:blip r:embed="rId9"/>
          <a:stretch>
            <a:fillRect/>
          </a:stretch>
        </p:blipFill>
        <p:spPr>
          <a:xfrm>
            <a:off x="6262059" y="6535807"/>
            <a:ext cx="847796" cy="193169"/>
          </a:xfrm>
          <a:prstGeom prst="rect">
            <a:avLst/>
          </a:prstGeom>
        </p:spPr>
      </p:pic>
      <p:pic>
        <p:nvPicPr>
          <p:cNvPr id="20" name="Picture 19">
            <a:extLst>
              <a:ext uri="{FF2B5EF4-FFF2-40B4-BE49-F238E27FC236}">
                <a16:creationId xmlns:a16="http://schemas.microsoft.com/office/drawing/2014/main" id="{5DEF1810-9F2E-B830-058C-E4E64C640748}"/>
              </a:ext>
            </a:extLst>
          </p:cNvPr>
          <p:cNvPicPr>
            <a:picLocks noChangeAspect="1"/>
          </p:cNvPicPr>
          <p:nvPr/>
        </p:nvPicPr>
        <p:blipFill>
          <a:blip r:embed="rId9"/>
          <a:stretch>
            <a:fillRect/>
          </a:stretch>
        </p:blipFill>
        <p:spPr>
          <a:xfrm>
            <a:off x="5405484" y="6535807"/>
            <a:ext cx="847796" cy="193169"/>
          </a:xfrm>
          <a:prstGeom prst="rect">
            <a:avLst/>
          </a:prstGeom>
        </p:spPr>
      </p:pic>
      <p:pic>
        <p:nvPicPr>
          <p:cNvPr id="21" name="Picture 20">
            <a:extLst>
              <a:ext uri="{FF2B5EF4-FFF2-40B4-BE49-F238E27FC236}">
                <a16:creationId xmlns:a16="http://schemas.microsoft.com/office/drawing/2014/main" id="{5825409C-D0C2-2187-8652-CC8E92001C44}"/>
              </a:ext>
            </a:extLst>
          </p:cNvPr>
          <p:cNvPicPr>
            <a:picLocks noChangeAspect="1"/>
          </p:cNvPicPr>
          <p:nvPr/>
        </p:nvPicPr>
        <p:blipFill>
          <a:blip r:embed="rId9"/>
          <a:stretch>
            <a:fillRect/>
          </a:stretch>
        </p:blipFill>
        <p:spPr>
          <a:xfrm>
            <a:off x="9706519" y="6546308"/>
            <a:ext cx="766202" cy="193169"/>
          </a:xfrm>
          <a:prstGeom prst="rect">
            <a:avLst/>
          </a:prstGeom>
        </p:spPr>
      </p:pic>
      <p:sp>
        <p:nvSpPr>
          <p:cNvPr id="15" name="TextBox 14">
            <a:extLst>
              <a:ext uri="{FF2B5EF4-FFF2-40B4-BE49-F238E27FC236}">
                <a16:creationId xmlns:a16="http://schemas.microsoft.com/office/drawing/2014/main" id="{48BDC69A-DD96-6F87-EACF-EF7ED4254B7B}"/>
              </a:ext>
            </a:extLst>
          </p:cNvPr>
          <p:cNvSpPr txBox="1"/>
          <p:nvPr/>
        </p:nvSpPr>
        <p:spPr>
          <a:xfrm>
            <a:off x="7103242" y="6526320"/>
            <a:ext cx="997829" cy="215444"/>
          </a:xfrm>
          <a:prstGeom prst="rect">
            <a:avLst/>
          </a:prstGeom>
          <a:noFill/>
        </p:spPr>
        <p:txBody>
          <a:bodyPr wrap="square" rtlCol="0">
            <a:spAutoFit/>
          </a:bodyPr>
          <a:lstStyle/>
          <a:p>
            <a:pPr>
              <a:buClr>
                <a:srgbClr val="000000"/>
              </a:buClr>
            </a:pPr>
            <a:r>
              <a:rPr lang="en-NL" sz="800" kern="0" dirty="0">
                <a:solidFill>
                  <a:srgbClr val="000000"/>
                </a:solidFill>
                <a:latin typeface="Arial"/>
                <a:cs typeface="Arial"/>
                <a:sym typeface="Arial"/>
              </a:rPr>
              <a:t>Petra Wensing</a:t>
            </a:r>
          </a:p>
        </p:txBody>
      </p:sp>
      <p:sp>
        <p:nvSpPr>
          <p:cNvPr id="24" name="TextBox 23">
            <a:extLst>
              <a:ext uri="{FF2B5EF4-FFF2-40B4-BE49-F238E27FC236}">
                <a16:creationId xmlns:a16="http://schemas.microsoft.com/office/drawing/2014/main" id="{3FA3E23C-62AA-5176-1A1A-2DA8CD90F435}"/>
              </a:ext>
            </a:extLst>
          </p:cNvPr>
          <p:cNvSpPr txBox="1"/>
          <p:nvPr/>
        </p:nvSpPr>
        <p:spPr>
          <a:xfrm>
            <a:off x="9632595" y="6533052"/>
            <a:ext cx="1033585" cy="215444"/>
          </a:xfrm>
          <a:prstGeom prst="rect">
            <a:avLst/>
          </a:prstGeom>
          <a:noFill/>
        </p:spPr>
        <p:txBody>
          <a:bodyPr wrap="square">
            <a:spAutoFit/>
          </a:bodyPr>
          <a:lstStyle/>
          <a:p>
            <a:pPr>
              <a:buClr>
                <a:srgbClr val="000000"/>
              </a:buClr>
            </a:pPr>
            <a:r>
              <a:rPr lang="en-GB" sz="800" kern="0" dirty="0" err="1">
                <a:solidFill>
                  <a:srgbClr val="000000"/>
                </a:solidFill>
                <a:latin typeface="Arial"/>
                <a:cs typeface="Arial"/>
                <a:sym typeface="Arial"/>
              </a:rPr>
              <a:t>Emrah</a:t>
            </a:r>
            <a:r>
              <a:rPr lang="en-GB" sz="800" kern="0" dirty="0">
                <a:solidFill>
                  <a:srgbClr val="000000"/>
                </a:solidFill>
                <a:latin typeface="Arial"/>
                <a:cs typeface="Arial"/>
                <a:sym typeface="Arial"/>
              </a:rPr>
              <a:t> </a:t>
            </a:r>
            <a:r>
              <a:rPr lang="en-GB" sz="800" kern="0" dirty="0" err="1">
                <a:solidFill>
                  <a:srgbClr val="000000"/>
                </a:solidFill>
                <a:latin typeface="Arial"/>
                <a:cs typeface="Arial"/>
                <a:sym typeface="Arial"/>
              </a:rPr>
              <a:t>Yorulmaz</a:t>
            </a:r>
            <a:endParaRPr lang="en-NL" sz="800" kern="0" dirty="0">
              <a:solidFill>
                <a:srgbClr val="000000"/>
              </a:solidFill>
              <a:latin typeface="Arial"/>
              <a:cs typeface="Arial"/>
              <a:sym typeface="Arial"/>
            </a:endParaRPr>
          </a:p>
        </p:txBody>
      </p:sp>
      <p:sp>
        <p:nvSpPr>
          <p:cNvPr id="26" name="TextBox 25">
            <a:extLst>
              <a:ext uri="{FF2B5EF4-FFF2-40B4-BE49-F238E27FC236}">
                <a16:creationId xmlns:a16="http://schemas.microsoft.com/office/drawing/2014/main" id="{E1AEC158-B27D-8BA2-208E-074881BE0D64}"/>
              </a:ext>
            </a:extLst>
          </p:cNvPr>
          <p:cNvSpPr txBox="1"/>
          <p:nvPr/>
        </p:nvSpPr>
        <p:spPr>
          <a:xfrm>
            <a:off x="6273133" y="6527830"/>
            <a:ext cx="893635" cy="215444"/>
          </a:xfrm>
          <a:prstGeom prst="rect">
            <a:avLst/>
          </a:prstGeom>
          <a:noFill/>
        </p:spPr>
        <p:txBody>
          <a:bodyPr wrap="square">
            <a:spAutoFit/>
          </a:bodyPr>
          <a:lstStyle/>
          <a:p>
            <a:pPr>
              <a:buClr>
                <a:srgbClr val="000000"/>
              </a:buClr>
            </a:pPr>
            <a:r>
              <a:rPr lang="en-NL" sz="800" kern="0" dirty="0">
                <a:solidFill>
                  <a:srgbClr val="000000"/>
                </a:solidFill>
                <a:latin typeface="Arial"/>
                <a:cs typeface="Arial"/>
                <a:sym typeface="Arial"/>
              </a:rPr>
              <a:t>Nico Scheper</a:t>
            </a:r>
          </a:p>
        </p:txBody>
      </p:sp>
      <p:pic>
        <p:nvPicPr>
          <p:cNvPr id="28" name="Picture 27" descr="A person with a beard&#10;&#10;Description automatically generated">
            <a:extLst>
              <a:ext uri="{FF2B5EF4-FFF2-40B4-BE49-F238E27FC236}">
                <a16:creationId xmlns:a16="http://schemas.microsoft.com/office/drawing/2014/main" id="{78B12361-6985-4A46-BE97-17362A453EDA}"/>
              </a:ext>
            </a:extLst>
          </p:cNvPr>
          <p:cNvPicPr>
            <a:picLocks noChangeAspect="1"/>
          </p:cNvPicPr>
          <p:nvPr/>
        </p:nvPicPr>
        <p:blipFill>
          <a:blip r:embed="rId10"/>
          <a:stretch>
            <a:fillRect/>
          </a:stretch>
        </p:blipFill>
        <p:spPr>
          <a:xfrm>
            <a:off x="8016729" y="5673978"/>
            <a:ext cx="743254" cy="1134374"/>
          </a:xfrm>
          <a:prstGeom prst="rect">
            <a:avLst/>
          </a:prstGeom>
        </p:spPr>
      </p:pic>
      <p:pic>
        <p:nvPicPr>
          <p:cNvPr id="29" name="Picture 28">
            <a:extLst>
              <a:ext uri="{FF2B5EF4-FFF2-40B4-BE49-F238E27FC236}">
                <a16:creationId xmlns:a16="http://schemas.microsoft.com/office/drawing/2014/main" id="{24E1AA6D-148B-A0A7-F9B2-58F1F6906AB0}"/>
              </a:ext>
            </a:extLst>
          </p:cNvPr>
          <p:cNvPicPr>
            <a:picLocks noChangeAspect="1"/>
          </p:cNvPicPr>
          <p:nvPr/>
        </p:nvPicPr>
        <p:blipFill>
          <a:blip r:embed="rId9"/>
          <a:stretch>
            <a:fillRect/>
          </a:stretch>
        </p:blipFill>
        <p:spPr>
          <a:xfrm>
            <a:off x="7988458" y="6546308"/>
            <a:ext cx="847796" cy="193169"/>
          </a:xfrm>
          <a:prstGeom prst="rect">
            <a:avLst/>
          </a:prstGeom>
        </p:spPr>
      </p:pic>
      <p:sp>
        <p:nvSpPr>
          <p:cNvPr id="31" name="TextBox 30">
            <a:extLst>
              <a:ext uri="{FF2B5EF4-FFF2-40B4-BE49-F238E27FC236}">
                <a16:creationId xmlns:a16="http://schemas.microsoft.com/office/drawing/2014/main" id="{0580458C-D36C-0589-D3F0-B6F99F1D9203}"/>
              </a:ext>
            </a:extLst>
          </p:cNvPr>
          <p:cNvSpPr txBox="1"/>
          <p:nvPr/>
        </p:nvSpPr>
        <p:spPr>
          <a:xfrm>
            <a:off x="7971903" y="6527830"/>
            <a:ext cx="925507" cy="215444"/>
          </a:xfrm>
          <a:prstGeom prst="rect">
            <a:avLst/>
          </a:prstGeom>
          <a:noFill/>
        </p:spPr>
        <p:txBody>
          <a:bodyPr wrap="square">
            <a:spAutoFit/>
          </a:bodyPr>
          <a:lstStyle/>
          <a:p>
            <a:pPr>
              <a:buClr>
                <a:srgbClr val="000000"/>
              </a:buClr>
            </a:pPr>
            <a:r>
              <a:rPr lang="en-NL" sz="800" kern="0" dirty="0">
                <a:solidFill>
                  <a:srgbClr val="000000"/>
                </a:solidFill>
                <a:latin typeface="Arial"/>
                <a:cs typeface="Arial"/>
                <a:sym typeface="Arial"/>
              </a:rPr>
              <a:t>Rony de Jesus</a:t>
            </a:r>
          </a:p>
        </p:txBody>
      </p:sp>
      <p:sp>
        <p:nvSpPr>
          <p:cNvPr id="33" name="TextBox 32">
            <a:extLst>
              <a:ext uri="{FF2B5EF4-FFF2-40B4-BE49-F238E27FC236}">
                <a16:creationId xmlns:a16="http://schemas.microsoft.com/office/drawing/2014/main" id="{795224C2-9E2F-8A37-B40E-937FAD5EFE6A}"/>
              </a:ext>
            </a:extLst>
          </p:cNvPr>
          <p:cNvSpPr txBox="1"/>
          <p:nvPr/>
        </p:nvSpPr>
        <p:spPr>
          <a:xfrm>
            <a:off x="8759983" y="6533052"/>
            <a:ext cx="1004024" cy="215444"/>
          </a:xfrm>
          <a:prstGeom prst="rect">
            <a:avLst/>
          </a:prstGeom>
          <a:noFill/>
        </p:spPr>
        <p:txBody>
          <a:bodyPr wrap="square">
            <a:spAutoFit/>
          </a:bodyPr>
          <a:lstStyle/>
          <a:p>
            <a:pPr>
              <a:buClr>
                <a:srgbClr val="000000"/>
              </a:buClr>
            </a:pPr>
            <a:r>
              <a:rPr lang="en-NL" sz="800" kern="0" dirty="0">
                <a:solidFill>
                  <a:srgbClr val="000000"/>
                </a:solidFill>
                <a:latin typeface="Arial"/>
                <a:cs typeface="Arial"/>
                <a:sym typeface="Arial"/>
              </a:rPr>
              <a:t>Ruben v.d. Brink</a:t>
            </a:r>
          </a:p>
        </p:txBody>
      </p:sp>
      <p:sp>
        <p:nvSpPr>
          <p:cNvPr id="35" name="TextBox 34">
            <a:extLst>
              <a:ext uri="{FF2B5EF4-FFF2-40B4-BE49-F238E27FC236}">
                <a16:creationId xmlns:a16="http://schemas.microsoft.com/office/drawing/2014/main" id="{E60BF3CF-B654-C924-BD2F-BABB0334E2C8}"/>
              </a:ext>
            </a:extLst>
          </p:cNvPr>
          <p:cNvSpPr txBox="1"/>
          <p:nvPr/>
        </p:nvSpPr>
        <p:spPr>
          <a:xfrm>
            <a:off x="5443997" y="6527830"/>
            <a:ext cx="892366" cy="215444"/>
          </a:xfrm>
          <a:prstGeom prst="rect">
            <a:avLst/>
          </a:prstGeom>
          <a:noFill/>
        </p:spPr>
        <p:txBody>
          <a:bodyPr wrap="square">
            <a:spAutoFit/>
          </a:bodyPr>
          <a:lstStyle/>
          <a:p>
            <a:pPr>
              <a:buClr>
                <a:srgbClr val="000000"/>
              </a:buClr>
            </a:pPr>
            <a:r>
              <a:rPr lang="en-NL" sz="800" kern="0" dirty="0">
                <a:solidFill>
                  <a:srgbClr val="000000"/>
                </a:solidFill>
                <a:latin typeface="Arial"/>
                <a:cs typeface="Arial"/>
                <a:sym typeface="Arial"/>
              </a:rPr>
              <a:t>Wouter Ensing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1"/>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11111"/>
            </a:pPr>
            <a:r>
              <a:rPr lang="en-US" sz="3200" b="1" dirty="0">
                <a:solidFill>
                  <a:srgbClr val="FF0000"/>
                </a:solidFill>
              </a:rPr>
              <a:t>AR-IX</a:t>
            </a:r>
            <a:r>
              <a:rPr lang="en-US" sz="3200" dirty="0"/>
              <a:t> </a:t>
            </a:r>
            <a:r>
              <a:rPr lang="en-US" sz="3200" b="1" dirty="0"/>
              <a:t>CABASE</a:t>
            </a:r>
            <a:endParaRPr sz="3240" dirty="0"/>
          </a:p>
        </p:txBody>
      </p:sp>
      <p:graphicFrame>
        <p:nvGraphicFramePr>
          <p:cNvPr id="105" name="Google Shape;105;p11"/>
          <p:cNvGraphicFramePr/>
          <p:nvPr/>
        </p:nvGraphicFramePr>
        <p:xfrm>
          <a:off x="1758587" y="765175"/>
          <a:ext cx="8641775" cy="5532200"/>
        </p:xfrm>
        <a:graphic>
          <a:graphicData uri="http://schemas.openxmlformats.org/drawingml/2006/table">
            <a:tbl>
              <a:tblPr firstRow="1" bandRow="1">
                <a:noFill/>
              </a:tblPr>
              <a:tblGrid>
                <a:gridCol w="2016225">
                  <a:extLst>
                    <a:ext uri="{9D8B030D-6E8A-4147-A177-3AD203B41FA5}">
                      <a16:colId xmlns:a16="http://schemas.microsoft.com/office/drawing/2014/main" val="20000"/>
                    </a:ext>
                  </a:extLst>
                </a:gridCol>
                <a:gridCol w="3380550">
                  <a:extLst>
                    <a:ext uri="{9D8B030D-6E8A-4147-A177-3AD203B41FA5}">
                      <a16:colId xmlns:a16="http://schemas.microsoft.com/office/drawing/2014/main" val="20001"/>
                    </a:ext>
                  </a:extLst>
                </a:gridCol>
                <a:gridCol w="3245000">
                  <a:extLst>
                    <a:ext uri="{9D8B030D-6E8A-4147-A177-3AD203B41FA5}">
                      <a16:colId xmlns:a16="http://schemas.microsoft.com/office/drawing/2014/main" val="20002"/>
                    </a:ext>
                  </a:extLst>
                </a:gridCol>
              </a:tblGrid>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IX Name</a:t>
                      </a:r>
                      <a:endParaRPr sz="1800" u="none" strike="noStrike" cap="none"/>
                    </a:p>
                  </a:txBody>
                  <a:tcPr marL="91450" marR="91450" marT="45725" marB="45725">
                    <a:solidFill>
                      <a:srgbClr val="EAF1DD"/>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u="none" strike="noStrike" cap="none" dirty="0"/>
                        <a:t>AR-IX  CABASE  -   ASN </a:t>
                      </a:r>
                      <a:r>
                        <a:rPr lang="en-US" sz="1800" dirty="0"/>
                        <a:t>52376</a:t>
                      </a: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u="none" strike="noStrike" cap="none" dirty="0"/>
                        <a:t>Camara Argentina de Internet</a:t>
                      </a: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City, Country</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t>Buenos Aires + 28 IX locations</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t>ARGENTINA</a:t>
                      </a:r>
                      <a:endParaRPr sz="18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Point of Presence</a:t>
                      </a:r>
                      <a:endParaRPr sz="1800" u="none" strike="noStrike" cap="none"/>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s-AR" sz="1600" b="1" i="0" u="none" strike="noStrike" cap="none" dirty="0">
                          <a:solidFill>
                            <a:schemeClr val="dk1"/>
                          </a:solidFill>
                          <a:effectLst/>
                          <a:latin typeface="Calibri"/>
                          <a:ea typeface="Calibri"/>
                          <a:cs typeface="Calibri"/>
                          <a:sym typeface="Arial"/>
                        </a:rPr>
                        <a:t>Buenos Aires (Ciudad Autónoma)</a:t>
                      </a:r>
                    </a:p>
                    <a:p>
                      <a:pPr marL="182563" marR="0" lvl="0" indent="-182563" algn="l" rtl="0">
                        <a:lnSpc>
                          <a:spcPct val="100000"/>
                        </a:lnSpc>
                        <a:spcBef>
                          <a:spcPts val="0"/>
                        </a:spcBef>
                        <a:spcAft>
                          <a:spcPts val="0"/>
                        </a:spcAft>
                        <a:buClr>
                          <a:schemeClr val="dk1"/>
                        </a:buClr>
                        <a:buSzPts val="1800"/>
                        <a:buFont typeface="Arial"/>
                        <a:buChar char="•"/>
                      </a:pPr>
                      <a:r>
                        <a:rPr lang="es-AR" sz="1600" b="1" i="0" u="none" strike="noStrike" cap="none" dirty="0">
                          <a:solidFill>
                            <a:schemeClr val="dk1"/>
                          </a:solidFill>
                          <a:effectLst/>
                          <a:latin typeface="Calibri"/>
                          <a:ea typeface="Calibri"/>
                          <a:cs typeface="Calibri"/>
                          <a:sym typeface="Arial"/>
                        </a:rPr>
                        <a:t>Buenos Aires Norte (Pilar)</a:t>
                      </a:r>
                    </a:p>
                    <a:p>
                      <a:pPr marL="182563" marR="0" lvl="0" indent="-182563" algn="l" rtl="0">
                        <a:lnSpc>
                          <a:spcPct val="100000"/>
                        </a:lnSpc>
                        <a:spcBef>
                          <a:spcPts val="0"/>
                        </a:spcBef>
                        <a:spcAft>
                          <a:spcPts val="0"/>
                        </a:spcAft>
                        <a:buClr>
                          <a:schemeClr val="dk1"/>
                        </a:buClr>
                        <a:buSzPts val="1800"/>
                        <a:buFont typeface="Arial"/>
                        <a:buChar char="•"/>
                      </a:pPr>
                      <a:r>
                        <a:rPr lang="es-AR" sz="1600" b="1" i="0" u="none" strike="noStrike" cap="none" dirty="0">
                          <a:solidFill>
                            <a:schemeClr val="dk1"/>
                          </a:solidFill>
                          <a:effectLst/>
                          <a:latin typeface="Calibri"/>
                          <a:ea typeface="Calibri"/>
                          <a:cs typeface="Calibri"/>
                          <a:sym typeface="Arial"/>
                        </a:rPr>
                        <a:t>Rosario,  Neuquén, Bahía Blanca, </a:t>
                      </a:r>
                    </a:p>
                    <a:p>
                      <a:pPr marL="182563" marR="0" lvl="0" indent="-182563" algn="l" defTabSz="914400" rtl="0" eaLnBrk="1" fontAlgn="auto" latinLnBrk="0" hangingPunct="1">
                        <a:lnSpc>
                          <a:spcPct val="100000"/>
                        </a:lnSpc>
                        <a:spcBef>
                          <a:spcPts val="0"/>
                        </a:spcBef>
                        <a:spcAft>
                          <a:spcPts val="0"/>
                        </a:spcAft>
                        <a:buClr>
                          <a:schemeClr val="dk1"/>
                        </a:buClr>
                        <a:buSzPts val="1800"/>
                        <a:buFont typeface="Arial"/>
                        <a:buChar char="•"/>
                        <a:tabLst/>
                        <a:defRPr/>
                      </a:pPr>
                      <a:r>
                        <a:rPr lang="es-AR" sz="1600" b="1" i="0" u="none" strike="noStrike" cap="none" dirty="0">
                          <a:solidFill>
                            <a:schemeClr val="dk1"/>
                          </a:solidFill>
                          <a:effectLst/>
                          <a:latin typeface="Calibri"/>
                          <a:ea typeface="Calibri"/>
                          <a:cs typeface="Calibri"/>
                          <a:sym typeface="Arial"/>
                        </a:rPr>
                        <a:t>Mendoza, Santa Fe, Córdoba, </a:t>
                      </a:r>
                    </a:p>
                    <a:p>
                      <a:pPr marL="182563" marR="0" lvl="0" indent="-182563" algn="l" rtl="0">
                        <a:lnSpc>
                          <a:spcPct val="100000"/>
                        </a:lnSpc>
                        <a:spcBef>
                          <a:spcPts val="0"/>
                        </a:spcBef>
                        <a:spcAft>
                          <a:spcPts val="0"/>
                        </a:spcAft>
                        <a:buClr>
                          <a:schemeClr val="dk1"/>
                        </a:buClr>
                        <a:buSzPts val="1800"/>
                        <a:buFont typeface="Arial"/>
                        <a:buChar char="•"/>
                      </a:pPr>
                      <a:r>
                        <a:rPr lang="es-AR" sz="1600" b="1" i="0" u="none" strike="noStrike" cap="none" dirty="0">
                          <a:solidFill>
                            <a:schemeClr val="dk1"/>
                          </a:solidFill>
                          <a:effectLst/>
                          <a:latin typeface="Calibri"/>
                          <a:ea typeface="Calibri"/>
                          <a:cs typeface="Calibri"/>
                          <a:sym typeface="Arial"/>
                        </a:rPr>
                        <a:t>Partido de La Costa, La Plata, </a:t>
                      </a:r>
                    </a:p>
                    <a:p>
                      <a:pPr marL="182563" marR="0" lvl="0" indent="-182563" algn="l" rtl="0">
                        <a:lnSpc>
                          <a:spcPct val="100000"/>
                        </a:lnSpc>
                        <a:spcBef>
                          <a:spcPts val="0"/>
                        </a:spcBef>
                        <a:spcAft>
                          <a:spcPts val="0"/>
                        </a:spcAft>
                        <a:buClr>
                          <a:schemeClr val="dk1"/>
                        </a:buClr>
                        <a:buSzPts val="1800"/>
                        <a:buFont typeface="Arial"/>
                        <a:buChar char="•"/>
                      </a:pPr>
                      <a:r>
                        <a:rPr lang="es-AR" sz="1600" b="1" i="0" u="none" strike="noStrike" cap="none" dirty="0">
                          <a:solidFill>
                            <a:schemeClr val="dk1"/>
                          </a:solidFill>
                          <a:effectLst/>
                          <a:latin typeface="Calibri"/>
                          <a:ea typeface="Calibri"/>
                          <a:cs typeface="Calibri"/>
                          <a:sym typeface="Arial"/>
                        </a:rPr>
                        <a:t>Mar del Plata, Posadas, Bariloche, </a:t>
                      </a:r>
                    </a:p>
                    <a:p>
                      <a:pPr marL="182563" marR="0" lvl="0" indent="-182563" algn="l" defTabSz="914400" rtl="0" eaLnBrk="1" fontAlgn="auto" latinLnBrk="0" hangingPunct="1">
                        <a:lnSpc>
                          <a:spcPct val="100000"/>
                        </a:lnSpc>
                        <a:spcBef>
                          <a:spcPts val="0"/>
                        </a:spcBef>
                        <a:spcAft>
                          <a:spcPts val="0"/>
                        </a:spcAft>
                        <a:buClr>
                          <a:srgbClr val="000000"/>
                        </a:buClr>
                        <a:buSzPts val="1800"/>
                        <a:buFont typeface="Arial"/>
                        <a:buChar char="•"/>
                        <a:tabLst/>
                        <a:defRPr/>
                      </a:pPr>
                      <a:r>
                        <a:rPr lang="es-AR" sz="1600" b="1" i="0" u="none" strike="noStrike" cap="none" dirty="0">
                          <a:solidFill>
                            <a:schemeClr val="dk1"/>
                          </a:solidFill>
                          <a:effectLst/>
                          <a:latin typeface="Calibri"/>
                          <a:ea typeface="Calibri"/>
                          <a:cs typeface="Calibri"/>
                          <a:sym typeface="Arial"/>
                        </a:rPr>
                        <a:t>Puerto Madryn, </a:t>
                      </a:r>
                    </a:p>
                  </a:txBody>
                  <a:tcPr marL="91450" marR="91450" marT="45725" marB="45725"/>
                </a:tc>
                <a:tc>
                  <a:txBody>
                    <a:bodyPr/>
                    <a:lstStyle/>
                    <a:p>
                      <a:pPr marL="182563" marR="0" lvl="0" indent="-182563" algn="l" defTabSz="914400" rtl="0" eaLnBrk="1" fontAlgn="auto" latinLnBrk="0" hangingPunct="1">
                        <a:lnSpc>
                          <a:spcPct val="100000"/>
                        </a:lnSpc>
                        <a:spcBef>
                          <a:spcPts val="0"/>
                        </a:spcBef>
                        <a:spcAft>
                          <a:spcPts val="0"/>
                        </a:spcAft>
                        <a:buClr>
                          <a:srgbClr val="000000"/>
                        </a:buClr>
                        <a:buSzPts val="1800"/>
                        <a:buFont typeface="Arial"/>
                        <a:buChar char="•"/>
                        <a:tabLst/>
                        <a:defRPr/>
                      </a:pPr>
                      <a:r>
                        <a:rPr lang="es-AR" sz="1600" b="1" i="0" u="none" strike="noStrike" cap="none" dirty="0">
                          <a:solidFill>
                            <a:schemeClr val="dk1"/>
                          </a:solidFill>
                          <a:effectLst/>
                          <a:latin typeface="Calibri"/>
                          <a:ea typeface="Calibri"/>
                          <a:cs typeface="Calibri"/>
                          <a:sym typeface="Arial"/>
                        </a:rPr>
                        <a:t>Junín, San Luis, Tucumán, </a:t>
                      </a:r>
                    </a:p>
                    <a:p>
                      <a:pPr marL="182563" marR="0" lvl="0" indent="-182563" algn="l" defTabSz="914400" rtl="0" eaLnBrk="1" fontAlgn="auto" latinLnBrk="0" hangingPunct="1">
                        <a:lnSpc>
                          <a:spcPct val="100000"/>
                        </a:lnSpc>
                        <a:spcBef>
                          <a:spcPts val="0"/>
                        </a:spcBef>
                        <a:spcAft>
                          <a:spcPts val="0"/>
                        </a:spcAft>
                        <a:buClr>
                          <a:srgbClr val="000000"/>
                        </a:buClr>
                        <a:buSzPts val="1800"/>
                        <a:buFont typeface="Arial"/>
                        <a:buChar char="•"/>
                        <a:tabLst/>
                        <a:defRPr/>
                      </a:pPr>
                      <a:r>
                        <a:rPr lang="es-AR" sz="1600" b="1" i="0" u="none" strike="noStrike" cap="none" dirty="0">
                          <a:solidFill>
                            <a:schemeClr val="dk1"/>
                          </a:solidFill>
                          <a:effectLst/>
                          <a:latin typeface="Calibri"/>
                          <a:ea typeface="Calibri"/>
                          <a:cs typeface="Calibri"/>
                          <a:sym typeface="Arial"/>
                        </a:rPr>
                        <a:t>Pergamino, Sáenz Peña (Chaco), </a:t>
                      </a:r>
                    </a:p>
                    <a:p>
                      <a:pPr marL="182563" marR="0" lvl="0" indent="-182563" algn="l" defTabSz="914400" rtl="0" eaLnBrk="1" fontAlgn="auto" latinLnBrk="0" hangingPunct="1">
                        <a:lnSpc>
                          <a:spcPct val="100000"/>
                        </a:lnSpc>
                        <a:spcBef>
                          <a:spcPts val="0"/>
                        </a:spcBef>
                        <a:spcAft>
                          <a:spcPts val="0"/>
                        </a:spcAft>
                        <a:buClr>
                          <a:srgbClr val="000000"/>
                        </a:buClr>
                        <a:buSzPts val="1800"/>
                        <a:buFont typeface="Arial"/>
                        <a:buChar char="•"/>
                        <a:tabLst/>
                        <a:defRPr/>
                      </a:pPr>
                      <a:r>
                        <a:rPr lang="es-AR" sz="1600" b="1" i="0" u="none" strike="noStrike" cap="none" dirty="0">
                          <a:solidFill>
                            <a:schemeClr val="dk1"/>
                          </a:solidFill>
                          <a:effectLst/>
                          <a:latin typeface="Calibri"/>
                          <a:ea typeface="Calibri"/>
                          <a:cs typeface="Calibri"/>
                          <a:sym typeface="Arial"/>
                        </a:rPr>
                        <a:t>Jujuy, Salta, Tandil, Resistencia, </a:t>
                      </a:r>
                    </a:p>
                    <a:p>
                      <a:pPr marL="182563" marR="0" lvl="0" indent="-182563" algn="l" defTabSz="914400" rtl="0" eaLnBrk="1" fontAlgn="auto" latinLnBrk="0" hangingPunct="1">
                        <a:lnSpc>
                          <a:spcPct val="100000"/>
                        </a:lnSpc>
                        <a:spcBef>
                          <a:spcPts val="0"/>
                        </a:spcBef>
                        <a:spcAft>
                          <a:spcPts val="0"/>
                        </a:spcAft>
                        <a:buClr>
                          <a:srgbClr val="000000"/>
                        </a:buClr>
                        <a:buSzPts val="1800"/>
                        <a:buFont typeface="Arial"/>
                        <a:buChar char="•"/>
                        <a:tabLst/>
                        <a:defRPr/>
                      </a:pPr>
                      <a:r>
                        <a:rPr lang="es-AR" sz="1600" b="1" i="0" u="none" strike="noStrike" cap="none" dirty="0">
                          <a:solidFill>
                            <a:schemeClr val="dk1"/>
                          </a:solidFill>
                          <a:effectLst/>
                          <a:latin typeface="Calibri"/>
                          <a:ea typeface="Calibri"/>
                          <a:cs typeface="Calibri"/>
                          <a:sym typeface="Arial"/>
                        </a:rPr>
                        <a:t>San Juan, Viedma, Río Gallegos,</a:t>
                      </a:r>
                    </a:p>
                    <a:p>
                      <a:pPr marL="182563" marR="0" lvl="0" indent="-182563" algn="l" defTabSz="914400" rtl="0" eaLnBrk="1" fontAlgn="auto" latinLnBrk="0" hangingPunct="1">
                        <a:lnSpc>
                          <a:spcPct val="100000"/>
                        </a:lnSpc>
                        <a:spcBef>
                          <a:spcPts val="0"/>
                        </a:spcBef>
                        <a:spcAft>
                          <a:spcPts val="0"/>
                        </a:spcAft>
                        <a:buClr>
                          <a:srgbClr val="000000"/>
                        </a:buClr>
                        <a:buSzPts val="1800"/>
                        <a:buFont typeface="Arial"/>
                        <a:buChar char="•"/>
                        <a:tabLst/>
                        <a:defRPr/>
                      </a:pPr>
                      <a:r>
                        <a:rPr lang="es-AR" sz="1600" b="1" i="0" u="none" strike="noStrike" cap="none" dirty="0">
                          <a:solidFill>
                            <a:schemeClr val="dk1"/>
                          </a:solidFill>
                          <a:effectLst/>
                          <a:latin typeface="Calibri"/>
                          <a:ea typeface="Calibri"/>
                          <a:cs typeface="Calibri"/>
                          <a:sym typeface="Arial"/>
                        </a:rPr>
                        <a:t>Río Cuarto y Corrientes</a:t>
                      </a:r>
                      <a:endParaRPr lang="es-AR" sz="1600" u="none" strike="noStrike" cap="none" dirty="0"/>
                    </a:p>
                    <a:p>
                      <a:pPr marL="182563" marR="0" lvl="0" indent="-182563" algn="l" rtl="0">
                        <a:lnSpc>
                          <a:spcPct val="100000"/>
                        </a:lnSpc>
                        <a:spcBef>
                          <a:spcPts val="0"/>
                        </a:spcBef>
                        <a:spcAft>
                          <a:spcPts val="0"/>
                        </a:spcAft>
                        <a:buClr>
                          <a:srgbClr val="000000"/>
                        </a:buClr>
                        <a:buSzPts val="1800"/>
                        <a:buFont typeface="Arial"/>
                        <a:buChar char="•"/>
                      </a:pPr>
                      <a:r>
                        <a:rPr lang="en-US" sz="1600" u="none" strike="noStrike" cap="none" dirty="0">
                          <a:solidFill>
                            <a:srgbClr val="000000"/>
                          </a:solidFill>
                        </a:rPr>
                        <a:t>SyT datacenter (PAT)</a:t>
                      </a:r>
                    </a:p>
                    <a:p>
                      <a:pPr marL="182563" marR="0" lvl="0" indent="-182563" algn="l" rtl="0">
                        <a:lnSpc>
                          <a:spcPct val="100000"/>
                        </a:lnSpc>
                        <a:spcBef>
                          <a:spcPts val="0"/>
                        </a:spcBef>
                        <a:spcAft>
                          <a:spcPts val="0"/>
                        </a:spcAft>
                        <a:buClr>
                          <a:srgbClr val="000000"/>
                        </a:buClr>
                        <a:buSzPts val="1800"/>
                        <a:buFont typeface="Arial"/>
                        <a:buChar char="•"/>
                      </a:pPr>
                      <a:r>
                        <a:rPr lang="en-US" sz="1600" u="none" strike="noStrike" cap="none" dirty="0" err="1">
                          <a:solidFill>
                            <a:srgbClr val="000000"/>
                          </a:solidFill>
                        </a:rPr>
                        <a:t>Linkear</a:t>
                      </a:r>
                      <a:r>
                        <a:rPr lang="en-US" sz="1600" u="none" strike="noStrike" cap="none" dirty="0">
                          <a:solidFill>
                            <a:srgbClr val="000000"/>
                          </a:solidFill>
                        </a:rPr>
                        <a:t> datacenter (PAT)</a:t>
                      </a:r>
                      <a:endParaRPr sz="1600" u="none" strike="noStrike" cap="none" dirty="0">
                        <a:solidFill>
                          <a:srgbClr val="000000"/>
                        </a:solidFill>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 of connected ASN</a:t>
                      </a:r>
                      <a:endParaRPr sz="1800" u="none" strike="noStrike" cap="none"/>
                    </a:p>
                  </a:txBody>
                  <a:tcPr marL="91450" marR="91450" marT="45725" marB="45725">
                    <a:solidFill>
                      <a:srgbClr val="EAF1DD"/>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8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3.000 reachable ASNs</a:t>
                      </a: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600 members</a:t>
                      </a:r>
                      <a:endParaRPr sz="1800" u="none" strike="noStrike" cap="none"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Peak traffic </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3.500 Gbps</a:t>
                      </a:r>
                      <a:endParaRPr sz="1800"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s-AR" sz="2000" dirty="0"/>
                        <a:t>www.peeringdb.com/ix/3788</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Route Servers</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 (FRR)</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RPKI</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Contact</a:t>
                      </a:r>
                      <a:endParaRPr sz="1800" u="none" strike="noStrike" cap="none" dirty="0"/>
                    </a:p>
                  </a:txBody>
                  <a:tcPr marL="91450" marR="91450" marT="45725" marB="45725">
                    <a:solidFill>
                      <a:srgbClr val="EAF1DD"/>
                    </a:solidFill>
                  </a:tcPr>
                </a:tc>
                <a:tc grid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dirty="0"/>
                        <a:t>HERNAN SEOANE              </a:t>
                      </a:r>
                      <a:r>
                        <a:rPr lang="en-US" sz="1800" dirty="0">
                          <a:hlinkClick r:id="rId3"/>
                        </a:rPr>
                        <a:t>www.cabase.org.ar</a:t>
                      </a:r>
                      <a:endParaRPr lang="en-US" sz="1800"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dirty="0">
                          <a:hlinkClick r:id="rId4"/>
                        </a:rPr>
                        <a:t>hernan.seoane@cabase.org.ar</a:t>
                      </a:r>
                      <a:r>
                        <a:rPr lang="en-US" sz="1800" dirty="0"/>
                        <a:t> </a:t>
                      </a:r>
                    </a:p>
                  </a:txBody>
                  <a:tcPr marL="91450" marR="91450" marT="45725" marB="45725"/>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07" name="Google Shape;107;p11"/>
          <p:cNvSpPr txBox="1"/>
          <p:nvPr/>
        </p:nvSpPr>
        <p:spPr>
          <a:xfrm>
            <a:off x="76364" y="5946168"/>
            <a:ext cx="8091746" cy="1015622"/>
          </a:xfrm>
          <a:prstGeom prst="rect">
            <a:avLst/>
          </a:prstGeom>
          <a:noFill/>
          <a:ln>
            <a:noFill/>
          </a:ln>
        </p:spPr>
        <p:txBody>
          <a:bodyPr spcFirstLastPara="1" wrap="square" lIns="91425" tIns="45700" rIns="91425" bIns="45700" anchor="t" anchorCtr="0">
            <a:spAutoFit/>
          </a:bodyPr>
          <a:lstStyle/>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24 MM reachable End Users</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One big LAN – All IXs interconnected</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cs typeface="Calibri" panose="020F0502020204030204" pitchFamily="34" charset="0"/>
                <a:sym typeface="Arial"/>
              </a:rPr>
              <a:t>Non profit Organization</a:t>
            </a:r>
          </a:p>
        </p:txBody>
      </p:sp>
      <p:pic>
        <p:nvPicPr>
          <p:cNvPr id="2" name="Imagen 11">
            <a:extLst>
              <a:ext uri="{FF2B5EF4-FFF2-40B4-BE49-F238E27FC236}">
                <a16:creationId xmlns:a16="http://schemas.microsoft.com/office/drawing/2014/main" id="{F23DB64C-3F16-025C-9764-4AA4DC52B03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539589" y="127396"/>
            <a:ext cx="1871663" cy="5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13">
            <a:extLst>
              <a:ext uri="{FF2B5EF4-FFF2-40B4-BE49-F238E27FC236}">
                <a16:creationId xmlns:a16="http://schemas.microsoft.com/office/drawing/2014/main" id="{905795A6-B1BE-E78E-66C6-A35CADC8101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71973" y="156004"/>
            <a:ext cx="621968" cy="51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a:extLst>
              <a:ext uri="{FF2B5EF4-FFF2-40B4-BE49-F238E27FC236}">
                <a16:creationId xmlns:a16="http://schemas.microsoft.com/office/drawing/2014/main" id="{7C5E92B9-91E2-625A-3FCA-F9231A97C95D}"/>
              </a:ext>
            </a:extLst>
          </p:cNvPr>
          <p:cNvPicPr>
            <a:picLocks noChangeAspect="1"/>
          </p:cNvPicPr>
          <p:nvPr/>
        </p:nvPicPr>
        <p:blipFill>
          <a:blip r:embed="rId7"/>
          <a:stretch>
            <a:fillRect/>
          </a:stretch>
        </p:blipFill>
        <p:spPr>
          <a:xfrm>
            <a:off x="10400362" y="3829669"/>
            <a:ext cx="1715274" cy="2759560"/>
          </a:xfrm>
          <a:prstGeom prst="rect">
            <a:avLst/>
          </a:prstGeom>
        </p:spPr>
      </p:pic>
      <p:pic>
        <p:nvPicPr>
          <p:cNvPr id="8" name="Imagen 7">
            <a:extLst>
              <a:ext uri="{FF2B5EF4-FFF2-40B4-BE49-F238E27FC236}">
                <a16:creationId xmlns:a16="http://schemas.microsoft.com/office/drawing/2014/main" id="{8F1CF326-FDEC-8FB9-8379-E229CC40CC96}"/>
              </a:ext>
            </a:extLst>
          </p:cNvPr>
          <p:cNvPicPr>
            <a:picLocks noChangeAspect="1"/>
          </p:cNvPicPr>
          <p:nvPr/>
        </p:nvPicPr>
        <p:blipFill>
          <a:blip r:embed="rId8"/>
          <a:stretch>
            <a:fillRect/>
          </a:stretch>
        </p:blipFill>
        <p:spPr>
          <a:xfrm>
            <a:off x="8931873" y="5284837"/>
            <a:ext cx="1304923" cy="132574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1"/>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11111"/>
            </a:pPr>
            <a:r>
              <a:rPr lang="en-US" sz="3240" dirty="0"/>
              <a:t>BBIX</a:t>
            </a:r>
            <a:endParaRPr sz="3240" dirty="0"/>
          </a:p>
        </p:txBody>
      </p:sp>
      <p:pic>
        <p:nvPicPr>
          <p:cNvPr id="2" name="Picture 31">
            <a:extLst>
              <a:ext uri="{FF2B5EF4-FFF2-40B4-BE49-F238E27FC236}">
                <a16:creationId xmlns:a16="http://schemas.microsoft.com/office/drawing/2014/main" id="{D3F34951-5EAE-FFEB-AE04-2D1B5DF1A8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7045" y="132240"/>
            <a:ext cx="1398785" cy="53562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13">
            <a:extLst>
              <a:ext uri="{FF2B5EF4-FFF2-40B4-BE49-F238E27FC236}">
                <a16:creationId xmlns:a16="http://schemas.microsoft.com/office/drawing/2014/main" id="{3E560343-BD1F-9376-9E52-5436557B0334}"/>
              </a:ext>
            </a:extLst>
          </p:cNvPr>
          <p:cNvGraphicFramePr>
            <a:graphicFrameLocks noGrp="1"/>
          </p:cNvGraphicFramePr>
          <p:nvPr/>
        </p:nvGraphicFramePr>
        <p:xfrm>
          <a:off x="1657242" y="714062"/>
          <a:ext cx="8919268" cy="5407980"/>
        </p:xfrm>
        <a:graphic>
          <a:graphicData uri="http://schemas.openxmlformats.org/drawingml/2006/table">
            <a:tbl>
              <a:tblPr/>
              <a:tblGrid>
                <a:gridCol w="540611">
                  <a:extLst>
                    <a:ext uri="{9D8B030D-6E8A-4147-A177-3AD203B41FA5}">
                      <a16:colId xmlns:a16="http://schemas.microsoft.com/office/drawing/2014/main" val="1383954310"/>
                    </a:ext>
                  </a:extLst>
                </a:gridCol>
                <a:gridCol w="1095169">
                  <a:extLst>
                    <a:ext uri="{9D8B030D-6E8A-4147-A177-3AD203B41FA5}">
                      <a16:colId xmlns:a16="http://schemas.microsoft.com/office/drawing/2014/main" val="2029928523"/>
                    </a:ext>
                  </a:extLst>
                </a:gridCol>
                <a:gridCol w="910436">
                  <a:extLst>
                    <a:ext uri="{9D8B030D-6E8A-4147-A177-3AD203B41FA5}">
                      <a16:colId xmlns:a16="http://schemas.microsoft.com/office/drawing/2014/main" val="3934566533"/>
                    </a:ext>
                  </a:extLst>
                </a:gridCol>
                <a:gridCol w="1035117">
                  <a:extLst>
                    <a:ext uri="{9D8B030D-6E8A-4147-A177-3AD203B41FA5}">
                      <a16:colId xmlns:a16="http://schemas.microsoft.com/office/drawing/2014/main" val="1343423991"/>
                    </a:ext>
                  </a:extLst>
                </a:gridCol>
                <a:gridCol w="785755">
                  <a:extLst>
                    <a:ext uri="{9D8B030D-6E8A-4147-A177-3AD203B41FA5}">
                      <a16:colId xmlns:a16="http://schemas.microsoft.com/office/drawing/2014/main" val="4112190687"/>
                    </a:ext>
                  </a:extLst>
                </a:gridCol>
                <a:gridCol w="910436">
                  <a:extLst>
                    <a:ext uri="{9D8B030D-6E8A-4147-A177-3AD203B41FA5}">
                      <a16:colId xmlns:a16="http://schemas.microsoft.com/office/drawing/2014/main" val="4028116225"/>
                    </a:ext>
                  </a:extLst>
                </a:gridCol>
                <a:gridCol w="910436">
                  <a:extLst>
                    <a:ext uri="{9D8B030D-6E8A-4147-A177-3AD203B41FA5}">
                      <a16:colId xmlns:a16="http://schemas.microsoft.com/office/drawing/2014/main" val="187148350"/>
                    </a:ext>
                  </a:extLst>
                </a:gridCol>
                <a:gridCol w="910436">
                  <a:extLst>
                    <a:ext uri="{9D8B030D-6E8A-4147-A177-3AD203B41FA5}">
                      <a16:colId xmlns:a16="http://schemas.microsoft.com/office/drawing/2014/main" val="4172773460"/>
                    </a:ext>
                  </a:extLst>
                </a:gridCol>
                <a:gridCol w="910436">
                  <a:extLst>
                    <a:ext uri="{9D8B030D-6E8A-4147-A177-3AD203B41FA5}">
                      <a16:colId xmlns:a16="http://schemas.microsoft.com/office/drawing/2014/main" val="2081870917"/>
                    </a:ext>
                  </a:extLst>
                </a:gridCol>
                <a:gridCol w="910436">
                  <a:extLst>
                    <a:ext uri="{9D8B030D-6E8A-4147-A177-3AD203B41FA5}">
                      <a16:colId xmlns:a16="http://schemas.microsoft.com/office/drawing/2014/main" val="1261520025"/>
                    </a:ext>
                  </a:extLst>
                </a:gridCol>
              </a:tblGrid>
              <a:tr h="556524">
                <a:tc>
                  <a:txBody>
                    <a:bodyPr/>
                    <a:lstStyle/>
                    <a:p>
                      <a:pPr algn="ctr" rtl="0" fontAlgn="ctr">
                        <a:spcBef>
                          <a:spcPts val="0"/>
                        </a:spcBef>
                        <a:spcAft>
                          <a:spcPts val="0"/>
                        </a:spcAft>
                      </a:pPr>
                      <a:r>
                        <a:rPr lang="en-US" sz="800" b="1" i="0" u="none" strike="noStrike" dirty="0">
                          <a:solidFill>
                            <a:schemeClr val="tx1"/>
                          </a:solidFill>
                          <a:effectLst/>
                          <a:latin typeface="Arial" panose="020B0604020202020204" pitchFamily="34" charset="0"/>
                        </a:rPr>
                        <a:t>IXP Name/s</a:t>
                      </a:r>
                      <a:endParaRPr lang="en-US" sz="1100" dirty="0">
                        <a:solidFill>
                          <a:schemeClr val="tx1"/>
                        </a:solidFill>
                        <a:effectLst/>
                      </a:endParaRPr>
                    </a:p>
                  </a:txBody>
                  <a:tcPr marL="32400" marR="324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DE"/>
                    </a:solidFill>
                  </a:tcPr>
                </a:tc>
                <a:tc>
                  <a:txBody>
                    <a:bodyPr/>
                    <a:lstStyle/>
                    <a:p>
                      <a:pPr marL="1270" algn="ctr" rtl="0" fontAlgn="ctr">
                        <a:spcBef>
                          <a:spcPts val="0"/>
                        </a:spcBef>
                        <a:spcAft>
                          <a:spcPts val="0"/>
                        </a:spcAft>
                      </a:pPr>
                      <a:r>
                        <a:rPr lang="en-US" sz="1000" b="1" i="0" u="none" strike="noStrike" dirty="0">
                          <a:solidFill>
                            <a:schemeClr val="tx1"/>
                          </a:solidFill>
                          <a:effectLst/>
                          <a:latin typeface="Arial" panose="020B0604020202020204" pitchFamily="34" charset="0"/>
                        </a:rPr>
                        <a:t>BBIX</a:t>
                      </a:r>
                      <a:endParaRPr lang="en-US" sz="1000" dirty="0">
                        <a:solidFill>
                          <a:schemeClr val="tx1"/>
                        </a:solidFill>
                        <a:effectLst/>
                      </a:endParaRPr>
                    </a:p>
                    <a:p>
                      <a:pPr algn="ctr" rtl="0" fontAlgn="ctr">
                        <a:spcBef>
                          <a:spcPts val="0"/>
                        </a:spcBef>
                        <a:spcAft>
                          <a:spcPts val="0"/>
                        </a:spcAft>
                      </a:pPr>
                      <a:r>
                        <a:rPr lang="en-US" sz="1000" b="1" i="0" u="none" strike="noStrike" dirty="0">
                          <a:solidFill>
                            <a:schemeClr val="tx1"/>
                          </a:solidFill>
                          <a:effectLst/>
                          <a:latin typeface="Arial" panose="020B0604020202020204" pitchFamily="34" charset="0"/>
                        </a:rPr>
                        <a:t>Tokyo</a:t>
                      </a:r>
                      <a:endParaRPr lang="en-US" sz="1000" dirty="0">
                        <a:solidFill>
                          <a:schemeClr val="tx1"/>
                        </a:solidFill>
                        <a:effectLst/>
                      </a:endParaRP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spcBef>
                          <a:spcPts val="0"/>
                        </a:spcBef>
                        <a:spcAft>
                          <a:spcPts val="0"/>
                        </a:spcAft>
                      </a:pPr>
                      <a:r>
                        <a:rPr lang="en-US" sz="1000" b="1" i="0" u="none" strike="noStrike" dirty="0">
                          <a:solidFill>
                            <a:schemeClr val="tx1"/>
                          </a:solidFill>
                          <a:effectLst/>
                          <a:latin typeface="Arial" panose="020B0604020202020204" pitchFamily="34" charset="0"/>
                        </a:rPr>
                        <a:t>BBIX</a:t>
                      </a:r>
                      <a:endParaRPr lang="en-US" sz="1000" dirty="0">
                        <a:solidFill>
                          <a:schemeClr val="tx1"/>
                        </a:solidFill>
                        <a:effectLst/>
                      </a:endParaRPr>
                    </a:p>
                    <a:p>
                      <a:pPr marL="1270" algn="ctr" rtl="0" fontAlgn="ctr">
                        <a:spcBef>
                          <a:spcPts val="0"/>
                        </a:spcBef>
                        <a:spcAft>
                          <a:spcPts val="0"/>
                        </a:spcAft>
                      </a:pPr>
                      <a:r>
                        <a:rPr lang="en-US" sz="1000" b="1" i="0" u="none" strike="noStrike" dirty="0">
                          <a:solidFill>
                            <a:schemeClr val="tx1"/>
                          </a:solidFill>
                          <a:effectLst/>
                          <a:latin typeface="Arial" panose="020B0604020202020204" pitchFamily="34" charset="0"/>
                        </a:rPr>
                        <a:t>Osaka</a:t>
                      </a:r>
                      <a:endParaRPr lang="en-US" sz="1000" dirty="0">
                        <a:solidFill>
                          <a:schemeClr val="tx1"/>
                        </a:solidFill>
                        <a:effectLst/>
                      </a:endParaRP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35" algn="ctr" rtl="0" fontAlgn="ctr">
                        <a:spcBef>
                          <a:spcPts val="0"/>
                        </a:spcBef>
                        <a:spcAft>
                          <a:spcPts val="0"/>
                        </a:spcAft>
                      </a:pPr>
                      <a:r>
                        <a:rPr lang="en-US" sz="1000" b="1" i="0" u="none" strike="noStrike" dirty="0">
                          <a:solidFill>
                            <a:schemeClr val="tx1"/>
                          </a:solidFill>
                          <a:effectLst/>
                          <a:latin typeface="Arial" panose="020B0604020202020204" pitchFamily="34" charset="0"/>
                        </a:rPr>
                        <a:t>BBIX</a:t>
                      </a:r>
                      <a:endParaRPr lang="en-US" sz="1000" dirty="0">
                        <a:solidFill>
                          <a:schemeClr val="tx1"/>
                        </a:solidFill>
                        <a:effectLst/>
                      </a:endParaRPr>
                    </a:p>
                    <a:p>
                      <a:pPr marL="635" algn="ctr" rtl="0" fontAlgn="ctr">
                        <a:spcBef>
                          <a:spcPts val="0"/>
                        </a:spcBef>
                        <a:spcAft>
                          <a:spcPts val="0"/>
                        </a:spcAft>
                      </a:pPr>
                      <a:r>
                        <a:rPr lang="en-US" sz="1000" b="1" i="0" u="none" strike="noStrike" dirty="0">
                          <a:solidFill>
                            <a:schemeClr val="tx1"/>
                          </a:solidFill>
                          <a:effectLst/>
                          <a:latin typeface="Arial" panose="020B0604020202020204" pitchFamily="34" charset="0"/>
                        </a:rPr>
                        <a:t>Fukuoka</a:t>
                      </a:r>
                      <a:endParaRPr lang="en-US" sz="1000" dirty="0">
                        <a:solidFill>
                          <a:schemeClr val="tx1"/>
                        </a:solidFill>
                        <a:effectLst/>
                      </a:endParaRP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spcBef>
                          <a:spcPts val="0"/>
                        </a:spcBef>
                        <a:spcAft>
                          <a:spcPts val="0"/>
                        </a:spcAft>
                      </a:pPr>
                      <a:r>
                        <a:rPr lang="en-US" sz="1000" b="1" i="0" u="none" strike="noStrike" dirty="0">
                          <a:solidFill>
                            <a:schemeClr val="tx1"/>
                          </a:solidFill>
                          <a:effectLst/>
                          <a:latin typeface="Arial" panose="020B0604020202020204" pitchFamily="34" charset="0"/>
                        </a:rPr>
                        <a:t>BBIX</a:t>
                      </a:r>
                      <a:endParaRPr lang="en-US" sz="1000" dirty="0">
                        <a:solidFill>
                          <a:schemeClr val="tx1"/>
                        </a:solidFill>
                        <a:effectLst/>
                      </a:endParaRPr>
                    </a:p>
                    <a:p>
                      <a:pPr marL="635" algn="ctr" rtl="0" fontAlgn="ctr">
                        <a:spcBef>
                          <a:spcPts val="0"/>
                        </a:spcBef>
                        <a:spcAft>
                          <a:spcPts val="0"/>
                        </a:spcAft>
                      </a:pPr>
                      <a:r>
                        <a:rPr lang="en-US" sz="1000" b="1" i="0" u="none" strike="noStrike" dirty="0">
                          <a:solidFill>
                            <a:schemeClr val="tx1"/>
                          </a:solidFill>
                          <a:effectLst/>
                          <a:latin typeface="Arial" panose="020B0604020202020204" pitchFamily="34" charset="0"/>
                        </a:rPr>
                        <a:t>Singapore</a:t>
                      </a:r>
                      <a:endParaRPr lang="en-US" sz="1000" dirty="0">
                        <a:solidFill>
                          <a:schemeClr val="tx1"/>
                        </a:solidFill>
                        <a:effectLst/>
                      </a:endParaRP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35" algn="ctr" rtl="0" fontAlgn="ctr">
                        <a:spcBef>
                          <a:spcPts val="0"/>
                        </a:spcBef>
                        <a:spcAft>
                          <a:spcPts val="0"/>
                        </a:spcAft>
                      </a:pPr>
                      <a:r>
                        <a:rPr lang="en-US" sz="1000" b="1" i="0" u="none" strike="noStrike" dirty="0">
                          <a:solidFill>
                            <a:schemeClr val="tx1"/>
                          </a:solidFill>
                          <a:effectLst/>
                          <a:latin typeface="Arial" panose="020B0604020202020204" pitchFamily="34" charset="0"/>
                        </a:rPr>
                        <a:t>BBIX</a:t>
                      </a:r>
                      <a:endParaRPr lang="en-US" sz="1000" dirty="0">
                        <a:solidFill>
                          <a:schemeClr val="tx1"/>
                        </a:solidFill>
                        <a:effectLst/>
                      </a:endParaRPr>
                    </a:p>
                    <a:p>
                      <a:pPr marL="2540" algn="ctr" rtl="0" fontAlgn="ctr">
                        <a:spcBef>
                          <a:spcPts val="0"/>
                        </a:spcBef>
                        <a:spcAft>
                          <a:spcPts val="0"/>
                        </a:spcAft>
                      </a:pPr>
                      <a:r>
                        <a:rPr lang="en-US" sz="1000" b="1" i="0" u="none" strike="noStrike" dirty="0">
                          <a:solidFill>
                            <a:schemeClr val="tx1"/>
                          </a:solidFill>
                          <a:effectLst/>
                          <a:latin typeface="Arial" panose="020B0604020202020204" pitchFamily="34" charset="0"/>
                        </a:rPr>
                        <a:t>Hong Kong</a:t>
                      </a:r>
                      <a:endParaRPr lang="en-US" sz="1000" dirty="0">
                        <a:solidFill>
                          <a:schemeClr val="tx1"/>
                        </a:solidFill>
                        <a:effectLst/>
                      </a:endParaRP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35" algn="ctr" rtl="0" fontAlgn="ctr">
                        <a:spcBef>
                          <a:spcPts val="0"/>
                        </a:spcBef>
                        <a:spcAft>
                          <a:spcPts val="0"/>
                        </a:spcAft>
                      </a:pPr>
                      <a:r>
                        <a:rPr lang="en-US" sz="1000" b="1" i="0" u="none" strike="noStrike" dirty="0">
                          <a:solidFill>
                            <a:schemeClr val="tx1"/>
                          </a:solidFill>
                          <a:effectLst/>
                          <a:latin typeface="Arial" panose="020B0604020202020204" pitchFamily="34" charset="0"/>
                        </a:rPr>
                        <a:t>BBIX </a:t>
                      </a:r>
                      <a:br>
                        <a:rPr lang="en-US" sz="1000" b="1" i="0" u="none" strike="noStrike" dirty="0">
                          <a:solidFill>
                            <a:schemeClr val="tx1"/>
                          </a:solidFill>
                          <a:effectLst/>
                          <a:latin typeface="Arial" panose="020B0604020202020204" pitchFamily="34" charset="0"/>
                        </a:rPr>
                      </a:br>
                      <a:r>
                        <a:rPr lang="en-US" sz="1000" b="1" i="0" u="none" strike="noStrike" dirty="0">
                          <a:solidFill>
                            <a:schemeClr val="tx1"/>
                          </a:solidFill>
                          <a:effectLst/>
                          <a:latin typeface="Arial" panose="020B0604020202020204" pitchFamily="34" charset="0"/>
                        </a:rPr>
                        <a:t>Thailand</a:t>
                      </a:r>
                      <a:endParaRPr lang="en-US" sz="1000" dirty="0">
                        <a:solidFill>
                          <a:schemeClr val="tx1"/>
                        </a:solidFill>
                        <a:effectLst/>
                      </a:endParaRP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35" algn="ctr" rtl="0" fontAlgn="ctr">
                        <a:spcBef>
                          <a:spcPts val="0"/>
                        </a:spcBef>
                        <a:spcAft>
                          <a:spcPts val="0"/>
                        </a:spcAft>
                      </a:pPr>
                      <a:r>
                        <a:rPr lang="en-US" sz="1000" b="1" i="0" u="none" strike="noStrike" dirty="0">
                          <a:solidFill>
                            <a:schemeClr val="tx1"/>
                          </a:solidFill>
                          <a:effectLst/>
                          <a:latin typeface="Arial" panose="020B0604020202020204" pitchFamily="34" charset="0"/>
                        </a:rPr>
                        <a:t>BBIX </a:t>
                      </a:r>
                      <a:br>
                        <a:rPr lang="en-US" sz="1000" b="1" i="0" u="none" strike="noStrike" dirty="0">
                          <a:solidFill>
                            <a:schemeClr val="tx1"/>
                          </a:solidFill>
                          <a:effectLst/>
                          <a:latin typeface="Arial" panose="020B0604020202020204" pitchFamily="34" charset="0"/>
                        </a:rPr>
                      </a:br>
                      <a:r>
                        <a:rPr lang="en-US" sz="1000" b="1" i="0" u="none" strike="noStrike" dirty="0">
                          <a:solidFill>
                            <a:schemeClr val="tx1"/>
                          </a:solidFill>
                          <a:effectLst/>
                          <a:latin typeface="Arial" panose="020B0604020202020204" pitchFamily="34" charset="0"/>
                        </a:rPr>
                        <a:t>USA</a:t>
                      </a:r>
                      <a:endParaRPr lang="en-US" sz="1000" dirty="0">
                        <a:solidFill>
                          <a:schemeClr val="tx1"/>
                        </a:solidFill>
                        <a:effectLst/>
                      </a:endParaRP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938" algn="ctr" rtl="0" fontAlgn="ctr">
                        <a:spcBef>
                          <a:spcPts val="0"/>
                        </a:spcBef>
                        <a:spcAft>
                          <a:spcPts val="0"/>
                        </a:spcAft>
                      </a:pPr>
                      <a:r>
                        <a:rPr lang="en-US" sz="1000" b="1" i="0" u="none" strike="noStrike" dirty="0">
                          <a:solidFill>
                            <a:schemeClr val="tx1"/>
                          </a:solidFill>
                          <a:effectLst/>
                          <a:latin typeface="Arial" panose="020B0604020202020204" pitchFamily="34" charset="0"/>
                        </a:rPr>
                        <a:t>BBIX </a:t>
                      </a:r>
                      <a:br>
                        <a:rPr lang="en-US" sz="1000" b="1" i="0" u="none" strike="noStrike" dirty="0">
                          <a:solidFill>
                            <a:schemeClr val="tx1"/>
                          </a:solidFill>
                          <a:effectLst/>
                          <a:latin typeface="Arial" panose="020B0604020202020204" pitchFamily="34" charset="0"/>
                        </a:rPr>
                      </a:br>
                      <a:r>
                        <a:rPr lang="en-US" sz="1000" b="1" i="0" u="none" strike="noStrike" dirty="0">
                          <a:solidFill>
                            <a:schemeClr val="tx1"/>
                          </a:solidFill>
                          <a:effectLst/>
                          <a:latin typeface="Arial" panose="020B0604020202020204" pitchFamily="34" charset="0"/>
                        </a:rPr>
                        <a:t>Europe</a:t>
                      </a:r>
                      <a:endParaRPr lang="en-US" sz="1000" dirty="0">
                        <a:solidFill>
                          <a:schemeClr val="tx1"/>
                        </a:solidFill>
                        <a:effectLst/>
                      </a:endParaRP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938" algn="ctr" rtl="0" fontAlgn="ctr">
                        <a:spcBef>
                          <a:spcPts val="0"/>
                        </a:spcBef>
                        <a:spcAft>
                          <a:spcPts val="0"/>
                        </a:spcAft>
                      </a:pPr>
                      <a:r>
                        <a:rPr lang="en-US" sz="1000" b="1" i="0" u="none" strike="noStrike" dirty="0">
                          <a:solidFill>
                            <a:schemeClr val="tx1"/>
                          </a:solidFill>
                          <a:effectLst/>
                          <a:latin typeface="Arial" panose="020B0604020202020204" pitchFamily="34" charset="0"/>
                        </a:rPr>
                        <a:t>BBIX </a:t>
                      </a:r>
                      <a:br>
                        <a:rPr lang="en-US" sz="1000" b="1" i="0" u="none" strike="noStrike" dirty="0">
                          <a:solidFill>
                            <a:schemeClr val="tx1"/>
                          </a:solidFill>
                          <a:effectLst/>
                          <a:latin typeface="Arial" panose="020B0604020202020204" pitchFamily="34" charset="0"/>
                        </a:rPr>
                      </a:br>
                      <a:r>
                        <a:rPr lang="en-US" sz="1000" b="1" i="0" u="none" strike="noStrike" dirty="0">
                          <a:solidFill>
                            <a:schemeClr val="tx1"/>
                          </a:solidFill>
                          <a:effectLst/>
                          <a:latin typeface="Arial" panose="020B0604020202020204" pitchFamily="34" charset="0"/>
                        </a:rPr>
                        <a:t>Philippines</a:t>
                      </a:r>
                      <a:endParaRPr lang="en-US" sz="1000" dirty="0">
                        <a:solidFill>
                          <a:schemeClr val="tx1"/>
                        </a:solidFill>
                        <a:effectLst/>
                      </a:endParaRP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7878723"/>
                  </a:ext>
                </a:extLst>
              </a:tr>
              <a:tr h="353116">
                <a:tc>
                  <a:txBody>
                    <a:bodyPr/>
                    <a:lstStyle/>
                    <a:p>
                      <a:pPr algn="ctr" rtl="0" fontAlgn="ctr">
                        <a:spcBef>
                          <a:spcPts val="0"/>
                        </a:spcBef>
                        <a:spcAft>
                          <a:spcPts val="0"/>
                        </a:spcAft>
                      </a:pPr>
                      <a:r>
                        <a:rPr lang="en-US" sz="800" b="1" i="0" u="none" strike="noStrike" dirty="0">
                          <a:solidFill>
                            <a:schemeClr val="tx1"/>
                          </a:solidFill>
                          <a:effectLst/>
                          <a:latin typeface="Arial" panose="020B0604020202020204" pitchFamily="34" charset="0"/>
                        </a:rPr>
                        <a:t>Location</a:t>
                      </a:r>
                      <a:endParaRPr lang="en-US" sz="1100" dirty="0">
                        <a:solidFill>
                          <a:schemeClr val="tx1"/>
                        </a:solidFill>
                        <a:effectLst/>
                      </a:endParaRPr>
                    </a:p>
                  </a:txBody>
                  <a:tcPr marL="32400" marR="324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DE"/>
                    </a:solidFill>
                  </a:tcPr>
                </a:tc>
                <a:tc>
                  <a:txBody>
                    <a:bodyPr/>
                    <a:lstStyle/>
                    <a:p>
                      <a:pPr marL="9525" marR="0" algn="ctr" rtl="0" fontAlgn="ctr">
                        <a:lnSpc>
                          <a:spcPct val="100000"/>
                        </a:lnSpc>
                        <a:spcBef>
                          <a:spcPts val="0"/>
                        </a:spcBef>
                        <a:spcAft>
                          <a:spcPts val="0"/>
                        </a:spcAft>
                        <a:buClr>
                          <a:srgbClr val="000000"/>
                        </a:buClr>
                        <a:buFont typeface="Arial"/>
                      </a:pPr>
                      <a:r>
                        <a:rPr lang="en-US" sz="1000" b="1" i="0" u="none" strike="noStrike" cap="none" dirty="0">
                          <a:solidFill>
                            <a:schemeClr val="tx1"/>
                          </a:solidFill>
                          <a:effectLst/>
                          <a:latin typeface="Arial" panose="020B0604020202020204" pitchFamily="34" charset="0"/>
                          <a:ea typeface="+mn-ea"/>
                          <a:cs typeface="+mn-cs"/>
                          <a:sym typeface="Arial"/>
                        </a:rPr>
                        <a:t>Tokyo</a:t>
                      </a:r>
                    </a:p>
                    <a:p>
                      <a:pPr marL="9525" marR="0" algn="ctr" rtl="0" fontAlgn="ctr">
                        <a:lnSpc>
                          <a:spcPct val="100000"/>
                        </a:lnSpc>
                        <a:spcBef>
                          <a:spcPts val="0"/>
                        </a:spcBef>
                        <a:spcAft>
                          <a:spcPts val="0"/>
                        </a:spcAft>
                        <a:buClr>
                          <a:srgbClr val="000000"/>
                        </a:buClr>
                        <a:buFont typeface="Arial"/>
                      </a:pPr>
                      <a:r>
                        <a:rPr lang="en-US" sz="1000" b="1" i="0" u="none" strike="noStrike" cap="none" dirty="0">
                          <a:solidFill>
                            <a:schemeClr val="tx1"/>
                          </a:solidFill>
                          <a:effectLst/>
                          <a:latin typeface="Arial" panose="020B0604020202020204" pitchFamily="34" charset="0"/>
                          <a:ea typeface="+mn-ea"/>
                          <a:cs typeface="+mn-cs"/>
                          <a:sym typeface="Arial"/>
                        </a:rPr>
                        <a:t>Sendai </a:t>
                      </a:r>
                    </a:p>
                    <a:p>
                      <a:pPr marL="9525" marR="0" algn="ctr" rtl="0" fontAlgn="ctr">
                        <a:lnSpc>
                          <a:spcPct val="100000"/>
                        </a:lnSpc>
                        <a:spcBef>
                          <a:spcPts val="0"/>
                        </a:spcBef>
                        <a:spcAft>
                          <a:spcPts val="0"/>
                        </a:spcAft>
                        <a:buClr>
                          <a:srgbClr val="000000"/>
                        </a:buClr>
                        <a:buFont typeface="Arial"/>
                      </a:pPr>
                      <a:r>
                        <a:rPr lang="en-US" sz="1000" b="1" i="0" u="none" strike="noStrike" cap="none" dirty="0">
                          <a:solidFill>
                            <a:schemeClr val="tx1"/>
                          </a:solidFill>
                          <a:effectLst/>
                          <a:latin typeface="Arial" panose="020B0604020202020204" pitchFamily="34" charset="0"/>
                          <a:ea typeface="+mn-ea"/>
                          <a:cs typeface="+mn-cs"/>
                          <a:sym typeface="Arial"/>
                        </a:rPr>
                        <a:t>Okinawa</a:t>
                      </a: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n-US" sz="1000" b="1" i="0" u="none" strike="noStrike" cap="none" dirty="0">
                          <a:solidFill>
                            <a:schemeClr val="tx1"/>
                          </a:solidFill>
                          <a:effectLst/>
                          <a:latin typeface="Arial" panose="020B0604020202020204" pitchFamily="34" charset="0"/>
                          <a:ea typeface="+mn-ea"/>
                          <a:cs typeface="+mn-cs"/>
                          <a:sym typeface="Arial"/>
                        </a:rPr>
                        <a:t>Osaka</a:t>
                      </a: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525" marR="0" algn="ctr" rtl="0" fontAlgn="ctr">
                        <a:lnSpc>
                          <a:spcPct val="100000"/>
                        </a:lnSpc>
                        <a:spcBef>
                          <a:spcPts val="0"/>
                        </a:spcBef>
                        <a:spcAft>
                          <a:spcPts val="0"/>
                        </a:spcAft>
                        <a:buClr>
                          <a:srgbClr val="000000"/>
                        </a:buClr>
                        <a:buFont typeface="Arial"/>
                      </a:pPr>
                      <a:r>
                        <a:rPr lang="en-US" sz="1000" b="1" i="0" u="none" strike="noStrike" cap="none" dirty="0">
                          <a:solidFill>
                            <a:schemeClr val="tx1"/>
                          </a:solidFill>
                          <a:effectLst/>
                          <a:latin typeface="Arial" panose="020B0604020202020204" pitchFamily="34" charset="0"/>
                          <a:ea typeface="+mn-ea"/>
                          <a:cs typeface="+mn-cs"/>
                          <a:sym typeface="Arial"/>
                        </a:rPr>
                        <a:t>Fukuoka</a:t>
                      </a: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525" marR="0" algn="ctr" rtl="0" fontAlgn="ctr">
                        <a:lnSpc>
                          <a:spcPct val="100000"/>
                        </a:lnSpc>
                        <a:spcBef>
                          <a:spcPts val="0"/>
                        </a:spcBef>
                        <a:spcAft>
                          <a:spcPts val="0"/>
                        </a:spcAft>
                        <a:buClr>
                          <a:srgbClr val="000000"/>
                        </a:buClr>
                        <a:buFont typeface="Arial"/>
                      </a:pPr>
                      <a:r>
                        <a:rPr lang="en-US" sz="1000" b="1" i="0" u="none" strike="noStrike" cap="none" dirty="0">
                          <a:solidFill>
                            <a:schemeClr val="tx1"/>
                          </a:solidFill>
                          <a:effectLst/>
                          <a:latin typeface="Arial" panose="020B0604020202020204" pitchFamily="34" charset="0"/>
                          <a:ea typeface="+mn-ea"/>
                          <a:cs typeface="+mn-cs"/>
                          <a:sym typeface="Arial"/>
                        </a:rPr>
                        <a:t>Singapore</a:t>
                      </a: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525" marR="0" algn="ctr" rtl="0" fontAlgn="ctr">
                        <a:lnSpc>
                          <a:spcPct val="100000"/>
                        </a:lnSpc>
                        <a:spcBef>
                          <a:spcPts val="0"/>
                        </a:spcBef>
                        <a:spcAft>
                          <a:spcPts val="0"/>
                        </a:spcAft>
                        <a:buClr>
                          <a:srgbClr val="000000"/>
                        </a:buClr>
                        <a:buFont typeface="Arial"/>
                      </a:pPr>
                      <a:r>
                        <a:rPr lang="en-US" sz="1000" b="1" i="0" u="none" strike="noStrike" cap="none" dirty="0">
                          <a:solidFill>
                            <a:schemeClr val="tx1"/>
                          </a:solidFill>
                          <a:effectLst/>
                          <a:latin typeface="Arial" panose="020B0604020202020204" pitchFamily="34" charset="0"/>
                          <a:ea typeface="+mn-ea"/>
                          <a:cs typeface="+mn-cs"/>
                          <a:sym typeface="Arial"/>
                        </a:rPr>
                        <a:t>Hong Kong</a:t>
                      </a: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35" marR="0" algn="ctr" rtl="0" fontAlgn="ctr">
                        <a:lnSpc>
                          <a:spcPct val="100000"/>
                        </a:lnSpc>
                        <a:spcBef>
                          <a:spcPts val="0"/>
                        </a:spcBef>
                        <a:spcAft>
                          <a:spcPts val="0"/>
                        </a:spcAft>
                        <a:buClr>
                          <a:srgbClr val="000000"/>
                        </a:buClr>
                        <a:buFont typeface="Arial"/>
                      </a:pPr>
                      <a:r>
                        <a:rPr lang="en-US" sz="1000" b="1" i="0" u="none" strike="noStrike" cap="none" dirty="0">
                          <a:solidFill>
                            <a:schemeClr val="tx1"/>
                          </a:solidFill>
                          <a:effectLst/>
                          <a:latin typeface="Arial" panose="020B0604020202020204" pitchFamily="34" charset="0"/>
                          <a:ea typeface="+mn-ea"/>
                          <a:cs typeface="+mn-cs"/>
                          <a:sym typeface="Arial"/>
                        </a:rPr>
                        <a:t>Bangkok</a:t>
                      </a: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525" marR="0" algn="ctr" rtl="0" fontAlgn="ctr">
                        <a:lnSpc>
                          <a:spcPct val="100000"/>
                        </a:lnSpc>
                        <a:spcBef>
                          <a:spcPts val="0"/>
                        </a:spcBef>
                        <a:spcAft>
                          <a:spcPts val="0"/>
                        </a:spcAft>
                        <a:buClr>
                          <a:srgbClr val="000000"/>
                        </a:buClr>
                        <a:buFont typeface="Arial"/>
                      </a:pPr>
                      <a:r>
                        <a:rPr lang="es-ES" sz="1000" b="1" i="0" u="none" strike="noStrike" cap="none" dirty="0">
                          <a:solidFill>
                            <a:schemeClr val="tx1"/>
                          </a:solidFill>
                          <a:effectLst/>
                          <a:latin typeface="Arial" panose="020B0604020202020204" pitchFamily="34" charset="0"/>
                          <a:ea typeface="+mn-ea"/>
                          <a:cs typeface="+mn-cs"/>
                          <a:sym typeface="Arial"/>
                        </a:rPr>
                        <a:t>LA, Chicago</a:t>
                      </a:r>
                      <a:br>
                        <a:rPr lang="es-ES" sz="1000" b="1" i="0" u="none" strike="noStrike" cap="none" dirty="0">
                          <a:solidFill>
                            <a:schemeClr val="tx1"/>
                          </a:solidFill>
                          <a:effectLst/>
                          <a:latin typeface="Arial" panose="020B0604020202020204" pitchFamily="34" charset="0"/>
                          <a:ea typeface="+mn-ea"/>
                          <a:cs typeface="+mn-cs"/>
                          <a:sym typeface="Arial"/>
                        </a:rPr>
                      </a:br>
                      <a:r>
                        <a:rPr lang="es-ES" sz="1000" b="1" i="0" u="none" strike="noStrike" cap="none" dirty="0">
                          <a:solidFill>
                            <a:schemeClr val="tx1"/>
                          </a:solidFill>
                          <a:effectLst/>
                          <a:latin typeface="Arial" panose="020B0604020202020204" pitchFamily="34" charset="0"/>
                          <a:ea typeface="+mn-ea"/>
                          <a:cs typeface="+mn-cs"/>
                          <a:sym typeface="Arial"/>
                        </a:rPr>
                        <a:t>Dallas, Miami </a:t>
                      </a:r>
                      <a:br>
                        <a:rPr lang="es-ES" sz="1000" b="1" i="0" u="none" strike="noStrike" cap="none" dirty="0">
                          <a:solidFill>
                            <a:schemeClr val="tx1"/>
                          </a:solidFill>
                          <a:effectLst/>
                          <a:latin typeface="Arial" panose="020B0604020202020204" pitchFamily="34" charset="0"/>
                          <a:ea typeface="+mn-ea"/>
                          <a:cs typeface="+mn-cs"/>
                          <a:sym typeface="Arial"/>
                        </a:rPr>
                      </a:br>
                      <a:r>
                        <a:rPr lang="es-ES" sz="1000" b="1" i="0" u="none" strike="noStrike" cap="none" dirty="0">
                          <a:solidFill>
                            <a:schemeClr val="tx1"/>
                          </a:solidFill>
                          <a:effectLst/>
                          <a:latin typeface="Arial" panose="020B0604020202020204" pitchFamily="34" charset="0"/>
                          <a:ea typeface="+mn-ea"/>
                          <a:cs typeface="+mn-cs"/>
                          <a:sym typeface="Arial"/>
                        </a:rPr>
                        <a:t>San Jose</a:t>
                      </a: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525" marR="0" algn="ctr" rtl="0" fontAlgn="ctr">
                        <a:lnSpc>
                          <a:spcPct val="100000"/>
                        </a:lnSpc>
                        <a:spcBef>
                          <a:spcPts val="0"/>
                        </a:spcBef>
                        <a:spcAft>
                          <a:spcPts val="0"/>
                        </a:spcAft>
                        <a:buClr>
                          <a:srgbClr val="000000"/>
                        </a:buClr>
                        <a:buFont typeface="Arial"/>
                      </a:pPr>
                      <a:r>
                        <a:rPr lang="en-US" sz="1000" b="1" i="0" u="none" strike="noStrike" cap="none" dirty="0">
                          <a:solidFill>
                            <a:schemeClr val="tx1"/>
                          </a:solidFill>
                          <a:effectLst/>
                          <a:latin typeface="Arial" panose="020B0604020202020204" pitchFamily="34" charset="0"/>
                          <a:ea typeface="+mn-ea"/>
                          <a:cs typeface="+mn-cs"/>
                          <a:sym typeface="Arial"/>
                        </a:rPr>
                        <a:t>Amsterdam</a:t>
                      </a:r>
                    </a:p>
                    <a:p>
                      <a:pPr marL="9525" marR="0" algn="ctr" rtl="0" fontAlgn="ctr">
                        <a:lnSpc>
                          <a:spcPct val="100000"/>
                        </a:lnSpc>
                        <a:spcBef>
                          <a:spcPts val="0"/>
                        </a:spcBef>
                        <a:spcAft>
                          <a:spcPts val="0"/>
                        </a:spcAft>
                        <a:buClr>
                          <a:srgbClr val="000000"/>
                        </a:buClr>
                        <a:buFont typeface="Arial"/>
                      </a:pPr>
                      <a:r>
                        <a:rPr lang="en-US" sz="1000" b="1" i="0" u="none" strike="noStrike" cap="none" dirty="0">
                          <a:solidFill>
                            <a:schemeClr val="tx1"/>
                          </a:solidFill>
                          <a:effectLst/>
                          <a:latin typeface="Arial" panose="020B0604020202020204" pitchFamily="34" charset="0"/>
                          <a:ea typeface="+mn-ea"/>
                          <a:cs typeface="+mn-cs"/>
                          <a:sym typeface="Arial"/>
                        </a:rPr>
                        <a:t>London Marseille</a:t>
                      </a: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525" marR="0" algn="ctr" rtl="0" fontAlgn="ctr">
                        <a:lnSpc>
                          <a:spcPct val="100000"/>
                        </a:lnSpc>
                        <a:spcBef>
                          <a:spcPts val="0"/>
                        </a:spcBef>
                        <a:spcAft>
                          <a:spcPts val="0"/>
                        </a:spcAft>
                        <a:buClr>
                          <a:srgbClr val="000000"/>
                        </a:buClr>
                        <a:buFont typeface="Arial"/>
                      </a:pPr>
                      <a:r>
                        <a:rPr lang="en-US" sz="1000" b="1" i="0" u="none" strike="noStrike" cap="none" dirty="0">
                          <a:solidFill>
                            <a:schemeClr val="tx1"/>
                          </a:solidFill>
                          <a:effectLst/>
                          <a:latin typeface="Arial" panose="020B0604020202020204" pitchFamily="34" charset="0"/>
                          <a:ea typeface="+mn-ea"/>
                          <a:cs typeface="+mn-cs"/>
                          <a:sym typeface="Arial"/>
                        </a:rPr>
                        <a:t>Malina</a:t>
                      </a: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4885215"/>
                  </a:ext>
                </a:extLst>
              </a:tr>
              <a:tr h="2166025">
                <a:tc>
                  <a:txBody>
                    <a:bodyPr/>
                    <a:lstStyle/>
                    <a:p>
                      <a:pPr algn="ctr" rtl="0" fontAlgn="ctr">
                        <a:spcBef>
                          <a:spcPts val="0"/>
                        </a:spcBef>
                        <a:spcAft>
                          <a:spcPts val="0"/>
                        </a:spcAft>
                      </a:pPr>
                      <a:r>
                        <a:rPr lang="en-US" sz="1000" b="1" i="0" u="none" strike="noStrike" dirty="0">
                          <a:solidFill>
                            <a:schemeClr val="tx1"/>
                          </a:solidFill>
                          <a:effectLst/>
                          <a:latin typeface="Arial" panose="020B0604020202020204" pitchFamily="34" charset="0"/>
                        </a:rPr>
                        <a:t>POP</a:t>
                      </a:r>
                      <a:endParaRPr lang="en-US" sz="1100" dirty="0">
                        <a:solidFill>
                          <a:schemeClr val="tx1"/>
                        </a:solidFill>
                        <a:effectLst/>
                      </a:endParaRPr>
                    </a:p>
                  </a:txBody>
                  <a:tcPr marL="32400" marR="324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DE"/>
                    </a:solidFill>
                  </a:tcPr>
                </a:tc>
                <a:tc>
                  <a:txBody>
                    <a:bodyPr/>
                    <a:lstStyle/>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NTT Data Otemachi</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Digital Edge TYO2 </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(ComSpace 1)</a:t>
                      </a:r>
                      <a:endParaRPr lang="en-US" sz="800" b="1" dirty="0">
                        <a:solidFill>
                          <a:schemeClr val="tx1"/>
                        </a:solidFill>
                        <a:effectLst/>
                        <a:latin typeface="+mn-lt"/>
                      </a:endParaRPr>
                    </a:p>
                    <a:p>
                      <a:pPr algn="l" rtl="0" fontAlgn="t">
                        <a:spcBef>
                          <a:spcPts val="20"/>
                        </a:spcBef>
                        <a:spcAft>
                          <a:spcPts val="20"/>
                        </a:spcAft>
                      </a:pPr>
                      <a:r>
                        <a:rPr lang="ja-JP" altLang="en-US" sz="800" b="1" i="0" u="none" strike="noStrike">
                          <a:solidFill>
                            <a:schemeClr val="tx1"/>
                          </a:solidFill>
                          <a:effectLst/>
                          <a:latin typeface="+mn-lt"/>
                        </a:rPr>
                        <a:t> </a:t>
                      </a: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Equinix TY2/TY4</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AT TOKYO CC1</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Softbank</a:t>
                      </a:r>
                    </a:p>
                    <a:p>
                      <a:pPr algn="l" rtl="0" fontAlgn="t">
                        <a:spcBef>
                          <a:spcPts val="20"/>
                        </a:spcBef>
                        <a:spcAft>
                          <a:spcPts val="20"/>
                        </a:spcAft>
                      </a:pPr>
                      <a:r>
                        <a:rPr lang="en-US" sz="800" b="1" i="0" u="none" strike="noStrike" dirty="0">
                          <a:solidFill>
                            <a:schemeClr val="tx1"/>
                          </a:solidFill>
                          <a:effectLst/>
                          <a:latin typeface="+mn-lt"/>
                        </a:rPr>
                        <a:t> Maruyama  CLS</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NTT Communications</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Nexcenter</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Colt DCS Tokyo</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Shiohama DC/</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Inzai 1 DC</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SCSK nexTDC </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Chiba Center</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Softbank Tokyo</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No.4 Data Center</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TOHKnet Sendai</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Central Data Center</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FRT Data Center</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(iDC)</a:t>
                      </a:r>
                      <a:endParaRPr lang="en-US" sz="800" b="1" dirty="0">
                        <a:solidFill>
                          <a:schemeClr val="tx1"/>
                        </a:solidFill>
                        <a:effectLst/>
                        <a:latin typeface="+mn-lt"/>
                      </a:endParaRPr>
                    </a:p>
                  </a:txBody>
                  <a:tcPr marL="18000" marR="18000" marT="32400" marB="324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NTT Data Dojima</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Equinix OS1</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Equinix OS3</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NTT SmartConect </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Dojima</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AT TOKYO DC12</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Sonezaki Data</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Center</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 Digital Edge OSA1</a:t>
                      </a:r>
                      <a:endParaRPr lang="en-US" sz="800" b="1" dirty="0">
                        <a:solidFill>
                          <a:schemeClr val="tx1"/>
                        </a:solidFill>
                        <a:effectLst/>
                        <a:latin typeface="+mn-lt"/>
                      </a:endParaRPr>
                    </a:p>
                  </a:txBody>
                  <a:tcPr marL="18000" marR="18000" marT="32400" marB="324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99060"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QTnet Fukuoka</a:t>
                      </a:r>
                      <a:endParaRPr lang="en-US" sz="800" b="1" dirty="0">
                        <a:solidFill>
                          <a:schemeClr val="tx1"/>
                        </a:solidFill>
                        <a:effectLst/>
                        <a:latin typeface="+mn-lt"/>
                      </a:endParaRPr>
                    </a:p>
                    <a:p>
                      <a:pPr marR="99060" algn="l" rtl="0" fontAlgn="t">
                        <a:spcBef>
                          <a:spcPts val="20"/>
                        </a:spcBef>
                        <a:spcAft>
                          <a:spcPts val="20"/>
                        </a:spcAft>
                      </a:pPr>
                      <a:r>
                        <a:rPr lang="en-US" sz="800" b="1" i="0" u="none" strike="noStrike" dirty="0">
                          <a:solidFill>
                            <a:schemeClr val="tx1"/>
                          </a:solidFill>
                          <a:effectLst/>
                          <a:latin typeface="+mn-lt"/>
                        </a:rPr>
                        <a:t>   No.3 Data Center</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AT TOKYO QC1</a:t>
                      </a:r>
                      <a:endParaRPr lang="en-US" sz="800" b="1" dirty="0">
                        <a:solidFill>
                          <a:schemeClr val="tx1"/>
                        </a:solidFill>
                        <a:effectLst/>
                        <a:latin typeface="+mn-lt"/>
                      </a:endParaRPr>
                    </a:p>
                  </a:txBody>
                  <a:tcPr marL="18000" marR="18000" marT="32400" marB="324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Equinix SG1</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Equinix SG5</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Global Switch</a:t>
                      </a:r>
                    </a:p>
                    <a:p>
                      <a:pPr algn="l" rtl="0" fontAlgn="t">
                        <a:spcBef>
                          <a:spcPts val="20"/>
                        </a:spcBef>
                        <a:spcAft>
                          <a:spcPts val="20"/>
                        </a:spcAft>
                      </a:pPr>
                      <a:r>
                        <a:rPr lang="en-US" altLang="ja-JP" sz="800" b="1" i="0" u="none" strike="noStrike" dirty="0">
                          <a:solidFill>
                            <a:schemeClr val="tx1"/>
                          </a:solidFill>
                          <a:effectLst/>
                          <a:latin typeface="+mn-lt"/>
                        </a:rPr>
                        <a:t>・STT</a:t>
                      </a:r>
                      <a:r>
                        <a:rPr lang="ja-JP" altLang="en-US" sz="800" b="1" i="0" u="none" strike="noStrike">
                          <a:solidFill>
                            <a:schemeClr val="tx1"/>
                          </a:solidFill>
                          <a:effectLst/>
                          <a:latin typeface="+mn-lt"/>
                        </a:rPr>
                        <a:t> </a:t>
                      </a:r>
                      <a:r>
                        <a:rPr lang="en-US" altLang="ja-JP" sz="800" b="1" i="0" u="none" strike="noStrike" dirty="0">
                          <a:solidFill>
                            <a:schemeClr val="tx1"/>
                          </a:solidFill>
                          <a:effectLst/>
                          <a:latin typeface="+mn-lt"/>
                        </a:rPr>
                        <a:t>Singapore 5</a:t>
                      </a:r>
                      <a:endParaRPr lang="en-US" sz="800" b="1" dirty="0">
                        <a:solidFill>
                          <a:schemeClr val="tx1"/>
                        </a:solidFill>
                        <a:effectLst/>
                        <a:latin typeface="+mn-lt"/>
                      </a:endParaRPr>
                    </a:p>
                  </a:txBody>
                  <a:tcPr marL="18000" marR="18000" marT="32400" marB="324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Mega-i</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Equinix HK1</a:t>
                      </a:r>
                      <a:endParaRPr lang="en-US" sz="800" b="1" dirty="0">
                        <a:solidFill>
                          <a:schemeClr val="tx1"/>
                        </a:solidFill>
                        <a:effectLst/>
                        <a:latin typeface="+mn-lt"/>
                      </a:endParaRPr>
                    </a:p>
                  </a:txBody>
                  <a:tcPr marL="18000" marR="18000" marT="32400" marB="324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True IDC North</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Muang Thong</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NT Bangrak Tower</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・N</a:t>
                      </a:r>
                      <a:r>
                        <a:rPr lang="en-US" sz="800" b="1" i="0" u="none" strike="noStrike" dirty="0">
                          <a:solidFill>
                            <a:schemeClr val="tx1"/>
                          </a:solidFill>
                          <a:effectLst/>
                          <a:latin typeface="+mn-lt"/>
                        </a:rPr>
                        <a:t>TT Bangko</a:t>
                      </a:r>
                    </a:p>
                    <a:p>
                      <a:pPr algn="l" rtl="0" fontAlgn="t">
                        <a:spcBef>
                          <a:spcPts val="20"/>
                        </a:spcBef>
                        <a:spcAft>
                          <a:spcPts val="20"/>
                        </a:spcAft>
                      </a:pPr>
                      <a:r>
                        <a:rPr lang="en-US" sz="800" b="1" i="0" u="none" strike="noStrike" dirty="0">
                          <a:solidFill>
                            <a:schemeClr val="tx1"/>
                          </a:solidFill>
                          <a:effectLst/>
                          <a:latin typeface="+mn-lt"/>
                        </a:rPr>
                        <a:t>  1 Data Center</a:t>
                      </a:r>
                      <a:br>
                        <a:rPr lang="en-US" sz="800" b="1" i="0" u="none" strike="noStrike" dirty="0">
                          <a:solidFill>
                            <a:schemeClr val="tx1"/>
                          </a:solidFill>
                          <a:effectLst/>
                          <a:latin typeface="+mn-lt"/>
                        </a:rPr>
                      </a:br>
                      <a:r>
                        <a:rPr lang="en-US" altLang="ja-JP" sz="800" b="1" i="0" u="none" strike="noStrike" dirty="0">
                          <a:solidFill>
                            <a:srgbClr val="FF0000"/>
                          </a:solidFill>
                          <a:effectLst/>
                          <a:latin typeface="+mn-lt"/>
                        </a:rPr>
                        <a:t>・</a:t>
                      </a:r>
                      <a:r>
                        <a:rPr lang="en-US" sz="800" b="1" i="0" u="none" strike="noStrike" dirty="0">
                          <a:solidFill>
                            <a:srgbClr val="FF0000"/>
                          </a:solidFill>
                          <a:effectLst/>
                          <a:latin typeface="+mn-lt"/>
                        </a:rPr>
                        <a:t>Telehouse</a:t>
                      </a:r>
                      <a:r>
                        <a:rPr lang="ja-JP" altLang="en-US" sz="800" b="1" i="0" u="none" strike="noStrike">
                          <a:solidFill>
                            <a:srgbClr val="FF0000"/>
                          </a:solidFill>
                          <a:effectLst/>
                          <a:latin typeface="+mn-lt"/>
                        </a:rPr>
                        <a:t> </a:t>
                      </a:r>
                      <a:endParaRPr lang="en-US" altLang="ja-JP" sz="800" b="1" i="0" u="none" strike="noStrike" dirty="0">
                        <a:solidFill>
                          <a:srgbClr val="FF0000"/>
                        </a:solidFill>
                        <a:effectLst/>
                        <a:latin typeface="+mn-lt"/>
                      </a:endParaRPr>
                    </a:p>
                    <a:p>
                      <a:pPr algn="l" rtl="0" fontAlgn="t">
                        <a:spcBef>
                          <a:spcPts val="20"/>
                        </a:spcBef>
                        <a:spcAft>
                          <a:spcPts val="20"/>
                        </a:spcAft>
                      </a:pPr>
                      <a:r>
                        <a:rPr lang="en-US" altLang="ja-JP" sz="800" b="1" i="0" u="none" strike="noStrike" dirty="0">
                          <a:solidFill>
                            <a:srgbClr val="FF0000"/>
                          </a:solidFill>
                          <a:effectLst/>
                          <a:latin typeface="+mn-lt"/>
                        </a:rPr>
                        <a:t>  Bangkok</a:t>
                      </a:r>
                      <a:r>
                        <a:rPr lang="ja-JP" altLang="en-US" sz="800" b="1" i="0" u="none" strike="noStrike">
                          <a:solidFill>
                            <a:srgbClr val="FF0000"/>
                          </a:solidFill>
                          <a:effectLst/>
                          <a:latin typeface="+mn-lt"/>
                        </a:rPr>
                        <a:t> 　　　</a:t>
                      </a:r>
                      <a:endParaRPr lang="en-US" altLang="ja-JP" sz="800" b="1" i="0" u="none" strike="noStrike" dirty="0">
                        <a:solidFill>
                          <a:srgbClr val="FF0000"/>
                        </a:solidFill>
                        <a:effectLst/>
                        <a:latin typeface="+mn-lt"/>
                      </a:endParaRPr>
                    </a:p>
                    <a:p>
                      <a:pPr algn="l" rtl="0" fontAlgn="t">
                        <a:spcBef>
                          <a:spcPts val="20"/>
                        </a:spcBef>
                        <a:spcAft>
                          <a:spcPts val="20"/>
                        </a:spcAft>
                      </a:pPr>
                      <a:r>
                        <a:rPr lang="ja-JP" altLang="en-US" sz="800" b="1" i="0" u="none" strike="noStrike">
                          <a:solidFill>
                            <a:srgbClr val="FF0000"/>
                          </a:solidFill>
                          <a:effectLst/>
                          <a:latin typeface="+mn-lt"/>
                        </a:rPr>
                        <a:t>　　　　 </a:t>
                      </a:r>
                      <a:r>
                        <a:rPr lang="en-US" sz="800" b="1" i="0" u="none" strike="noStrike" dirty="0">
                          <a:solidFill>
                            <a:srgbClr val="FF0000"/>
                          </a:solidFill>
                          <a:effectLst/>
                          <a:latin typeface="+mn-lt"/>
                        </a:rPr>
                        <a:t>(New)   </a:t>
                      </a:r>
                    </a:p>
                    <a:p>
                      <a:pPr algn="l" rtl="0" fontAlgn="t">
                        <a:spcBef>
                          <a:spcPts val="20"/>
                        </a:spcBef>
                        <a:spcAft>
                          <a:spcPts val="20"/>
                        </a:spcAft>
                      </a:pPr>
                      <a:endParaRPr lang="en-US" sz="800" b="1" dirty="0">
                        <a:solidFill>
                          <a:schemeClr val="tx1"/>
                        </a:solidFill>
                        <a:effectLst/>
                        <a:latin typeface="+mn-lt"/>
                      </a:endParaRPr>
                    </a:p>
                  </a:txBody>
                  <a:tcPr marL="18000" marR="18000" marT="32400" marB="324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t">
                        <a:spcBef>
                          <a:spcPts val="20"/>
                        </a:spcBef>
                        <a:spcAft>
                          <a:spcPts val="20"/>
                        </a:spcAft>
                      </a:pPr>
                      <a:r>
                        <a:rPr lang="en-US" sz="800" b="1" i="0" u="none" strike="noStrike" dirty="0">
                          <a:solidFill>
                            <a:schemeClr val="tx1"/>
                          </a:solidFill>
                          <a:effectLst/>
                          <a:latin typeface="+mn-lt"/>
                        </a:rPr>
                        <a:t>・Coresite LA1</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・Equinix SV5</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・Equinix CH1</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・Equinix DA6</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・Equinix MI1</a:t>
                      </a:r>
                      <a:endParaRPr lang="en-US" sz="800" b="1" dirty="0">
                        <a:solidFill>
                          <a:schemeClr val="tx1"/>
                        </a:solidFill>
                        <a:effectLst/>
                        <a:latin typeface="+mn-lt"/>
                      </a:endParaRPr>
                    </a:p>
                  </a:txBody>
                  <a:tcPr marL="18000" marR="18000" marT="32400" marB="324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Digital Realty </a:t>
                      </a:r>
                    </a:p>
                    <a:p>
                      <a:pPr algn="l" rtl="0" fontAlgn="t">
                        <a:spcBef>
                          <a:spcPts val="20"/>
                        </a:spcBef>
                        <a:spcAft>
                          <a:spcPts val="20"/>
                        </a:spcAft>
                      </a:pPr>
                      <a:r>
                        <a:rPr lang="en-US" sz="800" b="1" i="0" u="none" strike="noStrike" dirty="0">
                          <a:solidFill>
                            <a:schemeClr val="tx1"/>
                          </a:solidFill>
                          <a:effectLst/>
                          <a:latin typeface="+mn-lt"/>
                        </a:rPr>
                        <a:t> AMS9</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Telehouse </a:t>
                      </a:r>
                    </a:p>
                    <a:p>
                      <a:pPr algn="l" rtl="0" fontAlgn="t">
                        <a:spcBef>
                          <a:spcPts val="20"/>
                        </a:spcBef>
                        <a:spcAft>
                          <a:spcPts val="20"/>
                        </a:spcAft>
                      </a:pPr>
                      <a:r>
                        <a:rPr lang="en-US" sz="800" b="1" i="0" u="none" strike="noStrike" dirty="0">
                          <a:solidFill>
                            <a:schemeClr val="tx1"/>
                          </a:solidFill>
                          <a:effectLst/>
                          <a:latin typeface="+mn-lt"/>
                        </a:rPr>
                        <a:t> Dockland North2</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・Digital Realty</a:t>
                      </a:r>
                      <a:r>
                        <a:rPr lang="en-US" sz="800" b="1" i="0" u="none" strike="noStrike" dirty="0">
                          <a:solidFill>
                            <a:schemeClr val="tx1"/>
                          </a:solidFill>
                          <a:effectLst/>
                          <a:latin typeface="+mn-lt"/>
                        </a:rPr>
                        <a:t> </a:t>
                      </a:r>
                    </a:p>
                    <a:p>
                      <a:pPr algn="l" rtl="0" fontAlgn="t">
                        <a:spcBef>
                          <a:spcPts val="20"/>
                        </a:spcBef>
                        <a:spcAft>
                          <a:spcPts val="20"/>
                        </a:spcAft>
                      </a:pPr>
                      <a:r>
                        <a:rPr lang="en-US" sz="800" b="1" i="0" u="none" strike="noStrike" dirty="0">
                          <a:solidFill>
                            <a:schemeClr val="tx1"/>
                          </a:solidFill>
                          <a:effectLst/>
                          <a:latin typeface="+mn-lt"/>
                        </a:rPr>
                        <a:t> MRS2</a:t>
                      </a:r>
                    </a:p>
                    <a:p>
                      <a:pPr algn="l" rtl="0" fontAlgn="t">
                        <a:spcBef>
                          <a:spcPts val="20"/>
                        </a:spcBef>
                        <a:spcAft>
                          <a:spcPts val="20"/>
                        </a:spcAft>
                      </a:pPr>
                      <a:r>
                        <a:rPr lang="en-US" sz="800" b="1" i="0" u="none" strike="noStrike" dirty="0">
                          <a:solidFill>
                            <a:srgbClr val="FF0000"/>
                          </a:solidFill>
                          <a:effectLst/>
                          <a:latin typeface="+mn-lt"/>
                        </a:rPr>
                        <a:t>・Smartdc </a:t>
                      </a:r>
                    </a:p>
                    <a:p>
                      <a:pPr algn="l" rtl="0" fontAlgn="t">
                        <a:spcBef>
                          <a:spcPts val="20"/>
                        </a:spcBef>
                        <a:spcAft>
                          <a:spcPts val="20"/>
                        </a:spcAft>
                      </a:pPr>
                      <a:r>
                        <a:rPr lang="en-US" sz="800" b="1" i="0" u="none" strike="noStrike" dirty="0">
                          <a:solidFill>
                            <a:srgbClr val="FF0000"/>
                          </a:solidFill>
                          <a:effectLst/>
                          <a:latin typeface="+mn-lt"/>
                        </a:rPr>
                        <a:t>   Rotterdam</a:t>
                      </a:r>
                    </a:p>
                    <a:p>
                      <a:pPr marL="0" marR="0" lvl="0" indent="0" algn="l" defTabSz="914400" rtl="0" eaLnBrk="1" fontAlgn="t" latinLnBrk="0" hangingPunct="1">
                        <a:lnSpc>
                          <a:spcPct val="100000"/>
                        </a:lnSpc>
                        <a:spcBef>
                          <a:spcPts val="20"/>
                        </a:spcBef>
                        <a:spcAft>
                          <a:spcPts val="20"/>
                        </a:spcAft>
                        <a:buClr>
                          <a:srgbClr val="000000"/>
                        </a:buClr>
                        <a:buSzTx/>
                        <a:buFont typeface="Arial"/>
                        <a:buNone/>
                        <a:tabLst/>
                        <a:defRPr/>
                      </a:pPr>
                      <a:r>
                        <a:rPr lang="ja-JP" altLang="en-US" sz="800" b="1" i="0" u="none" strike="noStrike">
                          <a:solidFill>
                            <a:srgbClr val="FF0000"/>
                          </a:solidFill>
                          <a:effectLst/>
                          <a:latin typeface="+mn-lt"/>
                        </a:rPr>
                        <a:t>　　　（</a:t>
                      </a:r>
                      <a:r>
                        <a:rPr lang="en-US" altLang="ja-JP" sz="800" b="1" i="0" u="none" strike="noStrike" dirty="0">
                          <a:solidFill>
                            <a:srgbClr val="FF0000"/>
                          </a:solidFill>
                          <a:effectLst/>
                          <a:latin typeface="+mn-lt"/>
                        </a:rPr>
                        <a:t>New</a:t>
                      </a:r>
                      <a:r>
                        <a:rPr lang="ja-JP" altLang="en-US" sz="800" b="1" i="0" u="none" strike="noStrike">
                          <a:solidFill>
                            <a:srgbClr val="FF0000"/>
                          </a:solidFill>
                          <a:effectLst/>
                          <a:latin typeface="+mn-lt"/>
                        </a:rPr>
                        <a:t>）</a:t>
                      </a:r>
                      <a:endParaRPr lang="en-US" altLang="ja-JP" sz="800" b="1" i="0" u="none" strike="noStrike" dirty="0">
                        <a:solidFill>
                          <a:srgbClr val="FF0000"/>
                        </a:solidFill>
                        <a:effectLst/>
                        <a:latin typeface="+mn-lt"/>
                      </a:endParaRPr>
                    </a:p>
                    <a:p>
                      <a:pPr algn="l" rtl="0" fontAlgn="t">
                        <a:spcBef>
                          <a:spcPts val="20"/>
                        </a:spcBef>
                        <a:spcAft>
                          <a:spcPts val="20"/>
                        </a:spcAft>
                      </a:pPr>
                      <a:endParaRPr lang="en-US" sz="800" b="1" i="0" u="none" strike="noStrike" dirty="0">
                        <a:solidFill>
                          <a:schemeClr val="tx1"/>
                        </a:solidFill>
                        <a:effectLst/>
                        <a:latin typeface="+mn-lt"/>
                      </a:endParaRPr>
                    </a:p>
                    <a:p>
                      <a:pPr algn="l" rtl="0" fontAlgn="t">
                        <a:spcBef>
                          <a:spcPts val="20"/>
                        </a:spcBef>
                        <a:spcAft>
                          <a:spcPts val="20"/>
                        </a:spcAft>
                      </a:pPr>
                      <a:endParaRPr lang="en-US" sz="800" b="1" dirty="0">
                        <a:solidFill>
                          <a:schemeClr val="tx1"/>
                        </a:solidFill>
                        <a:effectLst/>
                        <a:latin typeface="+mn-lt"/>
                      </a:endParaRPr>
                    </a:p>
                  </a:txBody>
                  <a:tcPr marL="18000" marR="18000" marT="32400" marB="324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ePLDT VITRO </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Makati 2</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ePLDT VITRO 　</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Makati 1</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ePLDT VITRO Pasig</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Globe Data Center  </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(MK2)</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Total Information </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Management </a:t>
                      </a:r>
                    </a:p>
                    <a:p>
                      <a:pPr algn="l" rtl="0" fontAlgn="t">
                        <a:spcBef>
                          <a:spcPts val="20"/>
                        </a:spcBef>
                        <a:spcAft>
                          <a:spcPts val="20"/>
                        </a:spcAft>
                      </a:pPr>
                      <a:r>
                        <a:rPr lang="en-US" sz="800" b="1" i="0" u="none" strike="noStrike" dirty="0">
                          <a:solidFill>
                            <a:schemeClr val="tx1"/>
                          </a:solidFill>
                          <a:effectLst/>
                          <a:latin typeface="+mn-lt"/>
                        </a:rPr>
                        <a:t>   Corp. </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Carmona</a:t>
                      </a:r>
                      <a:endParaRPr lang="en-US" sz="800" b="1" dirty="0">
                        <a:solidFill>
                          <a:schemeClr val="tx1"/>
                        </a:solidFill>
                        <a:effectLst/>
                        <a:latin typeface="+mn-lt"/>
                      </a:endParaRPr>
                    </a:p>
                    <a:p>
                      <a:pPr algn="l" rtl="0" fontAlgn="t">
                        <a:spcBef>
                          <a:spcPts val="20"/>
                        </a:spcBef>
                        <a:spcAft>
                          <a:spcPts val="20"/>
                        </a:spcAft>
                      </a:pPr>
                      <a:r>
                        <a:rPr lang="en-US" altLang="ja-JP" sz="800" b="1" i="0" u="none" strike="noStrike" dirty="0">
                          <a:solidFill>
                            <a:schemeClr val="tx1"/>
                          </a:solidFill>
                          <a:effectLst/>
                          <a:latin typeface="+mn-lt"/>
                        </a:rPr>
                        <a:t>・</a:t>
                      </a:r>
                      <a:r>
                        <a:rPr lang="en-US" sz="800" b="1" i="0" u="none" strike="noStrike" dirty="0">
                          <a:solidFill>
                            <a:schemeClr val="tx1"/>
                          </a:solidFill>
                          <a:effectLst/>
                          <a:latin typeface="+mn-lt"/>
                        </a:rPr>
                        <a:t>Digital Edge MNL1 </a:t>
                      </a:r>
                      <a:endParaRPr lang="en-US" sz="800" b="1" dirty="0">
                        <a:solidFill>
                          <a:schemeClr val="tx1"/>
                        </a:solidFill>
                        <a:effectLst/>
                        <a:latin typeface="+mn-lt"/>
                      </a:endParaRPr>
                    </a:p>
                    <a:p>
                      <a:pPr algn="l" rtl="0" fontAlgn="t">
                        <a:spcBef>
                          <a:spcPts val="20"/>
                        </a:spcBef>
                        <a:spcAft>
                          <a:spcPts val="20"/>
                        </a:spcAft>
                      </a:pPr>
                      <a:r>
                        <a:rPr lang="en-US" sz="800" b="1" i="0" u="none" strike="noStrike" dirty="0">
                          <a:solidFill>
                            <a:schemeClr val="tx1"/>
                          </a:solidFill>
                          <a:effectLst/>
                          <a:latin typeface="+mn-lt"/>
                        </a:rPr>
                        <a:t>　(NARRA1)</a:t>
                      </a:r>
                    </a:p>
                    <a:p>
                      <a:pPr algn="l" rtl="0" fontAlgn="t">
                        <a:spcBef>
                          <a:spcPts val="20"/>
                        </a:spcBef>
                        <a:spcAft>
                          <a:spcPts val="20"/>
                        </a:spcAft>
                      </a:pPr>
                      <a:r>
                        <a:rPr lang="en-US" altLang="ja-JP" sz="800" b="1" i="0" u="none" strike="noStrike" dirty="0">
                          <a:solidFill>
                            <a:srgbClr val="FF0000"/>
                          </a:solidFill>
                          <a:effectLst/>
                          <a:latin typeface="+mn-lt"/>
                        </a:rPr>
                        <a:t>・</a:t>
                      </a:r>
                      <a:r>
                        <a:rPr lang="en-US" sz="800" b="1" i="0" u="none" strike="noStrike" dirty="0">
                          <a:solidFill>
                            <a:srgbClr val="FF0000"/>
                          </a:solidFill>
                          <a:effectLst/>
                          <a:latin typeface="+mn-lt"/>
                        </a:rPr>
                        <a:t>Globe</a:t>
                      </a:r>
                      <a:r>
                        <a:rPr lang="ja-JP" altLang="en-US" sz="800" b="1" i="0" u="none" strike="noStrike">
                          <a:solidFill>
                            <a:srgbClr val="FF0000"/>
                          </a:solidFill>
                          <a:effectLst/>
                          <a:latin typeface="+mn-lt"/>
                        </a:rPr>
                        <a:t> </a:t>
                      </a:r>
                      <a:r>
                        <a:rPr lang="en-US" altLang="ja-JP" sz="800" b="1" i="0" u="none" strike="noStrike" dirty="0">
                          <a:solidFill>
                            <a:srgbClr val="FF0000"/>
                          </a:solidFill>
                          <a:effectLst/>
                          <a:latin typeface="+mn-lt"/>
                        </a:rPr>
                        <a:t>Data Center</a:t>
                      </a:r>
                      <a:r>
                        <a:rPr lang="ja-JP" altLang="en-US" sz="800" b="1" i="0" u="none" strike="noStrike">
                          <a:solidFill>
                            <a:srgbClr val="FF0000"/>
                          </a:solidFill>
                          <a:effectLst/>
                          <a:latin typeface="+mn-lt"/>
                        </a:rPr>
                        <a:t> </a:t>
                      </a:r>
                      <a:endParaRPr lang="en-US" altLang="ja-JP" sz="800" b="1" i="0" u="none" strike="noStrike" dirty="0">
                        <a:solidFill>
                          <a:srgbClr val="FF0000"/>
                        </a:solidFill>
                        <a:effectLst/>
                        <a:latin typeface="+mn-lt"/>
                      </a:endParaRPr>
                    </a:p>
                    <a:p>
                      <a:pPr algn="l" rtl="0" fontAlgn="t">
                        <a:spcBef>
                          <a:spcPts val="20"/>
                        </a:spcBef>
                        <a:spcAft>
                          <a:spcPts val="20"/>
                        </a:spcAft>
                      </a:pPr>
                      <a:r>
                        <a:rPr lang="en-US" altLang="ja-JP" sz="800" b="1" i="0" u="none" strike="noStrike" dirty="0">
                          <a:solidFill>
                            <a:srgbClr val="FF0000"/>
                          </a:solidFill>
                          <a:effectLst/>
                          <a:latin typeface="+mn-lt"/>
                        </a:rPr>
                        <a:t> </a:t>
                      </a:r>
                      <a:r>
                        <a:rPr lang="ja-JP" altLang="en-US" sz="800" b="1" i="0" u="none" strike="noStrike">
                          <a:solidFill>
                            <a:srgbClr val="FF0000"/>
                          </a:solidFill>
                          <a:effectLst/>
                          <a:latin typeface="+mn-lt"/>
                        </a:rPr>
                        <a:t>（</a:t>
                      </a:r>
                      <a:r>
                        <a:rPr lang="en-US" altLang="ja-JP" sz="800" b="1" i="0" u="none" strike="noStrike" dirty="0">
                          <a:solidFill>
                            <a:srgbClr val="FF0000"/>
                          </a:solidFill>
                          <a:effectLst/>
                          <a:latin typeface="+mn-lt"/>
                        </a:rPr>
                        <a:t>QC2)</a:t>
                      </a:r>
                      <a:r>
                        <a:rPr lang="ja-JP" altLang="en-US" sz="800" b="1" i="0" u="none" strike="noStrike">
                          <a:solidFill>
                            <a:srgbClr val="FF0000"/>
                          </a:solidFill>
                          <a:effectLst/>
                          <a:latin typeface="+mn-lt"/>
                        </a:rPr>
                        <a:t> </a:t>
                      </a:r>
                      <a:endParaRPr lang="en-US" altLang="ja-JP" sz="800" b="1" i="0" u="none" strike="noStrike" dirty="0">
                        <a:solidFill>
                          <a:srgbClr val="FF0000"/>
                        </a:solidFill>
                        <a:effectLst/>
                        <a:latin typeface="+mn-lt"/>
                      </a:endParaRPr>
                    </a:p>
                    <a:p>
                      <a:pPr algn="l" rtl="0" fontAlgn="t">
                        <a:spcBef>
                          <a:spcPts val="20"/>
                        </a:spcBef>
                        <a:spcAft>
                          <a:spcPts val="20"/>
                        </a:spcAft>
                      </a:pPr>
                      <a:r>
                        <a:rPr lang="ja-JP" altLang="en-US" sz="800" b="1" i="0" u="none" strike="noStrike">
                          <a:solidFill>
                            <a:srgbClr val="FF0000"/>
                          </a:solidFill>
                          <a:effectLst/>
                          <a:latin typeface="+mn-lt"/>
                        </a:rPr>
                        <a:t>　　　　　　（</a:t>
                      </a:r>
                      <a:r>
                        <a:rPr lang="en-US" altLang="ja-JP" sz="800" b="1" i="0" u="none" strike="noStrike" dirty="0">
                          <a:solidFill>
                            <a:srgbClr val="FF0000"/>
                          </a:solidFill>
                          <a:effectLst/>
                          <a:latin typeface="+mn-lt"/>
                        </a:rPr>
                        <a:t>New</a:t>
                      </a:r>
                      <a:r>
                        <a:rPr lang="ja-JP" altLang="en-US" sz="800" b="1" i="0" u="none" strike="noStrike">
                          <a:solidFill>
                            <a:srgbClr val="FF0000"/>
                          </a:solidFill>
                          <a:effectLst/>
                          <a:latin typeface="+mn-lt"/>
                        </a:rPr>
                        <a:t>）</a:t>
                      </a:r>
                      <a:endParaRPr lang="en-US" sz="800" b="1" i="0" u="none" strike="noStrike" dirty="0">
                        <a:solidFill>
                          <a:srgbClr val="FF0000"/>
                        </a:solidFill>
                        <a:effectLst/>
                        <a:latin typeface="+mn-lt"/>
                      </a:endParaRPr>
                    </a:p>
                    <a:p>
                      <a:pPr algn="l" rtl="0" fontAlgn="t">
                        <a:spcBef>
                          <a:spcPts val="20"/>
                        </a:spcBef>
                        <a:spcAft>
                          <a:spcPts val="20"/>
                        </a:spcAft>
                      </a:pPr>
                      <a:endParaRPr lang="en-US" sz="800" b="1" dirty="0">
                        <a:solidFill>
                          <a:schemeClr val="tx1"/>
                        </a:solidFill>
                        <a:effectLst/>
                        <a:latin typeface="+mn-lt"/>
                      </a:endParaRPr>
                    </a:p>
                  </a:txBody>
                  <a:tcPr marL="18000" marR="18000" marT="32400" marB="324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8737080"/>
                  </a:ext>
                </a:extLst>
              </a:tr>
              <a:tr h="345099">
                <a:tc>
                  <a:txBody>
                    <a:bodyPr/>
                    <a:lstStyle/>
                    <a:p>
                      <a:pPr algn="ctr" rtl="0" fontAlgn="ctr">
                        <a:spcBef>
                          <a:spcPts val="0"/>
                        </a:spcBef>
                        <a:spcAft>
                          <a:spcPts val="0"/>
                        </a:spcAft>
                      </a:pPr>
                      <a:r>
                        <a:rPr lang="en-US" sz="900" b="1" i="0" u="none" strike="noStrike" dirty="0">
                          <a:solidFill>
                            <a:schemeClr val="tx1"/>
                          </a:solidFill>
                          <a:effectLst/>
                          <a:latin typeface="Arial" panose="020B0604020202020204" pitchFamily="34" charset="0"/>
                        </a:rPr>
                        <a:t># of ASNs</a:t>
                      </a:r>
                      <a:endParaRPr lang="en-US" sz="1100" dirty="0">
                        <a:solidFill>
                          <a:schemeClr val="tx1"/>
                        </a:solidFill>
                        <a:effectLst/>
                      </a:endParaRPr>
                    </a:p>
                  </a:txBody>
                  <a:tcPr marL="32400" marR="324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DE"/>
                    </a:solidFill>
                  </a:tcPr>
                </a:tc>
                <a:tc gridSpan="9">
                  <a:txBody>
                    <a:bodyPr/>
                    <a:lstStyle/>
                    <a:p>
                      <a:pPr marL="635" algn="ctr" rtl="0" fontAlgn="ctr">
                        <a:spcBef>
                          <a:spcPts val="0"/>
                        </a:spcBef>
                        <a:spcAft>
                          <a:spcPts val="0"/>
                        </a:spcAft>
                      </a:pPr>
                      <a:r>
                        <a:rPr lang="en-US" sz="1050" b="1" i="0" u="none" strike="noStrike" dirty="0">
                          <a:solidFill>
                            <a:schemeClr val="tx1"/>
                          </a:solidFill>
                          <a:effectLst/>
                          <a:latin typeface="Arial" panose="020B0604020202020204" pitchFamily="34" charset="0"/>
                        </a:rPr>
                        <a:t>Total 400+</a:t>
                      </a:r>
                      <a:endParaRPr lang="en-US" sz="1400" dirty="0">
                        <a:solidFill>
                          <a:schemeClr val="tx1"/>
                        </a:solidFill>
                        <a:effectLst/>
                      </a:endParaRPr>
                    </a:p>
                  </a:txBody>
                  <a:tcPr marL="32400" marR="324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47062929"/>
                  </a:ext>
                </a:extLst>
              </a:tr>
              <a:tr h="321120">
                <a:tc>
                  <a:txBody>
                    <a:bodyPr/>
                    <a:lstStyle/>
                    <a:p>
                      <a:pPr algn="ctr" rtl="0" fontAlgn="ctr">
                        <a:spcBef>
                          <a:spcPts val="0"/>
                        </a:spcBef>
                        <a:spcAft>
                          <a:spcPts val="0"/>
                        </a:spcAft>
                      </a:pPr>
                      <a:r>
                        <a:rPr lang="en-US" sz="900" b="1" i="0" u="none" strike="noStrike" dirty="0">
                          <a:solidFill>
                            <a:schemeClr val="tx1"/>
                          </a:solidFill>
                          <a:effectLst/>
                          <a:latin typeface="Arial" panose="020B0604020202020204" pitchFamily="34" charset="0"/>
                        </a:rPr>
                        <a:t>Peak Traffic</a:t>
                      </a:r>
                      <a:endParaRPr lang="en-US" sz="1100" dirty="0">
                        <a:solidFill>
                          <a:schemeClr val="tx1"/>
                        </a:solidFill>
                        <a:effectLst/>
                      </a:endParaRPr>
                    </a:p>
                  </a:txBody>
                  <a:tcPr marL="32400" marR="324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DE"/>
                    </a:solidFill>
                  </a:tcPr>
                </a:tc>
                <a:tc gridSpan="9">
                  <a:txBody>
                    <a:bodyPr/>
                    <a:lstStyle/>
                    <a:p>
                      <a:pPr algn="ctr" rtl="0" fontAlgn="ctr">
                        <a:spcBef>
                          <a:spcPts val="0"/>
                        </a:spcBef>
                        <a:spcAft>
                          <a:spcPts val="0"/>
                        </a:spcAft>
                      </a:pPr>
                      <a:r>
                        <a:rPr lang="en-US" sz="1050" b="1" i="0" u="none" strike="noStrike" dirty="0">
                          <a:solidFill>
                            <a:schemeClr val="tx1"/>
                          </a:solidFill>
                          <a:effectLst/>
                          <a:latin typeface="Arial" panose="020B0604020202020204" pitchFamily="34" charset="0"/>
                        </a:rPr>
                        <a:t>Total 7.83T+</a:t>
                      </a:r>
                      <a:endParaRPr lang="en-US" sz="1400" dirty="0">
                        <a:solidFill>
                          <a:schemeClr val="tx1"/>
                        </a:solidFill>
                        <a:effectLst/>
                      </a:endParaRPr>
                    </a:p>
                  </a:txBody>
                  <a:tcPr marL="32400" marR="324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78618222"/>
                  </a:ext>
                </a:extLst>
              </a:tr>
              <a:tr h="134035">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n-US" altLang="ja-JP" sz="900" b="1" i="0" u="none" strike="noStrike" cap="none" dirty="0">
                          <a:solidFill>
                            <a:schemeClr val="tx1"/>
                          </a:solidFill>
                          <a:effectLst/>
                          <a:latin typeface="Arial" panose="020B0604020202020204" pitchFamily="34" charset="0"/>
                          <a:ea typeface="+mn-ea"/>
                          <a:cs typeface="+mn-cs"/>
                          <a:sym typeface="Arial"/>
                        </a:rPr>
                        <a:t>Route Servers</a:t>
                      </a:r>
                    </a:p>
                  </a:txBody>
                  <a:tcPr marL="32400" marR="324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DE"/>
                    </a:solidFill>
                  </a:tcPr>
                </a:tc>
                <a:tc gridSpan="8">
                  <a:txBody>
                    <a:bodyPr/>
                    <a:lstStyle/>
                    <a:p>
                      <a:pPr marR="0" algn="ctr" rtl="0" fontAlgn="ctr">
                        <a:lnSpc>
                          <a:spcPct val="100000"/>
                        </a:lnSpc>
                        <a:spcBef>
                          <a:spcPts val="0"/>
                        </a:spcBef>
                        <a:spcAft>
                          <a:spcPts val="0"/>
                        </a:spcAft>
                        <a:buClr>
                          <a:srgbClr val="000000"/>
                        </a:buClr>
                        <a:buFont typeface="Arial"/>
                      </a:pPr>
                      <a:r>
                        <a:rPr lang="en-US" sz="1050" b="1" i="0" u="none" strike="noStrike" cap="none" dirty="0">
                          <a:solidFill>
                            <a:schemeClr val="tx1"/>
                          </a:solidFill>
                          <a:effectLst/>
                          <a:latin typeface="Arial" panose="020B0604020202020204" pitchFamily="34" charset="0"/>
                          <a:ea typeface="+mn-ea"/>
                          <a:cs typeface="+mn-cs"/>
                          <a:sym typeface="Arial"/>
                        </a:rPr>
                        <a:t>YES (BIRD)</a:t>
                      </a: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rtl="0" fontAlgn="t">
                        <a:spcBef>
                          <a:spcPts val="20"/>
                        </a:spcBef>
                        <a:spcAft>
                          <a:spcPts val="20"/>
                        </a:spcAft>
                      </a:pPr>
                      <a:endParaRPr lang="en-US" sz="680" b="1" dirty="0">
                        <a:effectLst/>
                        <a:latin typeface="+mn-lt"/>
                      </a:endParaRPr>
                    </a:p>
                  </a:txBody>
                  <a:tcPr marL="18000" marR="18000" marT="32400" marB="32400"/>
                </a:tc>
                <a:tc hMerge="1">
                  <a:txBody>
                    <a:bodyPr/>
                    <a:lstStyle/>
                    <a:p>
                      <a:pPr marR="99060" algn="l" rtl="0" fontAlgn="t">
                        <a:spcBef>
                          <a:spcPts val="20"/>
                        </a:spcBef>
                        <a:spcAft>
                          <a:spcPts val="20"/>
                        </a:spcAft>
                      </a:pPr>
                      <a:endParaRPr lang="en-US" sz="680" b="1" dirty="0">
                        <a:effectLst/>
                        <a:latin typeface="+mn-lt"/>
                      </a:endParaRPr>
                    </a:p>
                  </a:txBody>
                  <a:tcPr marL="18000" marR="18000" marT="32400" marB="32400"/>
                </a:tc>
                <a:tc hMerge="1">
                  <a:txBody>
                    <a:bodyPr/>
                    <a:lstStyle/>
                    <a:p>
                      <a:pPr algn="l" rtl="0" fontAlgn="t">
                        <a:spcBef>
                          <a:spcPts val="20"/>
                        </a:spcBef>
                        <a:spcAft>
                          <a:spcPts val="20"/>
                        </a:spcAft>
                      </a:pPr>
                      <a:endParaRPr lang="en-US" sz="680" b="1" dirty="0">
                        <a:effectLst/>
                        <a:latin typeface="+mn-lt"/>
                      </a:endParaRPr>
                    </a:p>
                  </a:txBody>
                  <a:tcPr marL="18000" marR="18000" marT="32400" marB="32400"/>
                </a:tc>
                <a:tc hMerge="1">
                  <a:txBody>
                    <a:bodyPr/>
                    <a:lstStyle/>
                    <a:p>
                      <a:pPr algn="l" rtl="0" fontAlgn="t">
                        <a:spcBef>
                          <a:spcPts val="20"/>
                        </a:spcBef>
                        <a:spcAft>
                          <a:spcPts val="20"/>
                        </a:spcAft>
                      </a:pPr>
                      <a:endParaRPr lang="en-US" sz="680" b="1" dirty="0">
                        <a:effectLst/>
                        <a:latin typeface="+mn-lt"/>
                      </a:endParaRPr>
                    </a:p>
                  </a:txBody>
                  <a:tcPr marL="18000" marR="18000" marT="32400" marB="32400"/>
                </a:tc>
                <a:tc hMerge="1">
                  <a:txBody>
                    <a:bodyPr/>
                    <a:lstStyle/>
                    <a:p>
                      <a:pPr algn="l" rtl="0" fontAlgn="t">
                        <a:spcBef>
                          <a:spcPts val="20"/>
                        </a:spcBef>
                        <a:spcAft>
                          <a:spcPts val="20"/>
                        </a:spcAft>
                      </a:pPr>
                      <a:endParaRPr lang="en-US" sz="680" b="1" i="0" u="none" strike="noStrike" dirty="0">
                        <a:solidFill>
                          <a:srgbClr val="0070C0"/>
                        </a:solidFill>
                        <a:effectLst/>
                        <a:latin typeface="+mn-lt"/>
                      </a:endParaRPr>
                    </a:p>
                  </a:txBody>
                  <a:tcPr marL="18000" marR="18000" marT="32400" marB="32400"/>
                </a:tc>
                <a:tc hMerge="1">
                  <a:txBody>
                    <a:bodyPr/>
                    <a:lstStyle/>
                    <a:p>
                      <a:pPr algn="l" rtl="0" fontAlgn="t">
                        <a:spcBef>
                          <a:spcPts val="20"/>
                        </a:spcBef>
                        <a:spcAft>
                          <a:spcPts val="20"/>
                        </a:spcAft>
                      </a:pPr>
                      <a:endParaRPr lang="en-US" sz="680" b="1" dirty="0">
                        <a:effectLst/>
                        <a:latin typeface="+mn-lt"/>
                      </a:endParaRPr>
                    </a:p>
                  </a:txBody>
                  <a:tcPr marL="18000" marR="18000" marT="32400" marB="32400"/>
                </a:tc>
                <a:tc hMerge="1">
                  <a:txBody>
                    <a:bodyPr/>
                    <a:lstStyle/>
                    <a:p>
                      <a:pPr algn="l" rtl="0" fontAlgn="t">
                        <a:spcBef>
                          <a:spcPts val="20"/>
                        </a:spcBef>
                        <a:spcAft>
                          <a:spcPts val="20"/>
                        </a:spcAft>
                      </a:pPr>
                      <a:endParaRPr lang="en-US" sz="680" b="1" dirty="0">
                        <a:effectLst/>
                        <a:latin typeface="+mn-lt"/>
                      </a:endParaRPr>
                    </a:p>
                  </a:txBody>
                  <a:tcPr marL="18000" marR="18000" marT="32400" marB="32400"/>
                </a:tc>
                <a:tc>
                  <a:txBody>
                    <a:bodyPr/>
                    <a:lstStyle/>
                    <a:p>
                      <a:pPr marR="0" algn="ctr" rtl="0" fontAlgn="ctr">
                        <a:lnSpc>
                          <a:spcPct val="100000"/>
                        </a:lnSpc>
                        <a:spcBef>
                          <a:spcPts val="0"/>
                        </a:spcBef>
                        <a:spcAft>
                          <a:spcPts val="0"/>
                        </a:spcAft>
                        <a:buClr>
                          <a:srgbClr val="000000"/>
                        </a:buClr>
                        <a:buFont typeface="Arial"/>
                      </a:pPr>
                      <a:r>
                        <a:rPr lang="en-US" sz="1050" b="1" i="0" u="none" strike="noStrike" cap="none" dirty="0">
                          <a:solidFill>
                            <a:schemeClr val="tx1"/>
                          </a:solidFill>
                          <a:effectLst/>
                          <a:latin typeface="Arial" panose="020B0604020202020204" pitchFamily="34" charset="0"/>
                          <a:ea typeface="+mn-ea"/>
                          <a:cs typeface="+mn-cs"/>
                          <a:sym typeface="Arial"/>
                        </a:rPr>
                        <a:t>YES(Cisco)</a:t>
                      </a:r>
                    </a:p>
                  </a:txBody>
                  <a:tcPr marL="18000" marR="180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8093936"/>
                  </a:ext>
                </a:extLst>
              </a:tr>
              <a:tr h="110471">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n-US" altLang="ja-JP" sz="900" b="1" i="0" u="none" strike="noStrike" cap="none" dirty="0">
                          <a:solidFill>
                            <a:schemeClr val="tx1"/>
                          </a:solidFill>
                          <a:effectLst/>
                          <a:latin typeface="Arial" panose="020B0604020202020204" pitchFamily="34" charset="0"/>
                          <a:ea typeface="+mn-ea"/>
                          <a:cs typeface="+mn-cs"/>
                          <a:sym typeface="Arial"/>
                        </a:rPr>
                        <a:t>RPKI</a:t>
                      </a:r>
                    </a:p>
                  </a:txBody>
                  <a:tcPr marL="32400" marR="324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DE"/>
                    </a:solidFill>
                  </a:tcPr>
                </a:tc>
                <a:tc gridSpan="9">
                  <a:txBody>
                    <a:bodyPr/>
                    <a:lstStyle/>
                    <a:p>
                      <a:pPr algn="ctr" rtl="0" fontAlgn="ctr">
                        <a:spcBef>
                          <a:spcPts val="0"/>
                        </a:spcBef>
                        <a:spcAft>
                          <a:spcPts val="0"/>
                        </a:spcAft>
                      </a:pPr>
                      <a:r>
                        <a:rPr lang="en-US" sz="1050" b="1" i="0" u="none" strike="noStrike" cap="none" dirty="0">
                          <a:solidFill>
                            <a:schemeClr val="tx1"/>
                          </a:solidFill>
                          <a:effectLst/>
                          <a:latin typeface="Arial" panose="020B0604020202020204" pitchFamily="34" charset="0"/>
                          <a:ea typeface="+mn-ea"/>
                          <a:cs typeface="+mn-cs"/>
                          <a:sym typeface="Arial"/>
                        </a:rPr>
                        <a:t>NO (Will deploy soon)</a:t>
                      </a:r>
                    </a:p>
                  </a:txBody>
                  <a:tcPr marL="32400" marR="324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84345830"/>
                  </a:ext>
                </a:extLst>
              </a:tr>
              <a:tr h="334257">
                <a:tc>
                  <a:txBody>
                    <a:bodyPr/>
                    <a:lstStyle/>
                    <a:p>
                      <a:pPr marL="635" algn="ctr" rtl="0" fontAlgn="ctr">
                        <a:spcBef>
                          <a:spcPts val="0"/>
                        </a:spcBef>
                        <a:spcAft>
                          <a:spcPts val="0"/>
                        </a:spcAft>
                      </a:pPr>
                      <a:r>
                        <a:rPr lang="en-US" sz="900" b="1" i="0" u="none" strike="noStrike" dirty="0">
                          <a:solidFill>
                            <a:schemeClr val="tx1"/>
                          </a:solidFill>
                          <a:effectLst/>
                          <a:latin typeface="Arial" panose="020B0604020202020204" pitchFamily="34" charset="0"/>
                        </a:rPr>
                        <a:t>Contact</a:t>
                      </a:r>
                      <a:endParaRPr lang="en-US" sz="1100" dirty="0">
                        <a:solidFill>
                          <a:schemeClr val="tx1"/>
                        </a:solidFill>
                        <a:effectLst/>
                      </a:endParaRPr>
                    </a:p>
                  </a:txBody>
                  <a:tcPr marL="32400" marR="324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DE"/>
                    </a:solidFill>
                  </a:tcPr>
                </a:tc>
                <a:tc gridSpan="9">
                  <a:txBody>
                    <a:bodyPr/>
                    <a:lstStyle/>
                    <a:p>
                      <a:pPr marL="635" algn="ctr" rtl="0" fontAlgn="ctr">
                        <a:spcBef>
                          <a:spcPts val="0"/>
                        </a:spcBef>
                        <a:spcAft>
                          <a:spcPts val="0"/>
                        </a:spcAft>
                      </a:pPr>
                      <a:r>
                        <a:rPr lang="en-US" sz="1050" b="1" i="0" u="none" strike="noStrike" cap="none" dirty="0">
                          <a:solidFill>
                            <a:schemeClr val="tx1"/>
                          </a:solidFill>
                          <a:effectLst/>
                          <a:latin typeface="Arial" panose="020B0604020202020204" pitchFamily="34" charset="0"/>
                          <a:ea typeface="+mn-ea"/>
                          <a:cs typeface="+mn-cs"/>
                          <a:sym typeface="Arial"/>
                          <a:hlinkClick r:id="rId4">
                            <a:extLst>
                              <a:ext uri="{A12FA001-AC4F-418D-AE19-62706E023703}">
                                <ahyp:hlinkClr xmlns:ahyp="http://schemas.microsoft.com/office/drawing/2018/hyperlinkcolor" val="tx"/>
                              </a:ext>
                            </a:extLst>
                          </a:hlinkClick>
                        </a:rPr>
                        <a:t>bbix-sales@bbix.net</a:t>
                      </a:r>
                      <a:endParaRPr lang="en-US" sz="1050" b="1" i="0" u="none" strike="noStrike" cap="none">
                        <a:solidFill>
                          <a:schemeClr val="tx1"/>
                        </a:solidFill>
                        <a:effectLst/>
                        <a:latin typeface="Arial" panose="020B0604020202020204" pitchFamily="34" charset="0"/>
                        <a:ea typeface="+mn-ea"/>
                        <a:cs typeface="+mn-cs"/>
                        <a:sym typeface="Arial"/>
                      </a:endParaRPr>
                    </a:p>
                  </a:txBody>
                  <a:tcPr marL="32400" marR="32400" marT="32400" marB="3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4311097"/>
                  </a:ext>
                </a:extLst>
              </a:tr>
            </a:tbl>
          </a:graphicData>
        </a:graphic>
      </p:graphicFrame>
      <p:sp>
        <p:nvSpPr>
          <p:cNvPr id="4" name="TextBox 16">
            <a:extLst>
              <a:ext uri="{FF2B5EF4-FFF2-40B4-BE49-F238E27FC236}">
                <a16:creationId xmlns:a16="http://schemas.microsoft.com/office/drawing/2014/main" id="{574F3983-896E-B1E4-6370-281321794197}"/>
              </a:ext>
            </a:extLst>
          </p:cNvPr>
          <p:cNvSpPr txBox="1"/>
          <p:nvPr/>
        </p:nvSpPr>
        <p:spPr>
          <a:xfrm>
            <a:off x="6641356" y="215384"/>
            <a:ext cx="1398785" cy="369332"/>
          </a:xfrm>
          <a:prstGeom prst="rect">
            <a:avLst/>
          </a:prstGeom>
          <a:noFill/>
        </p:spPr>
        <p:txBody>
          <a:bodyPr wrap="square">
            <a:spAutoFit/>
          </a:bodyPr>
          <a:lstStyle/>
          <a:p>
            <a:pPr>
              <a:buClr>
                <a:srgbClr val="000000"/>
              </a:buClr>
            </a:pPr>
            <a:r>
              <a:rPr lang="en-US" b="1" kern="0" dirty="0">
                <a:solidFill>
                  <a:srgbClr val="FF0000"/>
                </a:solidFill>
                <a:latin typeface="Arial" panose="020B0604020202020204" pitchFamily="34" charset="0"/>
                <a:cs typeface="Arial"/>
                <a:sym typeface="Arial"/>
              </a:rPr>
              <a:t>AS23640</a:t>
            </a:r>
            <a:endParaRPr lang="en-US" kern="0" dirty="0">
              <a:solidFill>
                <a:srgbClr val="000000"/>
              </a:solidFill>
              <a:latin typeface="Arial"/>
              <a:cs typeface="Arial"/>
              <a:sym typeface="Arial"/>
            </a:endParaRPr>
          </a:p>
        </p:txBody>
      </p:sp>
      <p:grpSp>
        <p:nvGrpSpPr>
          <p:cNvPr id="5" name="Group 26">
            <a:extLst>
              <a:ext uri="{FF2B5EF4-FFF2-40B4-BE49-F238E27FC236}">
                <a16:creationId xmlns:a16="http://schemas.microsoft.com/office/drawing/2014/main" id="{B6FCE12E-7116-EEAF-8308-0ADA92B90E18}"/>
              </a:ext>
            </a:extLst>
          </p:cNvPr>
          <p:cNvGrpSpPr/>
          <p:nvPr/>
        </p:nvGrpSpPr>
        <p:grpSpPr>
          <a:xfrm>
            <a:off x="4402280" y="6141603"/>
            <a:ext cx="3886201" cy="757946"/>
            <a:chOff x="2428875" y="103857"/>
            <a:chExt cx="3481388" cy="693841"/>
          </a:xfrm>
        </p:grpSpPr>
        <p:pic>
          <p:nvPicPr>
            <p:cNvPr id="6" name="Picture 40">
              <a:extLst>
                <a:ext uri="{FF2B5EF4-FFF2-40B4-BE49-F238E27FC236}">
                  <a16:creationId xmlns:a16="http://schemas.microsoft.com/office/drawing/2014/main" id="{863DFF1F-02EA-7165-6C83-4EC225547E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602573" y="112272"/>
              <a:ext cx="440894" cy="5013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1">
              <a:extLst>
                <a:ext uri="{FF2B5EF4-FFF2-40B4-BE49-F238E27FC236}">
                  <a16:creationId xmlns:a16="http://schemas.microsoft.com/office/drawing/2014/main" id="{89EB815D-1110-B727-853B-F18F3319B79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24231"/>
            <a:stretch/>
          </p:blipFill>
          <p:spPr bwMode="auto">
            <a:xfrm flipH="1">
              <a:off x="3134500" y="107219"/>
              <a:ext cx="421261" cy="52527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2">
              <a:extLst>
                <a:ext uri="{FF2B5EF4-FFF2-40B4-BE49-F238E27FC236}">
                  <a16:creationId xmlns:a16="http://schemas.microsoft.com/office/drawing/2014/main" id="{EB5B68D6-9ADF-D193-0C8C-848C9EF734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3630341" y="103857"/>
              <a:ext cx="428509" cy="52527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3">
              <a:extLst>
                <a:ext uri="{FF2B5EF4-FFF2-40B4-BE49-F238E27FC236}">
                  <a16:creationId xmlns:a16="http://schemas.microsoft.com/office/drawing/2014/main" id="{148E8C66-E7EE-51BB-03A6-91CCC5554C6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5322146" y="118717"/>
              <a:ext cx="428510" cy="4955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4">
              <a:extLst>
                <a:ext uri="{FF2B5EF4-FFF2-40B4-BE49-F238E27FC236}">
                  <a16:creationId xmlns:a16="http://schemas.microsoft.com/office/drawing/2014/main" id="{9D20D457-C4FC-CB55-A42E-17FB3C2459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4126372" y="103857"/>
              <a:ext cx="507176" cy="49928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5">
              <a:extLst>
                <a:ext uri="{FF2B5EF4-FFF2-40B4-BE49-F238E27FC236}">
                  <a16:creationId xmlns:a16="http://schemas.microsoft.com/office/drawing/2014/main" id="{7E2943C9-A95C-5236-7FB3-2FF5DB9D8B8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4731609" y="127814"/>
              <a:ext cx="505895" cy="49928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25">
              <a:extLst>
                <a:ext uri="{FF2B5EF4-FFF2-40B4-BE49-F238E27FC236}">
                  <a16:creationId xmlns:a16="http://schemas.microsoft.com/office/drawing/2014/main" id="{60A4FC4E-04AB-4F37-11DE-BC5090BE65A1}"/>
                </a:ext>
              </a:extLst>
            </p:cNvPr>
            <p:cNvSpPr txBox="1"/>
            <p:nvPr/>
          </p:nvSpPr>
          <p:spPr>
            <a:xfrm>
              <a:off x="2428875" y="628650"/>
              <a:ext cx="3481388" cy="169048"/>
            </a:xfrm>
            <a:prstGeom prst="rect">
              <a:avLst/>
            </a:prstGeom>
            <a:noFill/>
          </p:spPr>
          <p:txBody>
            <a:bodyPr wrap="square" rtlCol="0">
              <a:spAutoFit/>
            </a:bodyPr>
            <a:lstStyle/>
            <a:p>
              <a:pPr>
                <a:buClr>
                  <a:srgbClr val="000000"/>
                </a:buClr>
              </a:pPr>
              <a:r>
                <a:rPr lang="en-US" sz="600" kern="0" dirty="0">
                  <a:solidFill>
                    <a:srgbClr val="000000"/>
                  </a:solidFill>
                  <a:latin typeface="Arial"/>
                  <a:cs typeface="Arial"/>
                  <a:sym typeface="Arial"/>
                </a:rPr>
                <a:t>             </a:t>
              </a:r>
              <a:r>
                <a:rPr lang="en-US" sz="600" b="1" kern="0" dirty="0">
                  <a:solidFill>
                    <a:srgbClr val="000000"/>
                  </a:solidFill>
                  <a:latin typeface="Arial"/>
                  <a:cs typeface="Arial"/>
                  <a:sym typeface="Arial"/>
                </a:rPr>
                <a:t>Iku                      Lisa                   Araki                      Hama                     Kikuchi                   Liyu</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1"/>
          <p:cNvSpPr txBox="1">
            <a:spLocks noGrp="1"/>
          </p:cNvSpPr>
          <p:nvPr>
            <p:ph type="title"/>
          </p:nvPr>
        </p:nvSpPr>
        <p:spPr>
          <a:xfrm>
            <a:off x="2059590" y="129825"/>
            <a:ext cx="8199132" cy="288032"/>
          </a:xfrm>
          <a:prstGeom prst="rect">
            <a:avLst/>
          </a:prstGeom>
          <a:noFill/>
          <a:ln>
            <a:noFill/>
          </a:ln>
        </p:spPr>
        <p:txBody>
          <a:bodyPr spcFirstLastPara="1" wrap="square" lIns="91425" tIns="45700" rIns="91425" bIns="45700" anchor="ctr" anchorCtr="0">
            <a:normAutofit fontScale="90000"/>
          </a:bodyPr>
          <a:lstStyle/>
          <a:p>
            <a:pPr>
              <a:buSzPct val="111111"/>
            </a:pPr>
            <a:r>
              <a:rPr lang="en-US" sz="3240" dirty="0"/>
              <a:t>DE-CIX North America</a:t>
            </a:r>
            <a:endParaRPr sz="3240" dirty="0"/>
          </a:p>
        </p:txBody>
      </p:sp>
      <p:graphicFrame>
        <p:nvGraphicFramePr>
          <p:cNvPr id="105" name="Google Shape;105;p11"/>
          <p:cNvGraphicFramePr/>
          <p:nvPr/>
        </p:nvGraphicFramePr>
        <p:xfrm>
          <a:off x="1710590" y="517010"/>
          <a:ext cx="8653550" cy="5939411"/>
        </p:xfrm>
        <a:graphic>
          <a:graphicData uri="http://schemas.openxmlformats.org/drawingml/2006/table">
            <a:tbl>
              <a:tblPr firstRow="1" bandRow="1">
                <a:noFill/>
              </a:tblPr>
              <a:tblGrid>
                <a:gridCol w="1299931">
                  <a:extLst>
                    <a:ext uri="{9D8B030D-6E8A-4147-A177-3AD203B41FA5}">
                      <a16:colId xmlns:a16="http://schemas.microsoft.com/office/drawing/2014/main" val="20000"/>
                    </a:ext>
                  </a:extLst>
                </a:gridCol>
                <a:gridCol w="1467242">
                  <a:extLst>
                    <a:ext uri="{9D8B030D-6E8A-4147-A177-3AD203B41FA5}">
                      <a16:colId xmlns:a16="http://schemas.microsoft.com/office/drawing/2014/main" val="20001"/>
                    </a:ext>
                  </a:extLst>
                </a:gridCol>
                <a:gridCol w="1650123">
                  <a:extLst>
                    <a:ext uri="{9D8B030D-6E8A-4147-A177-3AD203B41FA5}">
                      <a16:colId xmlns:a16="http://schemas.microsoft.com/office/drawing/2014/main" val="20002"/>
                    </a:ext>
                  </a:extLst>
                </a:gridCol>
                <a:gridCol w="1429407">
                  <a:extLst>
                    <a:ext uri="{9D8B030D-6E8A-4147-A177-3AD203B41FA5}">
                      <a16:colId xmlns:a16="http://schemas.microsoft.com/office/drawing/2014/main" val="1620016617"/>
                    </a:ext>
                  </a:extLst>
                </a:gridCol>
                <a:gridCol w="1418897">
                  <a:extLst>
                    <a:ext uri="{9D8B030D-6E8A-4147-A177-3AD203B41FA5}">
                      <a16:colId xmlns:a16="http://schemas.microsoft.com/office/drawing/2014/main" val="4079330368"/>
                    </a:ext>
                  </a:extLst>
                </a:gridCol>
                <a:gridCol w="1387950">
                  <a:extLst>
                    <a:ext uri="{9D8B030D-6E8A-4147-A177-3AD203B41FA5}">
                      <a16:colId xmlns:a16="http://schemas.microsoft.com/office/drawing/2014/main" val="2111997902"/>
                    </a:ext>
                  </a:extLst>
                </a:gridCol>
              </a:tblGrid>
              <a:tr h="265098">
                <a:tc>
                  <a:txBody>
                    <a:bodyPr/>
                    <a:lstStyle/>
                    <a:p>
                      <a:pPr marL="0" marR="0" lvl="0" indent="0" algn="l" rtl="0">
                        <a:lnSpc>
                          <a:spcPct val="100000"/>
                        </a:lnSpc>
                        <a:spcBef>
                          <a:spcPts val="0"/>
                        </a:spcBef>
                        <a:spcAft>
                          <a:spcPts val="0"/>
                        </a:spcAft>
                        <a:buClr>
                          <a:srgbClr val="000000"/>
                        </a:buClr>
                        <a:buSzPts val="1800"/>
                        <a:buFont typeface="Arial"/>
                        <a:buNone/>
                      </a:pPr>
                      <a:r>
                        <a:rPr lang="en-US" sz="1200" u="none" strike="noStrike" cap="none" dirty="0"/>
                        <a:t>IX Name</a:t>
                      </a:r>
                      <a:endParaRPr sz="12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200" b="1" u="none" strike="noStrike" cap="none" dirty="0"/>
                        <a:t>DE-CIX New York</a:t>
                      </a:r>
                      <a:endParaRPr sz="1200" b="1"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200" b="1" u="none" strike="noStrike" cap="none" dirty="0"/>
                        <a:t>DE-CIX Dallas</a:t>
                      </a:r>
                      <a:endParaRPr sz="1200" b="1"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200" b="1" u="none" strike="noStrike" cap="none"/>
                        <a:t>DE-CIX Chicago</a:t>
                      </a:r>
                      <a:endParaRPr sz="1200" b="1"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200" b="1" u="none" strike="noStrike" cap="none"/>
                        <a:t>DE-CIX Phoenix</a:t>
                      </a:r>
                      <a:endParaRPr sz="1200" b="1"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200" b="1" u="none" strike="noStrike" cap="none" dirty="0"/>
                        <a:t>DE-CIX Richmond</a:t>
                      </a:r>
                      <a:endParaRPr sz="1200" b="1" u="none" strike="noStrike" cap="none" dirty="0"/>
                    </a:p>
                  </a:txBody>
                  <a:tcPr marL="91450" marR="91450" marT="45725" marB="45725"/>
                </a:tc>
                <a:extLst>
                  <a:ext uri="{0D108BD9-81ED-4DB2-BD59-A6C34878D82A}">
                    <a16:rowId xmlns:a16="http://schemas.microsoft.com/office/drawing/2014/main" val="10000"/>
                  </a:ext>
                </a:extLst>
              </a:tr>
              <a:tr h="572758">
                <a:tc>
                  <a:txBody>
                    <a:bodyPr/>
                    <a:lstStyle/>
                    <a:p>
                      <a:pPr marL="0" marR="0" lvl="0" indent="0" algn="l" rtl="0">
                        <a:lnSpc>
                          <a:spcPct val="100000"/>
                        </a:lnSpc>
                        <a:spcBef>
                          <a:spcPts val="0"/>
                        </a:spcBef>
                        <a:spcAft>
                          <a:spcPts val="0"/>
                        </a:spcAft>
                        <a:buClr>
                          <a:srgbClr val="000000"/>
                        </a:buClr>
                        <a:buSzPts val="1800"/>
                        <a:buFont typeface="Arial"/>
                        <a:buNone/>
                      </a:pPr>
                      <a:r>
                        <a:rPr lang="en-US" sz="1200" u="none" strike="noStrike" cap="none" dirty="0"/>
                        <a:t>Point of Presence</a:t>
                      </a:r>
                      <a:endParaRPr sz="1200" u="none" strike="noStrike" cap="none" dirty="0"/>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n-US" sz="1100" u="none" strike="noStrike" cap="none" dirty="0"/>
                        <a:t>165 Halsey MMR</a:t>
                      </a:r>
                    </a:p>
                    <a:p>
                      <a:pPr marL="182563" marR="0" lvl="0" indent="-182563" algn="l" rtl="0">
                        <a:lnSpc>
                          <a:spcPct val="100000"/>
                        </a:lnSpc>
                        <a:spcBef>
                          <a:spcPts val="0"/>
                        </a:spcBef>
                        <a:spcAft>
                          <a:spcPts val="0"/>
                        </a:spcAft>
                        <a:buClr>
                          <a:schemeClr val="dk1"/>
                        </a:buClr>
                        <a:buSzPts val="1800"/>
                        <a:buFont typeface="Arial"/>
                        <a:buChar char="•"/>
                      </a:pPr>
                      <a:r>
                        <a:rPr lang="en-US" sz="1100" u="none" strike="noStrike" cap="none" dirty="0" err="1"/>
                        <a:t>DataBank</a:t>
                      </a:r>
                      <a:r>
                        <a:rPr lang="en-US" sz="1100" u="none" strike="noStrike" cap="none" dirty="0"/>
                        <a:t> LGA1/2</a:t>
                      </a:r>
                    </a:p>
                    <a:p>
                      <a:pPr marL="182563" marR="0" lvl="0" indent="-182563" algn="l" rtl="0">
                        <a:lnSpc>
                          <a:spcPct val="100000"/>
                        </a:lnSpc>
                        <a:spcBef>
                          <a:spcPts val="0"/>
                        </a:spcBef>
                        <a:spcAft>
                          <a:spcPts val="0"/>
                        </a:spcAft>
                        <a:buClr>
                          <a:schemeClr val="dk1"/>
                        </a:buClr>
                        <a:buSzPts val="1800"/>
                        <a:buFont typeface="Arial"/>
                        <a:buChar char="•"/>
                      </a:pPr>
                      <a:r>
                        <a:rPr lang="en-US" sz="1100" u="none" strike="noStrike" cap="none" dirty="0" err="1"/>
                        <a:t>CoreSite</a:t>
                      </a:r>
                      <a:r>
                        <a:rPr lang="en-US" sz="1100" u="none" strike="noStrike" cap="none" dirty="0"/>
                        <a:t> NY1/NY2</a:t>
                      </a:r>
                    </a:p>
                    <a:p>
                      <a:pPr marL="182563" marR="0" lvl="0" indent="-182563" algn="l" rtl="0">
                        <a:lnSpc>
                          <a:spcPct val="100000"/>
                        </a:lnSpc>
                        <a:spcBef>
                          <a:spcPts val="0"/>
                        </a:spcBef>
                        <a:spcAft>
                          <a:spcPts val="0"/>
                        </a:spcAft>
                        <a:buClr>
                          <a:schemeClr val="dk1"/>
                        </a:buClr>
                        <a:buSzPts val="1800"/>
                        <a:buFont typeface="Arial"/>
                        <a:buChar char="•"/>
                      </a:pPr>
                      <a:r>
                        <a:rPr lang="en-US" sz="1100" u="none" strike="noStrike" cap="none" dirty="0"/>
                        <a:t>DRT 60 Hudson, 111 8</a:t>
                      </a:r>
                      <a:r>
                        <a:rPr lang="en-US" sz="1100" u="none" strike="noStrike" cap="none" baseline="30000" dirty="0"/>
                        <a:t>th</a:t>
                      </a:r>
                      <a:r>
                        <a:rPr lang="en-US" sz="1100" u="none" strike="noStrike" cap="none" dirty="0"/>
                        <a:t>, 32 </a:t>
                      </a:r>
                      <a:r>
                        <a:rPr lang="en-US" sz="1100" u="none" strike="noStrike" cap="none" dirty="0" err="1"/>
                        <a:t>AoA</a:t>
                      </a:r>
                      <a:endParaRPr lang="en-US" sz="1100" u="none" strike="noStrike" cap="none" dirty="0"/>
                    </a:p>
                    <a:p>
                      <a:pPr marL="182563" marR="0" lvl="0" indent="-182563" algn="l" rtl="0">
                        <a:lnSpc>
                          <a:spcPct val="100000"/>
                        </a:lnSpc>
                        <a:spcBef>
                          <a:spcPts val="0"/>
                        </a:spcBef>
                        <a:spcAft>
                          <a:spcPts val="0"/>
                        </a:spcAft>
                        <a:buClr>
                          <a:schemeClr val="dk1"/>
                        </a:buClr>
                        <a:buSzPts val="1800"/>
                        <a:buFont typeface="Arial"/>
                        <a:buChar char="•"/>
                      </a:pPr>
                      <a:r>
                        <a:rPr lang="en-US" sz="1100" u="none" strike="noStrike" cap="none" dirty="0"/>
                        <a:t>Equinix Secaucus</a:t>
                      </a:r>
                    </a:p>
                    <a:p>
                      <a:pPr marL="182563" marR="0" lvl="0" indent="-182563" algn="l" rtl="0">
                        <a:lnSpc>
                          <a:spcPct val="100000"/>
                        </a:lnSpc>
                        <a:spcBef>
                          <a:spcPts val="0"/>
                        </a:spcBef>
                        <a:spcAft>
                          <a:spcPts val="0"/>
                        </a:spcAft>
                        <a:buClr>
                          <a:schemeClr val="dk1"/>
                        </a:buClr>
                        <a:buSzPts val="1800"/>
                        <a:buFont typeface="Arial"/>
                        <a:buChar char="•"/>
                      </a:pPr>
                      <a:r>
                        <a:rPr lang="en-US" sz="1100" u="none" strike="noStrike" cap="none" dirty="0"/>
                        <a:t>NYI 60 Hudson</a:t>
                      </a:r>
                    </a:p>
                    <a:p>
                      <a:pPr marL="182563" marR="0" lvl="0" indent="-182563" algn="l" rtl="0">
                        <a:lnSpc>
                          <a:spcPct val="100000"/>
                        </a:lnSpc>
                        <a:spcBef>
                          <a:spcPts val="0"/>
                        </a:spcBef>
                        <a:spcAft>
                          <a:spcPts val="0"/>
                        </a:spcAft>
                        <a:buClr>
                          <a:schemeClr val="dk1"/>
                        </a:buClr>
                        <a:buSzPts val="1800"/>
                        <a:buFont typeface="Arial"/>
                        <a:buChar char="•"/>
                      </a:pPr>
                      <a:r>
                        <a:rPr lang="en-US" sz="1100" u="none" strike="noStrike" cap="none" dirty="0"/>
                        <a:t>H5 325 Hudson</a:t>
                      </a:r>
                    </a:p>
                    <a:p>
                      <a:pPr marL="182563" marR="0" lvl="0" indent="-182563" algn="l" rtl="0">
                        <a:lnSpc>
                          <a:spcPct val="100000"/>
                        </a:lnSpc>
                        <a:spcBef>
                          <a:spcPts val="0"/>
                        </a:spcBef>
                        <a:spcAft>
                          <a:spcPts val="0"/>
                        </a:spcAft>
                        <a:buClr>
                          <a:schemeClr val="dk1"/>
                        </a:buClr>
                        <a:buSzPts val="1800"/>
                        <a:buFont typeface="Arial"/>
                        <a:buChar char="•"/>
                      </a:pPr>
                      <a:r>
                        <a:rPr lang="en-US" sz="1100" u="none" strike="noStrike" cap="none" dirty="0"/>
                        <a:t>QTS Piscataway</a:t>
                      </a:r>
                    </a:p>
                    <a:p>
                      <a:pPr marL="182563" marR="0" lvl="0" indent="-182563" algn="l" rtl="0">
                        <a:lnSpc>
                          <a:spcPct val="100000"/>
                        </a:lnSpc>
                        <a:spcBef>
                          <a:spcPts val="0"/>
                        </a:spcBef>
                        <a:spcAft>
                          <a:spcPts val="0"/>
                        </a:spcAft>
                        <a:buClr>
                          <a:schemeClr val="dk1"/>
                        </a:buClr>
                        <a:buSzPts val="1800"/>
                        <a:buFont typeface="Arial"/>
                        <a:buChar char="•"/>
                      </a:pPr>
                      <a:r>
                        <a:rPr lang="en-US" sz="1100" u="none" strike="noStrike" cap="none" dirty="0"/>
                        <a:t>Iron Mountain NJ</a:t>
                      </a:r>
                    </a:p>
                    <a:p>
                      <a:pPr marL="182563" marR="0" lvl="0" indent="-182563" algn="l" rtl="0">
                        <a:lnSpc>
                          <a:spcPct val="100000"/>
                        </a:lnSpc>
                        <a:spcBef>
                          <a:spcPts val="0"/>
                        </a:spcBef>
                        <a:spcAft>
                          <a:spcPts val="0"/>
                        </a:spcAft>
                        <a:buClr>
                          <a:schemeClr val="dk1"/>
                        </a:buClr>
                        <a:buSzPts val="1800"/>
                        <a:buFont typeface="Arial"/>
                        <a:buChar char="•"/>
                      </a:pPr>
                      <a:r>
                        <a:rPr lang="en-US" sz="1100" u="none" strike="noStrike" cap="none" dirty="0"/>
                        <a:t>Telehouse Chelsea, Teleport</a:t>
                      </a:r>
                    </a:p>
                    <a:p>
                      <a:pPr marL="182563" marR="0" lvl="0" indent="-182563" algn="l" rtl="0">
                        <a:lnSpc>
                          <a:spcPct val="100000"/>
                        </a:lnSpc>
                        <a:spcBef>
                          <a:spcPts val="0"/>
                        </a:spcBef>
                        <a:spcAft>
                          <a:spcPts val="0"/>
                        </a:spcAft>
                        <a:buClr>
                          <a:schemeClr val="dk1"/>
                        </a:buClr>
                        <a:buSzPts val="1800"/>
                        <a:buFont typeface="Arial"/>
                        <a:buChar char="•"/>
                      </a:pPr>
                      <a:r>
                        <a:rPr lang="en-US" sz="1100" u="none" strike="noStrike" cap="none" dirty="0" err="1"/>
                        <a:t>Sabey</a:t>
                      </a:r>
                      <a:r>
                        <a:rPr lang="en-US" sz="1100" u="none" strike="noStrike" cap="none" dirty="0"/>
                        <a:t> 375 Pearl</a:t>
                      </a:r>
                    </a:p>
                    <a:p>
                      <a:pPr marL="182563" marR="0" lvl="0" indent="-182563" algn="l" rtl="0">
                        <a:lnSpc>
                          <a:spcPct val="100000"/>
                        </a:lnSpc>
                        <a:spcBef>
                          <a:spcPts val="0"/>
                        </a:spcBef>
                        <a:spcAft>
                          <a:spcPts val="0"/>
                        </a:spcAft>
                        <a:buClr>
                          <a:schemeClr val="dk1"/>
                        </a:buClr>
                        <a:buSzPts val="1800"/>
                        <a:buFont typeface="Arial"/>
                        <a:buChar char="•"/>
                      </a:pPr>
                      <a:r>
                        <a:rPr lang="en-US" sz="1100" u="none" strike="noStrike" cap="none" dirty="0">
                          <a:solidFill>
                            <a:srgbClr val="000000"/>
                          </a:solidFill>
                        </a:rPr>
                        <a:t>1025Connect</a:t>
                      </a:r>
                    </a:p>
                    <a:p>
                      <a:pPr marL="182563" marR="0" lvl="0" indent="-68263" algn="l" rtl="0">
                        <a:lnSpc>
                          <a:spcPct val="100000"/>
                        </a:lnSpc>
                        <a:spcBef>
                          <a:spcPts val="0"/>
                        </a:spcBef>
                        <a:spcAft>
                          <a:spcPts val="0"/>
                        </a:spcAft>
                        <a:buClr>
                          <a:schemeClr val="dk1"/>
                        </a:buClr>
                        <a:buSzPts val="1800"/>
                        <a:buFont typeface="Arial"/>
                        <a:buNone/>
                      </a:pPr>
                      <a:endParaRPr sz="1100" u="none" strike="noStrike" cap="none" dirty="0">
                        <a:solidFill>
                          <a:srgbClr val="000000"/>
                        </a:solidFill>
                      </a:endParaRPr>
                    </a:p>
                  </a:txBody>
                  <a:tcPr marL="91450" marR="91450" marT="45725" marB="45725"/>
                </a:tc>
                <a:tc>
                  <a:txBody>
                    <a:bodyPr/>
                    <a:lstStyle/>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err="1">
                          <a:solidFill>
                            <a:srgbClr val="000000"/>
                          </a:solidFill>
                        </a:rPr>
                        <a:t>Cologix</a:t>
                      </a:r>
                      <a:r>
                        <a:rPr lang="en-US" sz="1100" u="none" strike="noStrike" cap="none" dirty="0">
                          <a:solidFill>
                            <a:srgbClr val="000000"/>
                          </a:solidFill>
                        </a:rPr>
                        <a:t> DAL1</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err="1">
                          <a:solidFill>
                            <a:srgbClr val="000000"/>
                          </a:solidFill>
                        </a:rPr>
                        <a:t>Cologix</a:t>
                      </a:r>
                      <a:r>
                        <a:rPr lang="en-US" sz="1100" u="none" strike="noStrike" cap="none" dirty="0">
                          <a:solidFill>
                            <a:srgbClr val="000000"/>
                          </a:solidFill>
                        </a:rPr>
                        <a:t> DAL2</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err="1">
                          <a:solidFill>
                            <a:srgbClr val="000000"/>
                          </a:solidFill>
                        </a:rPr>
                        <a:t>DataBank</a:t>
                      </a:r>
                      <a:r>
                        <a:rPr lang="en-US" sz="1100" u="none" strike="noStrike" cap="none" dirty="0">
                          <a:solidFill>
                            <a:srgbClr val="000000"/>
                          </a:solidFill>
                        </a:rPr>
                        <a:t> DFW1</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err="1">
                          <a:solidFill>
                            <a:srgbClr val="000000"/>
                          </a:solidFill>
                        </a:rPr>
                        <a:t>DataBank</a:t>
                      </a:r>
                      <a:r>
                        <a:rPr lang="en-US" sz="1100" u="none" strike="noStrike" cap="none" dirty="0">
                          <a:solidFill>
                            <a:srgbClr val="000000"/>
                          </a:solidFill>
                        </a:rPr>
                        <a:t> DFW5</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DRT 2323 Bryan</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Equinix DA1,3,6,11</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Evocative DA4</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err="1">
                          <a:solidFill>
                            <a:srgbClr val="000000"/>
                          </a:solidFill>
                        </a:rPr>
                        <a:t>Flexential</a:t>
                      </a:r>
                      <a:r>
                        <a:rPr lang="en-US" sz="1100" u="none" strike="noStrike" cap="none" dirty="0">
                          <a:solidFill>
                            <a:srgbClr val="000000"/>
                          </a:solidFill>
                        </a:rPr>
                        <a:t> DAL01</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Aligned DFW-01</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CyrusOne Carrolton</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QTS Fort Worth</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QTS Irving</a:t>
                      </a:r>
                      <a:endParaRPr sz="1100" u="none" strike="noStrike" cap="none" dirty="0">
                        <a:solidFill>
                          <a:srgbClr val="000000"/>
                        </a:solidFill>
                      </a:endParaRPr>
                    </a:p>
                  </a:txBody>
                  <a:tcPr marL="91450" marR="91450" marT="45725" marB="45725"/>
                </a:tc>
                <a:tc>
                  <a:txBody>
                    <a:bodyPr/>
                    <a:lstStyle/>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err="1">
                          <a:solidFill>
                            <a:srgbClr val="000000"/>
                          </a:solidFill>
                        </a:rPr>
                        <a:t>CoreSite</a:t>
                      </a:r>
                      <a:r>
                        <a:rPr lang="en-US" sz="1100" u="none" strike="noStrike" cap="none" dirty="0">
                          <a:solidFill>
                            <a:srgbClr val="000000"/>
                          </a:solidFill>
                        </a:rPr>
                        <a:t> CH1</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err="1">
                          <a:solidFill>
                            <a:srgbClr val="000000"/>
                          </a:solidFill>
                        </a:rPr>
                        <a:t>CoreSite</a:t>
                      </a:r>
                      <a:r>
                        <a:rPr lang="en-US" sz="1100" u="none" strike="noStrike" cap="none" dirty="0">
                          <a:solidFill>
                            <a:srgbClr val="000000"/>
                          </a:solidFill>
                        </a:rPr>
                        <a:t> CH2</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DRT CH1</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Equinix CH1,2,4</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DRT CH2</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NYI 800 </a:t>
                      </a:r>
                      <a:r>
                        <a:rPr lang="en-US" sz="1100" u="none" strike="noStrike" cap="none" dirty="0" err="1">
                          <a:solidFill>
                            <a:srgbClr val="000000"/>
                          </a:solidFill>
                        </a:rPr>
                        <a:t>Jorie</a:t>
                      </a:r>
                      <a:endParaRPr lang="en-US" sz="1100" u="none" strike="noStrike" cap="none" dirty="0">
                        <a:solidFill>
                          <a:srgbClr val="000000"/>
                        </a:solidFill>
                      </a:endParaRP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QTS CH1</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365 CH6</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CyrusOne Aurora</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Cyxtera ORD1</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err="1">
                          <a:solidFill>
                            <a:srgbClr val="000000"/>
                          </a:solidFill>
                        </a:rPr>
                        <a:t>ServerCentral</a:t>
                      </a:r>
                      <a:r>
                        <a:rPr lang="en-US" sz="1100" u="none" strike="noStrike" cap="none" dirty="0">
                          <a:solidFill>
                            <a:srgbClr val="000000"/>
                          </a:solidFill>
                        </a:rPr>
                        <a:t> CH1</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Equinix CH3</a:t>
                      </a:r>
                    </a:p>
                    <a:p>
                      <a:pPr marL="182563" marR="0" lvl="0" indent="-182563" algn="l" rtl="0">
                        <a:lnSpc>
                          <a:spcPct val="100000"/>
                        </a:lnSpc>
                        <a:spcBef>
                          <a:spcPts val="0"/>
                        </a:spcBef>
                        <a:spcAft>
                          <a:spcPts val="0"/>
                        </a:spcAft>
                        <a:buClr>
                          <a:srgbClr val="000000"/>
                        </a:buClr>
                        <a:buSzPts val="1800"/>
                        <a:buFont typeface="Arial"/>
                        <a:buChar char="•"/>
                      </a:pPr>
                      <a:endParaRPr lang="en-US" sz="1100" u="none" strike="noStrike" cap="none" dirty="0">
                        <a:solidFill>
                          <a:srgbClr val="000000"/>
                        </a:solidFill>
                      </a:endParaRPr>
                    </a:p>
                    <a:p>
                      <a:pPr marL="182563" marR="0" lvl="0" indent="-182563" algn="l" rtl="0">
                        <a:lnSpc>
                          <a:spcPct val="100000"/>
                        </a:lnSpc>
                        <a:spcBef>
                          <a:spcPts val="0"/>
                        </a:spcBef>
                        <a:spcAft>
                          <a:spcPts val="0"/>
                        </a:spcAft>
                        <a:buClr>
                          <a:srgbClr val="000000"/>
                        </a:buClr>
                        <a:buSzPts val="1800"/>
                        <a:buFont typeface="Arial"/>
                        <a:buChar char="•"/>
                      </a:pPr>
                      <a:endParaRPr lang="en-US" sz="1100" u="none" strike="noStrike" cap="none" dirty="0">
                        <a:solidFill>
                          <a:srgbClr val="000000"/>
                        </a:solidFill>
                      </a:endParaRPr>
                    </a:p>
                  </a:txBody>
                  <a:tcPr marL="91450" marR="91450" marT="45725" marB="45725"/>
                </a:tc>
                <a:tc>
                  <a:txBody>
                    <a:bodyPr/>
                    <a:lstStyle/>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err="1">
                          <a:solidFill>
                            <a:srgbClr val="000000"/>
                          </a:solidFill>
                        </a:rPr>
                        <a:t>PhoenixNAP</a:t>
                      </a:r>
                      <a:endParaRPr lang="en-US" sz="1100" u="none" strike="noStrike" cap="none" dirty="0">
                        <a:solidFill>
                          <a:srgbClr val="000000"/>
                        </a:solidFill>
                      </a:endParaRP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err="1">
                          <a:solidFill>
                            <a:srgbClr val="000000"/>
                          </a:solidFill>
                        </a:rPr>
                        <a:t>EdgeConneX</a:t>
                      </a:r>
                      <a:endParaRPr lang="en-US" sz="1100" u="none" strike="noStrike" cap="none" dirty="0">
                        <a:solidFill>
                          <a:srgbClr val="000000"/>
                        </a:solidFill>
                      </a:endParaRP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DRT 120 E Van Buren</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Iron Mountain AZP-1</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Aligned PHX1</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err="1">
                          <a:solidFill>
                            <a:srgbClr val="000000"/>
                          </a:solidFill>
                        </a:rPr>
                        <a:t>Flexential</a:t>
                      </a:r>
                      <a:r>
                        <a:rPr lang="en-US" sz="1100" u="none" strike="noStrike" cap="none" dirty="0">
                          <a:solidFill>
                            <a:srgbClr val="000000"/>
                          </a:solidFill>
                        </a:rPr>
                        <a:t> PHX01</a:t>
                      </a:r>
                    </a:p>
                  </a:txBody>
                  <a:tcPr marL="91450" marR="91450" marT="45725" marB="45725"/>
                </a:tc>
                <a:tc>
                  <a:txBody>
                    <a:bodyPr/>
                    <a:lstStyle/>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Pixel Factory</a:t>
                      </a: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err="1">
                          <a:solidFill>
                            <a:srgbClr val="000000"/>
                          </a:solidFill>
                        </a:rPr>
                        <a:t>EdgeConneX</a:t>
                      </a:r>
                      <a:endParaRPr lang="en-US" sz="1100" u="none" strike="noStrike" cap="none" dirty="0">
                        <a:solidFill>
                          <a:srgbClr val="000000"/>
                        </a:solidFill>
                      </a:endParaRPr>
                    </a:p>
                    <a:p>
                      <a:pPr marL="182563" marR="0" lvl="0" indent="-182563" algn="l" rtl="0">
                        <a:lnSpc>
                          <a:spcPct val="100000"/>
                        </a:lnSpc>
                        <a:spcBef>
                          <a:spcPts val="0"/>
                        </a:spcBef>
                        <a:spcAft>
                          <a:spcPts val="0"/>
                        </a:spcAft>
                        <a:buClr>
                          <a:srgbClr val="000000"/>
                        </a:buClr>
                        <a:buSzPts val="1800"/>
                        <a:buFont typeface="Arial"/>
                        <a:buChar char="•"/>
                      </a:pPr>
                      <a:r>
                        <a:rPr lang="en-US" sz="1100" u="none" strike="noStrike" cap="none" dirty="0">
                          <a:solidFill>
                            <a:srgbClr val="000000"/>
                          </a:solidFill>
                        </a:rPr>
                        <a:t>QTS RIC1 </a:t>
                      </a:r>
                      <a:endParaRPr sz="1100" u="none" strike="noStrike" cap="none" dirty="0">
                        <a:solidFill>
                          <a:srgbClr val="000000"/>
                        </a:solidFill>
                      </a:endParaRPr>
                    </a:p>
                  </a:txBody>
                  <a:tcPr marL="91450" marR="91450" marT="45725" marB="45725"/>
                </a:tc>
                <a:extLst>
                  <a:ext uri="{0D108BD9-81ED-4DB2-BD59-A6C34878D82A}">
                    <a16:rowId xmlns:a16="http://schemas.microsoft.com/office/drawing/2014/main" val="10002"/>
                  </a:ext>
                </a:extLst>
              </a:tr>
              <a:tr h="245847">
                <a:tc>
                  <a:txBody>
                    <a:bodyPr/>
                    <a:lstStyle/>
                    <a:p>
                      <a:pPr marL="0" marR="0" lvl="0" indent="0" algn="l" rtl="0">
                        <a:lnSpc>
                          <a:spcPct val="100000"/>
                        </a:lnSpc>
                        <a:spcBef>
                          <a:spcPts val="0"/>
                        </a:spcBef>
                        <a:spcAft>
                          <a:spcPts val="0"/>
                        </a:spcAft>
                        <a:buClr>
                          <a:srgbClr val="000000"/>
                        </a:buClr>
                        <a:buSzPts val="1800"/>
                        <a:buFont typeface="Arial"/>
                        <a:buNone/>
                      </a:pPr>
                      <a:r>
                        <a:rPr lang="en-US" sz="1200" u="none" strike="noStrike" cap="none" dirty="0"/>
                        <a:t># of ASN</a:t>
                      </a:r>
                      <a:endParaRPr sz="12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100" u="none" strike="noStrike" cap="none" dirty="0"/>
                        <a:t>255 (+4 connecting)</a:t>
                      </a:r>
                      <a:endParaRPr sz="11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100" u="none" strike="noStrike" cap="none" dirty="0"/>
                        <a:t>135 (+14 connecting)</a:t>
                      </a: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100" u="none" strike="noStrike" cap="none" dirty="0"/>
                        <a:t>43 (+9 connecting)</a:t>
                      </a:r>
                      <a:endParaRPr sz="11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100" u="none" strike="noStrike" cap="none"/>
                        <a:t>24 (+6 connecting)</a:t>
                      </a:r>
                      <a:endParaRPr sz="11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100" u="none" strike="noStrike" cap="none" dirty="0"/>
                        <a:t>21</a:t>
                      </a:r>
                      <a:endParaRPr sz="1100" u="none" strike="noStrike" cap="none" dirty="0"/>
                    </a:p>
                  </a:txBody>
                  <a:tcPr marL="91450" marR="91450" marT="45725" marB="45725"/>
                </a:tc>
                <a:extLst>
                  <a:ext uri="{0D108BD9-81ED-4DB2-BD59-A6C34878D82A}">
                    <a16:rowId xmlns:a16="http://schemas.microsoft.com/office/drawing/2014/main" val="10003"/>
                  </a:ext>
                </a:extLst>
              </a:tr>
              <a:tr h="300551">
                <a:tc>
                  <a:txBody>
                    <a:bodyPr/>
                    <a:lstStyle/>
                    <a:p>
                      <a:pPr marL="0" marR="0" lvl="0" indent="0" algn="l" rtl="0">
                        <a:lnSpc>
                          <a:spcPct val="100000"/>
                        </a:lnSpc>
                        <a:spcBef>
                          <a:spcPts val="0"/>
                        </a:spcBef>
                        <a:spcAft>
                          <a:spcPts val="0"/>
                        </a:spcAft>
                        <a:buClr>
                          <a:srgbClr val="000000"/>
                        </a:buClr>
                        <a:buSzPts val="1800"/>
                        <a:buFont typeface="Arial"/>
                        <a:buNone/>
                      </a:pPr>
                      <a:r>
                        <a:rPr lang="en-US" sz="1200" u="none" strike="noStrike" cap="none"/>
                        <a:t>Peak traffic </a:t>
                      </a:r>
                      <a:endParaRPr sz="12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100" u="none" strike="noStrike" cap="none" dirty="0"/>
                        <a:t>1.66 Tbit/s</a:t>
                      </a:r>
                      <a:endParaRPr sz="11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100" u="none" strike="noStrike" cap="none" dirty="0"/>
                        <a:t>1.01 Tbit/s</a:t>
                      </a:r>
                      <a:endParaRPr sz="11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100" u="none" strike="noStrike" cap="none" dirty="0"/>
                        <a:t>83.4 Gbit/s</a:t>
                      </a:r>
                      <a:endParaRPr sz="11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100" u="none" strike="noStrike" cap="none" dirty="0"/>
                        <a:t>43.8 Gbit/s</a:t>
                      </a:r>
                      <a:endParaRPr sz="11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100" u="none" strike="noStrike" cap="none" dirty="0"/>
                        <a:t>15.6 Gbit/s</a:t>
                      </a:r>
                      <a:endParaRPr sz="1100" u="none" strike="noStrike" cap="none" dirty="0"/>
                    </a:p>
                  </a:txBody>
                  <a:tcPr marL="91450" marR="91450" marT="45725" marB="45725"/>
                </a:tc>
                <a:extLst>
                  <a:ext uri="{0D108BD9-81ED-4DB2-BD59-A6C34878D82A}">
                    <a16:rowId xmlns:a16="http://schemas.microsoft.com/office/drawing/2014/main" val="10004"/>
                  </a:ext>
                </a:extLst>
              </a:tr>
              <a:tr h="318892">
                <a:tc>
                  <a:txBody>
                    <a:bodyPr/>
                    <a:lstStyle/>
                    <a:p>
                      <a:pPr marL="0" marR="0" lvl="0" indent="0" algn="l" rtl="0">
                        <a:lnSpc>
                          <a:spcPct val="100000"/>
                        </a:lnSpc>
                        <a:spcBef>
                          <a:spcPts val="0"/>
                        </a:spcBef>
                        <a:spcAft>
                          <a:spcPts val="0"/>
                        </a:spcAft>
                        <a:buClr>
                          <a:srgbClr val="000000"/>
                        </a:buClr>
                        <a:buSzPts val="1800"/>
                        <a:buFont typeface="Arial"/>
                        <a:buNone/>
                      </a:pPr>
                      <a:r>
                        <a:rPr lang="en-US" sz="1200" u="none" strike="noStrike" cap="none" dirty="0"/>
                        <a:t>Route Servers</a:t>
                      </a:r>
                      <a:endParaRPr sz="1200" u="none" strike="noStrike" cap="none" dirty="0"/>
                    </a:p>
                  </a:txBody>
                  <a:tcPr marL="91450" marR="91450" marT="45725" marB="45725">
                    <a:solidFill>
                      <a:srgbClr val="EAF1DD"/>
                    </a:solidFill>
                  </a:tcPr>
                </a:tc>
                <a:tc gridSpan="5">
                  <a:txBody>
                    <a:bodyPr/>
                    <a:lstStyle/>
                    <a:p>
                      <a:pPr marL="0" marR="0" lvl="0" indent="0" algn="l" rtl="0">
                        <a:lnSpc>
                          <a:spcPct val="100000"/>
                        </a:lnSpc>
                        <a:spcBef>
                          <a:spcPts val="0"/>
                        </a:spcBef>
                        <a:spcAft>
                          <a:spcPts val="0"/>
                        </a:spcAft>
                        <a:buClr>
                          <a:srgbClr val="000000"/>
                        </a:buClr>
                        <a:buSzPts val="1800"/>
                        <a:buFont typeface="Arial"/>
                        <a:buNone/>
                      </a:pPr>
                      <a:r>
                        <a:rPr lang="en-US" sz="1100" u="none" strike="noStrike" cap="none" dirty="0"/>
                        <a:t>Yes, </a:t>
                      </a:r>
                      <a:r>
                        <a:rPr lang="en-US" sz="1100" b="0" i="0" u="none" strike="noStrike" cap="none" dirty="0">
                          <a:solidFill>
                            <a:schemeClr val="dk1"/>
                          </a:solidFill>
                          <a:effectLst/>
                          <a:latin typeface="Calibri"/>
                          <a:ea typeface="Calibri"/>
                          <a:cs typeface="Calibri"/>
                          <a:sym typeface="Arial"/>
                        </a:rPr>
                        <a:t>DE-CIX operates two redundant v4 and two redundant v6 route servers at each of its Internet Exchanges. The detailed route server guides for our locations are linked on our website and </a:t>
                      </a:r>
                      <a:r>
                        <a:rPr lang="en-US" sz="1100" b="0" i="0" u="none" strike="noStrike" cap="none" dirty="0" err="1">
                          <a:solidFill>
                            <a:schemeClr val="dk1"/>
                          </a:solidFill>
                          <a:effectLst/>
                          <a:latin typeface="Calibri"/>
                          <a:ea typeface="Calibri"/>
                          <a:cs typeface="Calibri"/>
                          <a:sym typeface="Arial"/>
                        </a:rPr>
                        <a:t>PeeringDB</a:t>
                      </a:r>
                      <a:r>
                        <a:rPr lang="en-US" sz="1100" b="0" i="0" u="none" strike="noStrike" cap="none">
                          <a:solidFill>
                            <a:schemeClr val="dk1"/>
                          </a:solidFill>
                          <a:effectLst/>
                          <a:latin typeface="Calibri"/>
                          <a:ea typeface="Calibri"/>
                          <a:cs typeface="Calibri"/>
                          <a:sym typeface="Arial"/>
                        </a:rPr>
                        <a:t>.</a:t>
                      </a:r>
                      <a:endParaRPr lang="en-US" sz="1100" b="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r>
                        <a:rPr lang="en-US" sz="1200" u="none" strike="noStrike" cap="none" dirty="0"/>
                        <a:t>Yes</a:t>
                      </a:r>
                      <a:endParaRPr sz="1200" u="none" strike="noStrike" cap="none" dirty="0"/>
                    </a:p>
                  </a:txBody>
                  <a:tcPr marL="91450" marR="91450" marT="45725" marB="45725"/>
                </a:tc>
                <a:tc hMerge="1">
                  <a:txBody>
                    <a:bodyPr/>
                    <a:lstStyle/>
                    <a:p>
                      <a:endParaRPr lang="en-US"/>
                    </a:p>
                  </a:txBody>
                  <a:tcPr/>
                </a:tc>
                <a:tc hMerge="1">
                  <a:txBody>
                    <a:bodyPr/>
                    <a:lstStyle/>
                    <a:p>
                      <a:endParaRPr lang="en-US"/>
                    </a:p>
                  </a:txBody>
                  <a:tcPr/>
                </a:tc>
                <a:tc hMerge="1">
                  <a:txBody>
                    <a:bodyPr/>
                    <a:lstStyle/>
                    <a:p>
                      <a:pPr marL="0" marR="0" lvl="0" indent="0" algn="l" rtl="0">
                        <a:lnSpc>
                          <a:spcPct val="100000"/>
                        </a:lnSpc>
                        <a:spcBef>
                          <a:spcPts val="0"/>
                        </a:spcBef>
                        <a:spcAft>
                          <a:spcPts val="0"/>
                        </a:spcAft>
                        <a:buClr>
                          <a:srgbClr val="000000"/>
                        </a:buClr>
                        <a:buSzPts val="1800"/>
                        <a:buFont typeface="Arial"/>
                        <a:buNone/>
                      </a:pPr>
                      <a:endParaRPr lang="en-US" sz="1200" b="0" u="none" strike="noStrike" cap="none" dirty="0"/>
                    </a:p>
                  </a:txBody>
                  <a:tcPr marL="91450" marR="91450" marT="45725" marB="45725"/>
                </a:tc>
                <a:extLst>
                  <a:ext uri="{0D108BD9-81ED-4DB2-BD59-A6C34878D82A}">
                    <a16:rowId xmlns:a16="http://schemas.microsoft.com/office/drawing/2014/main" val="10005"/>
                  </a:ext>
                </a:extLst>
              </a:tr>
              <a:tr h="0">
                <a:tc>
                  <a:txBody>
                    <a:bodyPr/>
                    <a:lstStyle/>
                    <a:p>
                      <a:pPr marL="0" marR="0" lvl="0" indent="0" algn="l" rtl="0">
                        <a:lnSpc>
                          <a:spcPct val="100000"/>
                        </a:lnSpc>
                        <a:spcBef>
                          <a:spcPts val="0"/>
                        </a:spcBef>
                        <a:spcAft>
                          <a:spcPts val="0"/>
                        </a:spcAft>
                        <a:buClr>
                          <a:srgbClr val="000000"/>
                        </a:buClr>
                        <a:buSzPts val="1800"/>
                        <a:buFont typeface="Arial"/>
                        <a:buNone/>
                      </a:pPr>
                      <a:r>
                        <a:rPr lang="en-US" sz="1200" u="none" strike="noStrike" cap="none" dirty="0"/>
                        <a:t>RPKI</a:t>
                      </a:r>
                      <a:endParaRPr sz="1200" u="none" strike="noStrike" cap="none" dirty="0"/>
                    </a:p>
                  </a:txBody>
                  <a:tcPr marL="91450" marR="91450" marT="45725" marB="45725">
                    <a:solidFill>
                      <a:srgbClr val="EAF1DD"/>
                    </a:solidFill>
                  </a:tcPr>
                </a:tc>
                <a:tc gridSpan="5">
                  <a:txBody>
                    <a:bodyPr/>
                    <a:lstStyle/>
                    <a:p>
                      <a:pPr marL="0" marR="0" lvl="0" indent="0" algn="l" rtl="0">
                        <a:lnSpc>
                          <a:spcPct val="100000"/>
                        </a:lnSpc>
                        <a:spcBef>
                          <a:spcPts val="0"/>
                        </a:spcBef>
                        <a:spcAft>
                          <a:spcPts val="0"/>
                        </a:spcAft>
                        <a:buClr>
                          <a:srgbClr val="000000"/>
                        </a:buClr>
                        <a:buSzPts val="1800"/>
                        <a:buFont typeface="Arial"/>
                        <a:buNone/>
                      </a:pPr>
                      <a:r>
                        <a:rPr lang="en-US" sz="1100" b="0" u="none" strike="noStrike" cap="none" dirty="0"/>
                        <a:t>Yes, </a:t>
                      </a:r>
                      <a:r>
                        <a:rPr lang="en-US" sz="1100" b="0" i="0" u="none" strike="noStrike" cap="none" dirty="0">
                          <a:solidFill>
                            <a:schemeClr val="dk1"/>
                          </a:solidFill>
                          <a:effectLst/>
                          <a:latin typeface="Calibri"/>
                          <a:ea typeface="Calibri"/>
                          <a:cs typeface="Calibri"/>
                          <a:sym typeface="Arial"/>
                        </a:rPr>
                        <a:t>DE-CIX deployed RPKI in 2019 - </a:t>
                      </a:r>
                      <a:r>
                        <a:rPr lang="en-US" sz="1100" b="0" i="0" u="none" strike="noStrike" cap="none" dirty="0">
                          <a:solidFill>
                            <a:schemeClr val="dk1"/>
                          </a:solidFill>
                          <a:effectLst/>
                          <a:latin typeface="Calibri"/>
                          <a:ea typeface="Calibri"/>
                          <a:cs typeface="Calibri"/>
                          <a:sym typeface="Arial"/>
                          <a:hlinkClick r:id="rId3"/>
                        </a:rPr>
                        <a:t>https://www.de-cix.net/en/resources/service-information/route-server-guides/rpki</a:t>
                      </a:r>
                      <a:r>
                        <a:rPr lang="en-US" sz="1100" b="0" i="0" u="none" strike="noStrike" cap="none" dirty="0">
                          <a:solidFill>
                            <a:schemeClr val="dk1"/>
                          </a:solidFill>
                          <a:effectLst/>
                          <a:latin typeface="Calibri"/>
                          <a:ea typeface="Calibri"/>
                          <a:cs typeface="Calibri"/>
                          <a:sym typeface="Arial"/>
                        </a:rPr>
                        <a:t> </a:t>
                      </a:r>
                      <a:endParaRPr sz="1100" b="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200" u="none" strike="noStrike" cap="none" dirty="0"/>
                    </a:p>
                  </a:txBody>
                  <a:tcPr marL="91450" marR="91450" marT="45725" marB="45725"/>
                </a:tc>
                <a:tc hMerge="1">
                  <a:txBody>
                    <a:bodyPr/>
                    <a:lstStyle/>
                    <a:p>
                      <a:endParaRPr lang="en-US"/>
                    </a:p>
                  </a:txBody>
                  <a:tcPr/>
                </a:tc>
                <a:tc hMerge="1">
                  <a:txBody>
                    <a:bodyPr/>
                    <a:lstStyle/>
                    <a:p>
                      <a:endParaRPr lang="en-US"/>
                    </a:p>
                  </a:txBody>
                  <a:tcPr/>
                </a:tc>
                <a:tc hMerge="1">
                  <a:txBody>
                    <a:bodyPr/>
                    <a:lstStyle/>
                    <a:p>
                      <a:pPr marL="0" marR="0" lvl="0" indent="0" algn="l" rtl="0">
                        <a:lnSpc>
                          <a:spcPct val="100000"/>
                        </a:lnSpc>
                        <a:spcBef>
                          <a:spcPts val="0"/>
                        </a:spcBef>
                        <a:spcAft>
                          <a:spcPts val="0"/>
                        </a:spcAft>
                        <a:buClr>
                          <a:srgbClr val="000000"/>
                        </a:buClr>
                        <a:buSzPts val="1800"/>
                        <a:buFont typeface="Arial"/>
                        <a:buNone/>
                      </a:pPr>
                      <a:endParaRPr sz="1200" b="0" u="none" strike="noStrike" cap="none" dirty="0"/>
                    </a:p>
                  </a:txBody>
                  <a:tcPr marL="91450" marR="91450" marT="45725" marB="45725"/>
                </a:tc>
                <a:extLst>
                  <a:ext uri="{0D108BD9-81ED-4DB2-BD59-A6C34878D82A}">
                    <a16:rowId xmlns:a16="http://schemas.microsoft.com/office/drawing/2014/main" val="10006"/>
                  </a:ext>
                </a:extLst>
              </a:tr>
              <a:tr h="387351">
                <a:tc>
                  <a:txBody>
                    <a:bodyPr/>
                    <a:lstStyle/>
                    <a:p>
                      <a:pPr marL="0" marR="0" lvl="0" indent="0" algn="l" rtl="0">
                        <a:lnSpc>
                          <a:spcPct val="100000"/>
                        </a:lnSpc>
                        <a:spcBef>
                          <a:spcPts val="0"/>
                        </a:spcBef>
                        <a:spcAft>
                          <a:spcPts val="0"/>
                        </a:spcAft>
                        <a:buClr>
                          <a:srgbClr val="000000"/>
                        </a:buClr>
                        <a:buSzPts val="1800"/>
                        <a:buFont typeface="Arial"/>
                        <a:buNone/>
                      </a:pPr>
                      <a:r>
                        <a:rPr lang="en-US" sz="1200" u="none" strike="noStrike" cap="none" dirty="0"/>
                        <a:t>Contact</a:t>
                      </a:r>
                      <a:endParaRPr sz="1200" u="none" strike="noStrike" cap="none" dirty="0"/>
                    </a:p>
                  </a:txBody>
                  <a:tcPr marL="91450" marR="91450" marT="45725" marB="45725">
                    <a:solidFill>
                      <a:srgbClr val="EAF1DD"/>
                    </a:solidFill>
                  </a:tcPr>
                </a:tc>
                <a:tc gridSpan="5">
                  <a:txBody>
                    <a:bodyPr/>
                    <a:lstStyle/>
                    <a:p>
                      <a:pPr marL="0" marR="0" lvl="0" indent="0" algn="l" rtl="0">
                        <a:lnSpc>
                          <a:spcPct val="100000"/>
                        </a:lnSpc>
                        <a:spcBef>
                          <a:spcPts val="0"/>
                        </a:spcBef>
                        <a:spcAft>
                          <a:spcPts val="0"/>
                        </a:spcAft>
                        <a:buClr>
                          <a:srgbClr val="000000"/>
                        </a:buClr>
                        <a:buSzPts val="1800"/>
                        <a:buFont typeface="Arial"/>
                        <a:buNone/>
                      </a:pPr>
                      <a:r>
                        <a:rPr lang="en-US" sz="1100" b="1" i="0" u="none" strike="noStrike" cap="none" dirty="0">
                          <a:solidFill>
                            <a:schemeClr val="dk1"/>
                          </a:solidFill>
                          <a:latin typeface="Calibri"/>
                          <a:ea typeface="Calibri"/>
                          <a:cs typeface="Calibri"/>
                          <a:sym typeface="Calibri"/>
                        </a:rPr>
                        <a:t>Ed </a:t>
                      </a:r>
                      <a:r>
                        <a:rPr lang="en-US" sz="1100" b="1" i="0" u="none" strike="noStrike" cap="none" dirty="0" err="1">
                          <a:solidFill>
                            <a:schemeClr val="dk1"/>
                          </a:solidFill>
                          <a:latin typeface="Calibri"/>
                          <a:ea typeface="Calibri"/>
                          <a:cs typeface="Calibri"/>
                          <a:sym typeface="Calibri"/>
                        </a:rPr>
                        <a:t>d’Agostino</a:t>
                      </a:r>
                      <a:r>
                        <a:rPr lang="en-US" sz="1100" b="1" i="0" u="none" strike="noStrike" cap="none" dirty="0">
                          <a:solidFill>
                            <a:schemeClr val="dk1"/>
                          </a:solidFill>
                          <a:latin typeface="Calibri"/>
                          <a:ea typeface="Calibri"/>
                          <a:cs typeface="Calibri"/>
                          <a:sym typeface="Calibri"/>
                        </a:rPr>
                        <a:t> </a:t>
                      </a:r>
                      <a:r>
                        <a:rPr lang="en-US" sz="1100" b="0" i="0" u="none" strike="noStrike" cap="none" dirty="0">
                          <a:solidFill>
                            <a:schemeClr val="dk1"/>
                          </a:solidFill>
                          <a:latin typeface="Calibri"/>
                          <a:ea typeface="Calibri"/>
                          <a:cs typeface="Calibri"/>
                          <a:sym typeface="Calibri"/>
                        </a:rPr>
                        <a:t>- VP North America – Market Lead Central </a:t>
                      </a:r>
                      <a:r>
                        <a:rPr lang="en-US" sz="1100" b="0" i="0" u="none" strike="noStrike" cap="none" dirty="0">
                          <a:solidFill>
                            <a:schemeClr val="dk1"/>
                          </a:solidFill>
                          <a:latin typeface="Calibri"/>
                          <a:ea typeface="Calibri"/>
                          <a:cs typeface="Calibri"/>
                          <a:sym typeface="Calibri"/>
                          <a:hlinkClick r:id="rId4"/>
                        </a:rPr>
                        <a:t>ed.dagostino@de-cix.net</a:t>
                      </a:r>
                      <a:r>
                        <a:rPr lang="en-US" sz="1100" b="0" i="0" u="none" strike="noStrike" cap="none" dirty="0">
                          <a:solidFill>
                            <a:schemeClr val="dk1"/>
                          </a:solidFill>
                          <a:latin typeface="Calibri"/>
                          <a:ea typeface="Calibri"/>
                          <a:cs typeface="Calibri"/>
                          <a:sym typeface="Calibri"/>
                        </a:rPr>
                        <a:t> </a:t>
                      </a:r>
                    </a:p>
                    <a:p>
                      <a:pPr marL="0" marR="0" lvl="0" indent="0" algn="l" rtl="0">
                        <a:lnSpc>
                          <a:spcPct val="100000"/>
                        </a:lnSpc>
                        <a:spcBef>
                          <a:spcPts val="0"/>
                        </a:spcBef>
                        <a:spcAft>
                          <a:spcPts val="0"/>
                        </a:spcAft>
                        <a:buClr>
                          <a:srgbClr val="000000"/>
                        </a:buClr>
                        <a:buSzPts val="1800"/>
                        <a:buFont typeface="Arial"/>
                        <a:buNone/>
                      </a:pPr>
                      <a:r>
                        <a:rPr lang="en-US" sz="1100" b="1" i="0" u="none" strike="noStrike" cap="none" dirty="0">
                          <a:solidFill>
                            <a:schemeClr val="dk1"/>
                          </a:solidFill>
                          <a:latin typeface="Calibri"/>
                          <a:ea typeface="Calibri"/>
                          <a:cs typeface="Calibri"/>
                          <a:sym typeface="Calibri"/>
                        </a:rPr>
                        <a:t>Kendra </a:t>
                      </a:r>
                      <a:r>
                        <a:rPr lang="en-US" sz="1100" b="1" i="0" u="none" strike="noStrike" cap="none" dirty="0" err="1">
                          <a:solidFill>
                            <a:schemeClr val="dk1"/>
                          </a:solidFill>
                          <a:latin typeface="Calibri"/>
                          <a:ea typeface="Calibri"/>
                          <a:cs typeface="Calibri"/>
                          <a:sym typeface="Calibri"/>
                        </a:rPr>
                        <a:t>Pignotti</a:t>
                      </a:r>
                      <a:r>
                        <a:rPr lang="en-US" sz="1100" b="1" i="0" u="none" strike="noStrike" cap="none" dirty="0">
                          <a:solidFill>
                            <a:schemeClr val="dk1"/>
                          </a:solidFill>
                          <a:latin typeface="Calibri"/>
                          <a:ea typeface="Calibri"/>
                          <a:cs typeface="Calibri"/>
                          <a:sym typeface="Calibri"/>
                        </a:rPr>
                        <a:t> </a:t>
                      </a:r>
                      <a:r>
                        <a:rPr lang="en-US" sz="1100" b="0" i="0" u="none" strike="noStrike" cap="none" dirty="0">
                          <a:solidFill>
                            <a:schemeClr val="dk1"/>
                          </a:solidFill>
                          <a:latin typeface="Calibri"/>
                          <a:ea typeface="Calibri"/>
                          <a:cs typeface="Calibri"/>
                          <a:sym typeface="Calibri"/>
                        </a:rPr>
                        <a:t>- </a:t>
                      </a:r>
                      <a:r>
                        <a:rPr lang="en-US" sz="1100" b="0" i="0" u="none" strike="noStrike" cap="none" dirty="0">
                          <a:solidFill>
                            <a:schemeClr val="dk1"/>
                          </a:solidFill>
                          <a:effectLst/>
                          <a:latin typeface="Calibri"/>
                          <a:ea typeface="Calibri"/>
                          <a:cs typeface="Calibri"/>
                          <a:sym typeface="Arial"/>
                        </a:rPr>
                        <a:t>Regional Director Strategic Partners, </a:t>
                      </a:r>
                      <a:r>
                        <a:rPr lang="en-US" sz="1100" b="0" i="0" u="none" strike="noStrike" cap="none" dirty="0">
                          <a:solidFill>
                            <a:schemeClr val="dk1"/>
                          </a:solidFill>
                          <a:effectLst/>
                          <a:latin typeface="Calibri"/>
                          <a:ea typeface="Calibri"/>
                          <a:cs typeface="Calibri"/>
                          <a:sym typeface="Arial"/>
                          <a:hlinkClick r:id="rId5"/>
                        </a:rPr>
                        <a:t>kendra.pignotti@de-cix.net</a:t>
                      </a:r>
                      <a:r>
                        <a:rPr lang="en-US" sz="1100" b="0" i="0" u="none" strike="noStrike" cap="none" dirty="0">
                          <a:solidFill>
                            <a:schemeClr val="dk1"/>
                          </a:solidFill>
                          <a:effectLst/>
                          <a:latin typeface="Calibri"/>
                          <a:ea typeface="Calibri"/>
                          <a:cs typeface="Calibri"/>
                          <a:sym typeface="Arial"/>
                        </a:rPr>
                        <a:t> </a:t>
                      </a:r>
                    </a:p>
                    <a:p>
                      <a:pPr marL="0" marR="0" lvl="0" indent="0" algn="l" rtl="0">
                        <a:lnSpc>
                          <a:spcPct val="100000"/>
                        </a:lnSpc>
                        <a:spcBef>
                          <a:spcPts val="0"/>
                        </a:spcBef>
                        <a:spcAft>
                          <a:spcPts val="0"/>
                        </a:spcAft>
                        <a:buClr>
                          <a:srgbClr val="000000"/>
                        </a:buClr>
                        <a:buSzPts val="1800"/>
                        <a:buFont typeface="Arial"/>
                        <a:buNone/>
                      </a:pPr>
                      <a:r>
                        <a:rPr lang="en-US" sz="1100" b="1" i="0" u="none" strike="noStrike" cap="none" dirty="0">
                          <a:solidFill>
                            <a:schemeClr val="dk1"/>
                          </a:solidFill>
                          <a:effectLst/>
                          <a:latin typeface="Calibri"/>
                          <a:ea typeface="Calibri"/>
                          <a:cs typeface="Calibri"/>
                          <a:sym typeface="Arial"/>
                        </a:rPr>
                        <a:t>Zach Jones </a:t>
                      </a:r>
                      <a:r>
                        <a:rPr lang="en-US" sz="1100" b="0" i="0" u="none" strike="noStrike" cap="none" dirty="0">
                          <a:solidFill>
                            <a:schemeClr val="dk1"/>
                          </a:solidFill>
                          <a:effectLst/>
                          <a:latin typeface="Calibri"/>
                          <a:ea typeface="Calibri"/>
                          <a:cs typeface="Calibri"/>
                          <a:sym typeface="Arial"/>
                        </a:rPr>
                        <a:t>– Market Lead, East, </a:t>
                      </a:r>
                      <a:r>
                        <a:rPr lang="en-US" sz="1100" b="0" i="0" u="none" strike="noStrike" cap="none" dirty="0">
                          <a:solidFill>
                            <a:schemeClr val="dk1"/>
                          </a:solidFill>
                          <a:effectLst/>
                          <a:latin typeface="Calibri"/>
                          <a:ea typeface="Calibri"/>
                          <a:cs typeface="Calibri"/>
                          <a:sym typeface="Arial"/>
                          <a:hlinkClick r:id="rId6"/>
                        </a:rPr>
                        <a:t>zach.jones@de-cix.net</a:t>
                      </a:r>
                      <a:endParaRPr lang="en-US" sz="1100" b="0" i="0" u="none" strike="noStrike" cap="none" dirty="0">
                        <a:solidFill>
                          <a:schemeClr val="dk1"/>
                        </a:solidFill>
                        <a:effectLst/>
                        <a:latin typeface="Calibri"/>
                        <a:ea typeface="Calibri"/>
                        <a:cs typeface="Calibri"/>
                        <a:sym typeface="Arial"/>
                      </a:endParaRPr>
                    </a:p>
                    <a:p>
                      <a:pPr marL="0" marR="0" lvl="0" indent="0" algn="l" rtl="0">
                        <a:lnSpc>
                          <a:spcPct val="100000"/>
                        </a:lnSpc>
                        <a:spcBef>
                          <a:spcPts val="0"/>
                        </a:spcBef>
                        <a:spcAft>
                          <a:spcPts val="0"/>
                        </a:spcAft>
                        <a:buClr>
                          <a:srgbClr val="000000"/>
                        </a:buClr>
                        <a:buSzPts val="1800"/>
                        <a:buFont typeface="Arial"/>
                        <a:buNone/>
                      </a:pPr>
                      <a:r>
                        <a:rPr lang="en-US" sz="1100" b="1" i="0" u="none" strike="noStrike" cap="none" dirty="0">
                          <a:solidFill>
                            <a:schemeClr val="dk1"/>
                          </a:solidFill>
                          <a:effectLst/>
                          <a:latin typeface="Calibri"/>
                          <a:ea typeface="Calibri"/>
                          <a:cs typeface="Calibri"/>
                          <a:sym typeface="Arial"/>
                        </a:rPr>
                        <a:t>Hector Calderon </a:t>
                      </a:r>
                      <a:r>
                        <a:rPr lang="en-US" sz="1100" b="0" i="0" u="none" strike="noStrike" cap="none" dirty="0">
                          <a:solidFill>
                            <a:schemeClr val="dk1"/>
                          </a:solidFill>
                          <a:effectLst/>
                          <a:latin typeface="Calibri"/>
                          <a:ea typeface="Calibri"/>
                          <a:cs typeface="Calibri"/>
                          <a:sym typeface="Arial"/>
                        </a:rPr>
                        <a:t>– Market Lead, West, </a:t>
                      </a:r>
                      <a:r>
                        <a:rPr lang="en-US" sz="1100" b="0" i="0" u="none" strike="noStrike" cap="none" dirty="0">
                          <a:solidFill>
                            <a:schemeClr val="dk1"/>
                          </a:solidFill>
                          <a:effectLst/>
                          <a:latin typeface="Calibri"/>
                          <a:ea typeface="Calibri"/>
                          <a:cs typeface="Calibri"/>
                          <a:sym typeface="Arial"/>
                          <a:hlinkClick r:id="rId7"/>
                        </a:rPr>
                        <a:t>hector.calderon@de-cix.net</a:t>
                      </a:r>
                      <a:r>
                        <a:rPr lang="en-US" sz="1100" b="0" i="0" u="none" strike="noStrike" cap="none" dirty="0">
                          <a:solidFill>
                            <a:schemeClr val="dk1"/>
                          </a:solidFill>
                          <a:effectLst/>
                          <a:latin typeface="Calibri"/>
                          <a:ea typeface="Calibri"/>
                          <a:cs typeface="Calibri"/>
                          <a:sym typeface="Arial"/>
                        </a:rPr>
                        <a:t> </a:t>
                      </a:r>
                    </a:p>
                    <a:p>
                      <a:pPr marL="0" marR="0" lvl="0" indent="0" algn="l" rtl="0">
                        <a:lnSpc>
                          <a:spcPct val="100000"/>
                        </a:lnSpc>
                        <a:spcBef>
                          <a:spcPts val="0"/>
                        </a:spcBef>
                        <a:spcAft>
                          <a:spcPts val="0"/>
                        </a:spcAft>
                        <a:buClr>
                          <a:srgbClr val="000000"/>
                        </a:buClr>
                        <a:buSzPts val="1800"/>
                        <a:buFont typeface="Arial"/>
                        <a:buNone/>
                      </a:pPr>
                      <a:endParaRPr sz="1100" b="0" i="0" u="none" strike="noStrike" cap="none" dirty="0">
                        <a:solidFill>
                          <a:schemeClr val="dk1"/>
                        </a:solidFill>
                        <a:latin typeface="Calibri"/>
                        <a:ea typeface="Calibri"/>
                        <a:cs typeface="Calibri"/>
                        <a:sym typeface="Calibri"/>
                      </a:endParaRPr>
                    </a:p>
                  </a:txBody>
                  <a:tcPr marL="91450" marR="91450" marT="45725" marB="45725"/>
                </a:tc>
                <a:tc hMerge="1">
                  <a:txBody>
                    <a:bodyPr/>
                    <a:lstStyle/>
                    <a:p>
                      <a:endParaRPr lang="en-US"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2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2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200" u="none" strike="noStrike" cap="none" dirty="0"/>
                    </a:p>
                  </a:txBody>
                  <a:tcPr marL="91450" marR="91450" marT="45725" marB="45725"/>
                </a:tc>
                <a:extLst>
                  <a:ext uri="{0D108BD9-81ED-4DB2-BD59-A6C34878D82A}">
                    <a16:rowId xmlns:a16="http://schemas.microsoft.com/office/drawing/2014/main" val="10007"/>
                  </a:ext>
                </a:extLst>
              </a:tr>
            </a:tbl>
          </a:graphicData>
        </a:graphic>
      </p:graphicFrame>
      <p:sp>
        <p:nvSpPr>
          <p:cNvPr id="107" name="Google Shape;107;p11"/>
          <p:cNvSpPr txBox="1"/>
          <p:nvPr/>
        </p:nvSpPr>
        <p:spPr>
          <a:xfrm>
            <a:off x="7488347" y="2980720"/>
            <a:ext cx="4874151" cy="1169511"/>
          </a:xfrm>
          <a:prstGeom prst="rect">
            <a:avLst/>
          </a:prstGeom>
          <a:noFill/>
          <a:ln>
            <a:noFill/>
          </a:ln>
        </p:spPr>
        <p:txBody>
          <a:bodyPr spcFirstLastPara="1" wrap="square" lIns="91425" tIns="45700" rIns="91425" bIns="45700" anchor="t" anchorCtr="0">
            <a:spAutoFit/>
          </a:bodyPr>
          <a:lstStyle/>
          <a:p>
            <a:pPr indent="-101600">
              <a:buClr>
                <a:srgbClr val="000000"/>
              </a:buClr>
              <a:buSzPts val="1600"/>
              <a:buFont typeface="Arial"/>
              <a:buChar char="•"/>
            </a:pPr>
            <a:r>
              <a:rPr lang="en-US" sz="1400" u="sng" kern="0" dirty="0">
                <a:solidFill>
                  <a:srgbClr val="000000"/>
                </a:solidFill>
                <a:latin typeface="Calibri"/>
                <a:ea typeface="Calibri"/>
                <a:cs typeface="Calibri"/>
                <a:sym typeface="Calibri"/>
              </a:rPr>
              <a:t>Recent updates</a:t>
            </a:r>
            <a:endParaRPr sz="1400" u="sng"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400" b="1" kern="0" dirty="0">
                <a:solidFill>
                  <a:srgbClr val="000000"/>
                </a:solidFill>
                <a:latin typeface="Calibri"/>
                <a:cs typeface="Calibri"/>
                <a:sym typeface="Calibri"/>
              </a:rPr>
              <a:t>DE-CIX Chicago </a:t>
            </a:r>
            <a:r>
              <a:rPr lang="en-US" sz="1400" kern="0" dirty="0">
                <a:solidFill>
                  <a:srgbClr val="000000"/>
                </a:solidFill>
                <a:latin typeface="Calibri"/>
                <a:cs typeface="Calibri"/>
                <a:sym typeface="Calibri"/>
              </a:rPr>
              <a:t>secures commitments from Google Fiber, </a:t>
            </a:r>
            <a:r>
              <a:rPr lang="en-US" sz="1400" kern="0" dirty="0" err="1">
                <a:solidFill>
                  <a:srgbClr val="000000"/>
                </a:solidFill>
                <a:latin typeface="Calibri"/>
                <a:cs typeface="Calibri"/>
                <a:sym typeface="Calibri"/>
              </a:rPr>
              <a:t>Starlink</a:t>
            </a:r>
            <a:r>
              <a:rPr lang="en-US" sz="1400" kern="0" dirty="0">
                <a:solidFill>
                  <a:srgbClr val="000000"/>
                </a:solidFill>
                <a:latin typeface="Calibri"/>
                <a:cs typeface="Calibri"/>
                <a:sym typeface="Calibri"/>
              </a:rPr>
              <a:t>, US Internet, and </a:t>
            </a:r>
            <a:r>
              <a:rPr lang="en-US" sz="1400" kern="0" dirty="0" err="1">
                <a:solidFill>
                  <a:srgbClr val="000000"/>
                </a:solidFill>
                <a:latin typeface="Calibri"/>
                <a:cs typeface="Calibri"/>
                <a:sym typeface="Calibri"/>
              </a:rPr>
              <a:t>NineStar</a:t>
            </a:r>
            <a:r>
              <a:rPr lang="en-US" sz="1400" kern="0" dirty="0">
                <a:solidFill>
                  <a:srgbClr val="000000"/>
                </a:solidFill>
                <a:latin typeface="Calibri"/>
                <a:cs typeface="Calibri"/>
                <a:sym typeface="Calibri"/>
              </a:rPr>
              <a:t>.</a:t>
            </a:r>
            <a:endParaRPr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400" b="1" kern="0" dirty="0">
                <a:solidFill>
                  <a:srgbClr val="000000"/>
                </a:solidFill>
                <a:latin typeface="Calibri"/>
                <a:ea typeface="Calibri"/>
                <a:cs typeface="Calibri"/>
                <a:sym typeface="Calibri"/>
              </a:rPr>
              <a:t>DE-CIX Phoenix </a:t>
            </a:r>
            <a:r>
              <a:rPr lang="en-US" sz="1400" kern="0" dirty="0">
                <a:solidFill>
                  <a:srgbClr val="000000"/>
                </a:solidFill>
                <a:latin typeface="Calibri"/>
                <a:ea typeface="Calibri"/>
                <a:cs typeface="Calibri"/>
                <a:sym typeface="Calibri"/>
              </a:rPr>
              <a:t>secures Google Fiber, Gila River, </a:t>
            </a:r>
            <a:r>
              <a:rPr lang="en-US" sz="1400" kern="0" dirty="0" err="1">
                <a:solidFill>
                  <a:srgbClr val="000000"/>
                </a:solidFill>
                <a:latin typeface="Calibri"/>
                <a:ea typeface="Calibri"/>
                <a:cs typeface="Calibri"/>
                <a:sym typeface="Calibri"/>
              </a:rPr>
              <a:t>Starlink</a:t>
            </a:r>
            <a:r>
              <a:rPr lang="en-US" sz="1400" kern="0" dirty="0">
                <a:solidFill>
                  <a:srgbClr val="000000"/>
                </a:solidFill>
                <a:latin typeface="Calibri"/>
                <a:ea typeface="Calibri"/>
                <a:cs typeface="Calibri"/>
                <a:sym typeface="Calibri"/>
              </a:rPr>
              <a:t> &amp; Sun Corridor Network, comprised of: ASU, U of A, NAU.</a:t>
            </a:r>
          </a:p>
        </p:txBody>
      </p:sp>
      <p:pic>
        <p:nvPicPr>
          <p:cNvPr id="11" name="Picture 10" descr="A person in a suit smiling&#10;&#10;Description automatically generated">
            <a:extLst>
              <a:ext uri="{FF2B5EF4-FFF2-40B4-BE49-F238E27FC236}">
                <a16:creationId xmlns:a16="http://schemas.microsoft.com/office/drawing/2014/main" id="{707FFEAD-AD57-44C0-D1EC-09883348589B}"/>
              </a:ext>
            </a:extLst>
          </p:cNvPr>
          <p:cNvPicPr>
            <a:picLocks noChangeAspect="1"/>
          </p:cNvPicPr>
          <p:nvPr/>
        </p:nvPicPr>
        <p:blipFill>
          <a:blip r:embed="rId8"/>
          <a:stretch>
            <a:fillRect/>
          </a:stretch>
        </p:blipFill>
        <p:spPr>
          <a:xfrm>
            <a:off x="10465519" y="5951567"/>
            <a:ext cx="891011" cy="891011"/>
          </a:xfrm>
          <a:prstGeom prst="rect">
            <a:avLst/>
          </a:prstGeom>
        </p:spPr>
      </p:pic>
      <p:pic>
        <p:nvPicPr>
          <p:cNvPr id="13" name="Picture 12" descr="A person wearing a black and white jacket&#10;&#10;Description automatically generated">
            <a:extLst>
              <a:ext uri="{FF2B5EF4-FFF2-40B4-BE49-F238E27FC236}">
                <a16:creationId xmlns:a16="http://schemas.microsoft.com/office/drawing/2014/main" id="{69F61B48-1343-C27A-A983-7A56F2CC928A}"/>
              </a:ext>
            </a:extLst>
          </p:cNvPr>
          <p:cNvPicPr>
            <a:picLocks noChangeAspect="1"/>
          </p:cNvPicPr>
          <p:nvPr/>
        </p:nvPicPr>
        <p:blipFill>
          <a:blip r:embed="rId9"/>
          <a:stretch>
            <a:fillRect/>
          </a:stretch>
        </p:blipFill>
        <p:spPr>
          <a:xfrm>
            <a:off x="7488348" y="5990308"/>
            <a:ext cx="891011" cy="891011"/>
          </a:xfrm>
          <a:prstGeom prst="rect">
            <a:avLst/>
          </a:prstGeom>
        </p:spPr>
      </p:pic>
      <p:pic>
        <p:nvPicPr>
          <p:cNvPr id="15" name="Picture 14" descr="A person smiling at the camera&#10;&#10;Description automatically generated">
            <a:extLst>
              <a:ext uri="{FF2B5EF4-FFF2-40B4-BE49-F238E27FC236}">
                <a16:creationId xmlns:a16="http://schemas.microsoft.com/office/drawing/2014/main" id="{4FD762E2-4A0C-B7B4-D16C-0B39C02FDF9B}"/>
              </a:ext>
            </a:extLst>
          </p:cNvPr>
          <p:cNvPicPr>
            <a:picLocks noChangeAspect="1"/>
          </p:cNvPicPr>
          <p:nvPr/>
        </p:nvPicPr>
        <p:blipFill>
          <a:blip r:embed="rId10"/>
          <a:stretch>
            <a:fillRect/>
          </a:stretch>
        </p:blipFill>
        <p:spPr>
          <a:xfrm>
            <a:off x="8464554" y="5984663"/>
            <a:ext cx="891011" cy="897242"/>
          </a:xfrm>
          <a:prstGeom prst="rect">
            <a:avLst/>
          </a:prstGeom>
        </p:spPr>
      </p:pic>
      <p:pic>
        <p:nvPicPr>
          <p:cNvPr id="17" name="Picture 16" descr="A person in a suit and tie&#10;&#10;Description automatically generated">
            <a:extLst>
              <a:ext uri="{FF2B5EF4-FFF2-40B4-BE49-F238E27FC236}">
                <a16:creationId xmlns:a16="http://schemas.microsoft.com/office/drawing/2014/main" id="{A146BB6F-D829-2A04-41A6-C7BE35BDB071}"/>
              </a:ext>
            </a:extLst>
          </p:cNvPr>
          <p:cNvPicPr>
            <a:picLocks noChangeAspect="1"/>
          </p:cNvPicPr>
          <p:nvPr/>
        </p:nvPicPr>
        <p:blipFill>
          <a:blip r:embed="rId11"/>
          <a:stretch>
            <a:fillRect/>
          </a:stretch>
        </p:blipFill>
        <p:spPr>
          <a:xfrm>
            <a:off x="9440760" y="5989258"/>
            <a:ext cx="923381" cy="868743"/>
          </a:xfrm>
          <a:prstGeom prst="rect">
            <a:avLst/>
          </a:prstGeom>
        </p:spPr>
      </p:pic>
      <p:pic>
        <p:nvPicPr>
          <p:cNvPr id="1026" name="Picture 2" descr="Image gallery">
            <a:extLst>
              <a:ext uri="{FF2B5EF4-FFF2-40B4-BE49-F238E27FC236}">
                <a16:creationId xmlns:a16="http://schemas.microsoft.com/office/drawing/2014/main" id="{9C4B276F-31EF-1A73-7492-BA31E877E3A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06408" y="-12972"/>
            <a:ext cx="552314" cy="50647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3C6AE765-6ED3-E62A-1F54-B615544B95EC}"/>
              </a:ext>
            </a:extLst>
          </p:cNvPr>
          <p:cNvSpPr txBox="1"/>
          <p:nvPr/>
        </p:nvSpPr>
        <p:spPr>
          <a:xfrm>
            <a:off x="10364140" y="5643790"/>
            <a:ext cx="891011" cy="307777"/>
          </a:xfrm>
          <a:prstGeom prst="rect">
            <a:avLst/>
          </a:prstGeom>
          <a:noFill/>
        </p:spPr>
        <p:txBody>
          <a:bodyPr wrap="square" rtlCol="0">
            <a:spAutoFit/>
          </a:bodyPr>
          <a:lstStyle/>
          <a:p>
            <a:pPr algn="ctr">
              <a:buClr>
                <a:srgbClr val="000000"/>
              </a:buClr>
            </a:pPr>
            <a:r>
              <a:rPr lang="en-US" sz="1400" kern="0" dirty="0">
                <a:solidFill>
                  <a:srgbClr val="000000"/>
                </a:solidFill>
                <a:latin typeface="Arial"/>
                <a:cs typeface="Arial"/>
                <a:sym typeface="Arial"/>
              </a:rPr>
              <a:t>Ed</a:t>
            </a:r>
          </a:p>
        </p:txBody>
      </p:sp>
      <p:sp>
        <p:nvSpPr>
          <p:cNvPr id="19" name="TextBox 18">
            <a:extLst>
              <a:ext uri="{FF2B5EF4-FFF2-40B4-BE49-F238E27FC236}">
                <a16:creationId xmlns:a16="http://schemas.microsoft.com/office/drawing/2014/main" id="{9EF2DAAB-5A8E-6E27-5349-EFFD47AAD01B}"/>
              </a:ext>
            </a:extLst>
          </p:cNvPr>
          <p:cNvSpPr txBox="1"/>
          <p:nvPr/>
        </p:nvSpPr>
        <p:spPr>
          <a:xfrm>
            <a:off x="7488347" y="5657079"/>
            <a:ext cx="891011" cy="307777"/>
          </a:xfrm>
          <a:prstGeom prst="rect">
            <a:avLst/>
          </a:prstGeom>
          <a:noFill/>
        </p:spPr>
        <p:txBody>
          <a:bodyPr wrap="square" rtlCol="0">
            <a:spAutoFit/>
          </a:bodyPr>
          <a:lstStyle/>
          <a:p>
            <a:pPr algn="ctr">
              <a:buClr>
                <a:srgbClr val="000000"/>
              </a:buClr>
            </a:pPr>
            <a:r>
              <a:rPr lang="en-US" sz="1400" kern="0" dirty="0">
                <a:solidFill>
                  <a:srgbClr val="000000"/>
                </a:solidFill>
                <a:latin typeface="Arial"/>
                <a:cs typeface="Arial"/>
                <a:sym typeface="Arial"/>
              </a:rPr>
              <a:t>Kendra</a:t>
            </a:r>
          </a:p>
        </p:txBody>
      </p:sp>
      <p:sp>
        <p:nvSpPr>
          <p:cNvPr id="20" name="TextBox 19">
            <a:extLst>
              <a:ext uri="{FF2B5EF4-FFF2-40B4-BE49-F238E27FC236}">
                <a16:creationId xmlns:a16="http://schemas.microsoft.com/office/drawing/2014/main" id="{921AAECD-213D-491F-AA9B-67E6C29E8173}"/>
              </a:ext>
            </a:extLst>
          </p:cNvPr>
          <p:cNvSpPr txBox="1"/>
          <p:nvPr/>
        </p:nvSpPr>
        <p:spPr>
          <a:xfrm>
            <a:off x="8464552" y="5652120"/>
            <a:ext cx="891011" cy="307777"/>
          </a:xfrm>
          <a:prstGeom prst="rect">
            <a:avLst/>
          </a:prstGeom>
          <a:noFill/>
        </p:spPr>
        <p:txBody>
          <a:bodyPr wrap="square" rtlCol="0">
            <a:spAutoFit/>
          </a:bodyPr>
          <a:lstStyle/>
          <a:p>
            <a:pPr algn="ctr">
              <a:buClr>
                <a:srgbClr val="000000"/>
              </a:buClr>
            </a:pPr>
            <a:r>
              <a:rPr lang="en-US" sz="1400" kern="0" dirty="0">
                <a:solidFill>
                  <a:srgbClr val="000000"/>
                </a:solidFill>
                <a:latin typeface="Arial"/>
                <a:cs typeface="Arial"/>
                <a:sym typeface="Arial"/>
              </a:rPr>
              <a:t>Zach</a:t>
            </a:r>
          </a:p>
        </p:txBody>
      </p:sp>
      <p:sp>
        <p:nvSpPr>
          <p:cNvPr id="21" name="TextBox 20">
            <a:extLst>
              <a:ext uri="{FF2B5EF4-FFF2-40B4-BE49-F238E27FC236}">
                <a16:creationId xmlns:a16="http://schemas.microsoft.com/office/drawing/2014/main" id="{2C2EBC81-BA51-5689-5305-E2A26981F401}"/>
              </a:ext>
            </a:extLst>
          </p:cNvPr>
          <p:cNvSpPr txBox="1"/>
          <p:nvPr/>
        </p:nvSpPr>
        <p:spPr>
          <a:xfrm>
            <a:off x="9440757" y="5652120"/>
            <a:ext cx="891011" cy="307777"/>
          </a:xfrm>
          <a:prstGeom prst="rect">
            <a:avLst/>
          </a:prstGeom>
          <a:noFill/>
        </p:spPr>
        <p:txBody>
          <a:bodyPr wrap="square" rtlCol="0">
            <a:spAutoFit/>
          </a:bodyPr>
          <a:lstStyle/>
          <a:p>
            <a:pPr algn="ctr">
              <a:buClr>
                <a:srgbClr val="000000"/>
              </a:buClr>
            </a:pPr>
            <a:r>
              <a:rPr lang="en-US" sz="1400" kern="0" dirty="0">
                <a:solidFill>
                  <a:srgbClr val="000000"/>
                </a:solidFill>
                <a:latin typeface="Arial"/>
                <a:cs typeface="Arial"/>
                <a:sym typeface="Arial"/>
              </a:rPr>
              <a:t>Hector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1"/>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11111"/>
            </a:pPr>
            <a:r>
              <a:rPr lang="en-US" sz="3240" dirty="0"/>
              <a:t>InterLAN-IX</a:t>
            </a:r>
            <a:endParaRPr sz="3240" dirty="0"/>
          </a:p>
        </p:txBody>
      </p:sp>
      <p:graphicFrame>
        <p:nvGraphicFramePr>
          <p:cNvPr id="105" name="Google Shape;105;p11"/>
          <p:cNvGraphicFramePr/>
          <p:nvPr/>
        </p:nvGraphicFramePr>
        <p:xfrm>
          <a:off x="1735710" y="765175"/>
          <a:ext cx="8664653" cy="5969080"/>
        </p:xfrm>
        <a:graphic>
          <a:graphicData uri="http://schemas.openxmlformats.org/drawingml/2006/table">
            <a:tbl>
              <a:tblPr firstRow="1" bandRow="1">
                <a:noFill/>
              </a:tblPr>
              <a:tblGrid>
                <a:gridCol w="2010283">
                  <a:extLst>
                    <a:ext uri="{9D8B030D-6E8A-4147-A177-3AD203B41FA5}">
                      <a16:colId xmlns:a16="http://schemas.microsoft.com/office/drawing/2014/main" val="20000"/>
                    </a:ext>
                  </a:extLst>
                </a:gridCol>
                <a:gridCol w="2980944">
                  <a:extLst>
                    <a:ext uri="{9D8B030D-6E8A-4147-A177-3AD203B41FA5}">
                      <a16:colId xmlns:a16="http://schemas.microsoft.com/office/drawing/2014/main" val="20001"/>
                    </a:ext>
                  </a:extLst>
                </a:gridCol>
                <a:gridCol w="3673426">
                  <a:extLst>
                    <a:ext uri="{9D8B030D-6E8A-4147-A177-3AD203B41FA5}">
                      <a16:colId xmlns:a16="http://schemas.microsoft.com/office/drawing/2014/main" val="20002"/>
                    </a:ext>
                  </a:extLst>
                </a:gridCol>
              </a:tblGrid>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IX Name</a:t>
                      </a:r>
                      <a:endParaRPr sz="1800" u="none" strike="noStrike" cap="none" dirty="0"/>
                    </a:p>
                  </a:txBody>
                  <a:tcPr marL="91450" marR="91450" marT="45725" marB="45725">
                    <a:solidFill>
                      <a:srgbClr val="EAF1DD"/>
                    </a:solidFill>
                  </a:tcPr>
                </a:tc>
                <a:tc gridSpan="2">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InterLAN-IX</a:t>
                      </a:r>
                      <a:endParaRPr sz="1800" u="none" strike="noStrike" cap="none" dirty="0"/>
                    </a:p>
                  </a:txBody>
                  <a:tcPr marL="91450" marR="91450" marT="45725" marB="45725"/>
                </a:tc>
                <a:tc hMerge="1">
                  <a:txBody>
                    <a:bodyPr/>
                    <a:lstStyle/>
                    <a:p>
                      <a:endParaRPr lang="ro-RO"/>
                    </a:p>
                  </a:txBody>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City, Country</a:t>
                      </a:r>
                      <a:endParaRPr sz="1800" u="none" strike="noStrike" cap="none" dirty="0"/>
                    </a:p>
                  </a:txBody>
                  <a:tcPr marL="91450" marR="91450" marT="45725" marB="45725">
                    <a:solidFill>
                      <a:srgbClr val="EAF1DD"/>
                    </a:solidFill>
                  </a:tcPr>
                </a:tc>
                <a:tc gridSpan="2">
                  <a:txBody>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t>Bucharest,</a:t>
                      </a:r>
                      <a:r>
                        <a:rPr lang="en-US" sz="1800" u="none" strike="noStrike" cap="none" baseline="0" dirty="0"/>
                        <a:t> Romania</a:t>
                      </a:r>
                      <a:endParaRPr sz="1800" u="none" strike="noStrike" cap="none" dirty="0"/>
                    </a:p>
                  </a:txBody>
                  <a:tcPr marL="91450" marR="91450" marT="45725" marB="45725"/>
                </a:tc>
                <a:tc hMerge="1">
                  <a:txBody>
                    <a:bodyPr/>
                    <a:lstStyle/>
                    <a:p>
                      <a:endParaRPr lang="ro-RO"/>
                    </a:p>
                  </a:txBody>
                  <a:tcP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Point</a:t>
                      </a:r>
                      <a:r>
                        <a:rPr lang="ro-RO" sz="1800" u="none" strike="noStrike" cap="none" dirty="0"/>
                        <a:t>s</a:t>
                      </a:r>
                      <a:r>
                        <a:rPr lang="en-US" sz="1800" u="none" strike="noStrike" cap="none" dirty="0"/>
                        <a:t> of Presence</a:t>
                      </a:r>
                      <a:endParaRPr sz="1800" u="none" strike="noStrike" cap="none" dirty="0"/>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NXDATA-1 Bucharest</a:t>
                      </a:r>
                      <a:endParaRPr sz="1400" u="none" strike="noStrike" cap="none" dirty="0"/>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NXDATA-2 Bucharest</a:t>
                      </a:r>
                      <a:endParaRPr sz="1400" u="none" strike="noStrike" cap="none" dirty="0"/>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iNES Datacenter Bucharest</a:t>
                      </a:r>
                    </a:p>
                    <a:p>
                      <a:pPr marL="182563" marR="0" lvl="0" indent="-182563" algn="l" defTabSz="914400" rtl="0" eaLnBrk="1" fontAlgn="auto" latinLnBrk="0" hangingPunct="1">
                        <a:lnSpc>
                          <a:spcPct val="100000"/>
                        </a:lnSpc>
                        <a:spcBef>
                          <a:spcPts val="0"/>
                        </a:spcBef>
                        <a:spcAft>
                          <a:spcPts val="0"/>
                        </a:spcAft>
                        <a:buClr>
                          <a:schemeClr val="dk1"/>
                        </a:buClr>
                        <a:buSzPts val="1800"/>
                        <a:buFont typeface="Arial"/>
                        <a:buChar char="•"/>
                        <a:tabLst/>
                        <a:defRPr/>
                      </a:pPr>
                      <a:r>
                        <a:rPr lang="en-US" sz="1800" u="none" strike="noStrike" cap="none" dirty="0">
                          <a:solidFill>
                            <a:srgbClr val="000000"/>
                          </a:solidFill>
                        </a:rPr>
                        <a:t>Voxility IRD Bucharest</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M247 Europe Bucharest</a:t>
                      </a:r>
                      <a:endParaRPr sz="1400" u="none" strike="noStrike" cap="none" dirty="0"/>
                    </a:p>
                    <a:p>
                      <a:pPr marL="182563" marR="0" lvl="0" indent="-182563" algn="l" defTabSz="914400" rtl="0" eaLnBrk="1" fontAlgn="auto" latinLnBrk="0" hangingPunct="1">
                        <a:lnSpc>
                          <a:spcPct val="100000"/>
                        </a:lnSpc>
                        <a:spcBef>
                          <a:spcPts val="0"/>
                        </a:spcBef>
                        <a:spcAft>
                          <a:spcPts val="0"/>
                        </a:spcAft>
                        <a:buClr>
                          <a:schemeClr val="dk1"/>
                        </a:buClr>
                        <a:buSzPts val="1800"/>
                        <a:buFont typeface="Arial"/>
                        <a:buChar char="•"/>
                        <a:tabLst/>
                        <a:defRPr/>
                      </a:pPr>
                      <a:r>
                        <a:rPr lang="en-US" sz="1800" u="none" strike="noStrike" cap="none" dirty="0">
                          <a:solidFill>
                            <a:srgbClr val="000000"/>
                          </a:solidFill>
                        </a:rPr>
                        <a:t>Teletrans HB Bucharest</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Radiocom Bucharest</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Massive</a:t>
                      </a:r>
                      <a:r>
                        <a:rPr lang="en-US" sz="1800" u="none" strike="noStrike" cap="none" baseline="0" dirty="0">
                          <a:solidFill>
                            <a:srgbClr val="000000"/>
                          </a:solidFill>
                        </a:rPr>
                        <a:t> Telecom Bucharest</a:t>
                      </a:r>
                      <a:endParaRPr sz="1400" u="none" strike="noStrike" cap="none" dirty="0"/>
                    </a:p>
                  </a:txBody>
                  <a:tcPr marL="91450" marR="91450" marT="45725" marB="45725"/>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CobraNET Arad</a:t>
                      </a:r>
                      <a:endParaRPr lang="en-US" sz="1800" u="none" strike="noStrike" cap="none" dirty="0"/>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CIA Cluj-Napoca</a:t>
                      </a:r>
                      <a:endParaRPr lang="en-US" sz="1800" u="none" strike="noStrike" cap="none" dirty="0"/>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Top Telecom Iasi</a:t>
                      </a:r>
                    </a:p>
                    <a:p>
                      <a:pPr marL="182563" marR="0" lvl="0" indent="-182563" algn="l" defTabSz="914400" rtl="0" eaLnBrk="1" fontAlgn="auto" latinLnBrk="0" hangingPunct="1">
                        <a:lnSpc>
                          <a:spcPct val="100000"/>
                        </a:lnSpc>
                        <a:spcBef>
                          <a:spcPts val="0"/>
                        </a:spcBef>
                        <a:spcAft>
                          <a:spcPts val="0"/>
                        </a:spcAft>
                        <a:buClr>
                          <a:schemeClr val="dk1"/>
                        </a:buClr>
                        <a:buSzPts val="1800"/>
                        <a:buFont typeface="Arial"/>
                        <a:buChar char="•"/>
                        <a:tabLst/>
                        <a:defRPr/>
                      </a:pPr>
                      <a:r>
                        <a:rPr lang="en-US" sz="1800" u="none" strike="noStrike" cap="none" dirty="0">
                          <a:solidFill>
                            <a:srgbClr val="000000"/>
                          </a:solidFill>
                        </a:rPr>
                        <a:t>Universitatea Politehnica Timisoara</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Teletrans Craiova</a:t>
                      </a:r>
                      <a:endParaRPr lang="en-US" sz="1800" u="none" strike="noStrike" cap="none" dirty="0"/>
                    </a:p>
                    <a:p>
                      <a:pPr marL="182563" marR="0" lvl="0" indent="-182563" algn="l" defTabSz="914400" rtl="0" eaLnBrk="1" fontAlgn="auto" latinLnBrk="0" hangingPunct="1">
                        <a:lnSpc>
                          <a:spcPct val="100000"/>
                        </a:lnSpc>
                        <a:spcBef>
                          <a:spcPts val="0"/>
                        </a:spcBef>
                        <a:spcAft>
                          <a:spcPts val="0"/>
                        </a:spcAft>
                        <a:buClr>
                          <a:schemeClr val="dk1"/>
                        </a:buClr>
                        <a:buSzPts val="1800"/>
                        <a:buFont typeface="Arial"/>
                        <a:buChar char="•"/>
                        <a:tabLst/>
                        <a:defRPr/>
                      </a:pPr>
                      <a:r>
                        <a:rPr lang="en-US" sz="1800" u="none" strike="noStrike" cap="none" dirty="0">
                          <a:solidFill>
                            <a:srgbClr val="000000"/>
                          </a:solidFill>
                        </a:rPr>
                        <a:t>Teletrans Constanta</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Teletrans</a:t>
                      </a:r>
                      <a:r>
                        <a:rPr lang="en-US" sz="1800" u="none" strike="noStrike" cap="none" baseline="0" dirty="0">
                          <a:solidFill>
                            <a:srgbClr val="000000"/>
                          </a:solidFill>
                        </a:rPr>
                        <a:t> Suceava</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baseline="0" dirty="0">
                          <a:solidFill>
                            <a:srgbClr val="000000"/>
                          </a:solidFill>
                        </a:rPr>
                        <a:t>Equinix FR5 Frankfurt</a:t>
                      </a:r>
                      <a:endParaRPr lang="en-US" sz="1800" u="none" strike="noStrike" cap="none"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 of connected ASN</a:t>
                      </a:r>
                      <a:endParaRPr sz="1800" u="none" strike="noStrike" cap="none" dirty="0"/>
                    </a:p>
                  </a:txBody>
                  <a:tcPr marL="91450" marR="91450" marT="45725" marB="45725">
                    <a:solidFill>
                      <a:srgbClr val="EAF1DD"/>
                    </a:solidFill>
                  </a:tcPr>
                </a:tc>
                <a:tc gridSpan="2">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135</a:t>
                      </a:r>
                      <a:endParaRPr sz="1800" u="none" strike="noStrike" cap="none" dirty="0"/>
                    </a:p>
                  </a:txBody>
                  <a:tcPr marL="91450" marR="91450" marT="45725" marB="45725"/>
                </a:tc>
                <a:tc hMerge="1">
                  <a:txBody>
                    <a:bodyPr/>
                    <a:lstStyle/>
                    <a:p>
                      <a:endParaRPr lang="ro-RO"/>
                    </a:p>
                  </a:txBody>
                  <a:tcPr/>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Peak traffic </a:t>
                      </a:r>
                      <a:endParaRPr sz="1800" u="none" strike="noStrike" cap="none" dirty="0"/>
                    </a:p>
                  </a:txBody>
                  <a:tcPr marL="91450" marR="91450" marT="45725" marB="45725">
                    <a:solidFill>
                      <a:srgbClr val="EAF1DD"/>
                    </a:solidFill>
                  </a:tcPr>
                </a:tc>
                <a:tc gridSpan="2">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600 Gbps</a:t>
                      </a:r>
                      <a:endParaRPr sz="1800" u="none" strike="noStrike" cap="none" dirty="0"/>
                    </a:p>
                  </a:txBody>
                  <a:tcPr marL="91450" marR="91450" marT="45725" marB="45725"/>
                </a:tc>
                <a:tc hMerge="1">
                  <a:txBody>
                    <a:bodyPr/>
                    <a:lstStyle/>
                    <a:p>
                      <a:endParaRPr lang="ro-RO"/>
                    </a:p>
                  </a:txBody>
                  <a:tcPr/>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Route Servers</a:t>
                      </a:r>
                      <a:endParaRPr sz="1800" u="none" strike="noStrike" cap="none" dirty="0"/>
                    </a:p>
                  </a:txBody>
                  <a:tcPr marL="91450" marR="91450" marT="45725" marB="45725">
                    <a:solidFill>
                      <a:srgbClr val="EAF1DD"/>
                    </a:solidFill>
                  </a:tcPr>
                </a:tc>
                <a:tc gridSpan="2">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 (BIRD v2)</a:t>
                      </a:r>
                      <a:endParaRPr sz="1800" u="none" strike="noStrike" cap="none" dirty="0"/>
                    </a:p>
                  </a:txBody>
                  <a:tcPr marL="91450" marR="91450" marT="45725" marB="45725"/>
                </a:tc>
                <a:tc hMerge="1">
                  <a:txBody>
                    <a:bodyPr/>
                    <a:lstStyle/>
                    <a:p>
                      <a:endParaRPr lang="ro-RO"/>
                    </a:p>
                  </a:txBody>
                  <a:tcPr/>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RPKI</a:t>
                      </a:r>
                      <a:endParaRPr sz="1800" u="none" strike="noStrike" cap="none" dirty="0"/>
                    </a:p>
                  </a:txBody>
                  <a:tcPr marL="91450" marR="91450" marT="45725" marB="45725">
                    <a:solidFill>
                      <a:srgbClr val="EAF1DD"/>
                    </a:solidFill>
                  </a:tcPr>
                </a:tc>
                <a:tc gridSpan="2">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 (MANRS)</a:t>
                      </a:r>
                      <a:endParaRPr sz="1800" u="none" strike="noStrike" cap="none" dirty="0"/>
                    </a:p>
                  </a:txBody>
                  <a:tcPr marL="91450" marR="91450" marT="45725" marB="45725"/>
                </a:tc>
                <a:tc hMerge="1">
                  <a:txBody>
                    <a:bodyPr/>
                    <a:lstStyle/>
                    <a:p>
                      <a:endParaRPr lang="ro-RO"/>
                    </a:p>
                  </a:txBody>
                  <a:tcPr/>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Contact</a:t>
                      </a:r>
                      <a:endParaRPr sz="1800" u="none" strike="noStrike" cap="none" dirty="0"/>
                    </a:p>
                  </a:txBody>
                  <a:tcPr marL="91450" marR="91450" marT="45725" marB="45725">
                    <a:solidFill>
                      <a:srgbClr val="EAF1DD"/>
                    </a:solidFill>
                  </a:tcPr>
                </a:tc>
                <a:tc gridSpan="2">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Eric Andrei B</a:t>
                      </a:r>
                      <a:r>
                        <a:rPr lang="ro-RO" sz="1800" b="0" i="0" u="none" strike="noStrike" cap="none" dirty="0">
                          <a:solidFill>
                            <a:schemeClr val="dk1"/>
                          </a:solidFill>
                          <a:latin typeface="Calibri"/>
                          <a:ea typeface="Calibri"/>
                          <a:cs typeface="Calibri"/>
                          <a:sym typeface="Calibri"/>
                        </a:rPr>
                        <a:t>ă</a:t>
                      </a:r>
                      <a:r>
                        <a:rPr lang="en-US" sz="1800" b="0" i="0" u="none" strike="noStrike" cap="none" dirty="0">
                          <a:solidFill>
                            <a:schemeClr val="dk1"/>
                          </a:solidFill>
                          <a:latin typeface="Calibri"/>
                          <a:ea typeface="Calibri"/>
                          <a:cs typeface="Calibri"/>
                          <a:sym typeface="Calibri"/>
                        </a:rPr>
                        <a:t>leanu eric.baleanu@interlan.ro</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Adrian C</a:t>
                      </a:r>
                      <a:r>
                        <a:rPr lang="ro-RO" sz="1800" u="none" strike="noStrike" cap="none" dirty="0"/>
                        <a:t>ă</a:t>
                      </a:r>
                      <a:r>
                        <a:rPr lang="en-US" sz="1800" u="none" strike="noStrike" cap="none" dirty="0"/>
                        <a:t>linea</a:t>
                      </a:r>
                      <a:r>
                        <a:rPr lang="ro-RO" sz="1800" u="none" strike="noStrike" cap="none" dirty="0"/>
                        <a:t>ță</a:t>
                      </a:r>
                      <a:r>
                        <a:rPr lang="en-US" sz="1800" u="none" strike="noStrike" cap="none" dirty="0"/>
                        <a:t> adrian.calineata@interlan.ro</a:t>
                      </a:r>
                      <a:endParaRPr sz="1800" u="none" strike="noStrike" cap="none" dirty="0"/>
                    </a:p>
                  </a:txBody>
                  <a:tcPr marL="91450" marR="91450" marT="45725" marB="45725"/>
                </a:tc>
                <a:tc hMerge="1">
                  <a:txBody>
                    <a:bodyPr/>
                    <a:lstStyle/>
                    <a:p>
                      <a:endParaRPr lang="ro-RO"/>
                    </a:p>
                  </a:txBody>
                  <a:tcPr/>
                </a:tc>
                <a:extLst>
                  <a:ext uri="{0D108BD9-81ED-4DB2-BD59-A6C34878D82A}">
                    <a16:rowId xmlns:a16="http://schemas.microsoft.com/office/drawing/2014/main" val="10007"/>
                  </a:ext>
                </a:extLst>
              </a:tr>
            </a:tbl>
          </a:graphicData>
        </a:graphic>
      </p:graphicFrame>
      <p:sp>
        <p:nvSpPr>
          <p:cNvPr id="106" name="Google Shape;106;p11"/>
          <p:cNvSpPr txBox="1"/>
          <p:nvPr/>
        </p:nvSpPr>
        <p:spPr>
          <a:xfrm>
            <a:off x="8384781" y="5270540"/>
            <a:ext cx="1944216" cy="369332"/>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kern="0" dirty="0">
                <a:solidFill>
                  <a:srgbClr val="000000"/>
                </a:solidFill>
                <a:latin typeface="Calibri"/>
                <a:ea typeface="Calibri"/>
                <a:cs typeface="Calibri"/>
                <a:sym typeface="Calibri"/>
              </a:rPr>
              <a:t>Peering Persons</a:t>
            </a:r>
            <a:endParaRPr kern="0" dirty="0">
              <a:solidFill>
                <a:srgbClr val="000000"/>
              </a:solidFill>
              <a:latin typeface="Calibri"/>
              <a:ea typeface="Calibri"/>
              <a:cs typeface="Calibri"/>
              <a:sym typeface="Calibri"/>
            </a:endParaRPr>
          </a:p>
        </p:txBody>
      </p:sp>
      <p:sp>
        <p:nvSpPr>
          <p:cNvPr id="107" name="Google Shape;107;p11"/>
          <p:cNvSpPr txBox="1"/>
          <p:nvPr/>
        </p:nvSpPr>
        <p:spPr>
          <a:xfrm>
            <a:off x="6051935" y="4436821"/>
            <a:ext cx="6609908" cy="830956"/>
          </a:xfrm>
          <a:prstGeom prst="rect">
            <a:avLst/>
          </a:prstGeom>
          <a:noFill/>
          <a:ln>
            <a:noFill/>
          </a:ln>
        </p:spPr>
        <p:txBody>
          <a:bodyPr spcFirstLastPara="1" wrap="square" lIns="91425" tIns="45700" rIns="91425" bIns="45700" anchor="t" anchorCtr="0">
            <a:spAutoFit/>
          </a:bodyPr>
          <a:lstStyle/>
          <a:p>
            <a:pPr indent="-101600">
              <a:buClr>
                <a:srgbClr val="000000"/>
              </a:buClr>
              <a:buSzPts val="1600"/>
              <a:buFont typeface="Arial"/>
              <a:buChar char="•"/>
            </a:pPr>
            <a:r>
              <a:rPr lang="en-US" sz="1600" kern="0" dirty="0">
                <a:solidFill>
                  <a:srgbClr val="000000"/>
                </a:solidFill>
                <a:latin typeface="Calibri"/>
                <a:ea typeface="Calibri"/>
                <a:cs typeface="Calibri"/>
                <a:sym typeface="Calibri"/>
              </a:rPr>
              <a:t>Recent updates</a:t>
            </a:r>
            <a:endParaRPr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600" kern="0" dirty="0">
                <a:solidFill>
                  <a:srgbClr val="000000"/>
                </a:solidFill>
                <a:latin typeface="Calibri"/>
                <a:cs typeface="Calibri"/>
                <a:sym typeface="Calibri"/>
              </a:rPr>
              <a:t>Upgrading main POPs in Bucharest and Frankfurt to Nokia routers</a:t>
            </a:r>
            <a:endParaRPr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600" kern="0" dirty="0">
                <a:solidFill>
                  <a:srgbClr val="000000"/>
                </a:solidFill>
                <a:latin typeface="Calibri"/>
                <a:ea typeface="Calibri"/>
                <a:cs typeface="Calibri"/>
                <a:sym typeface="Calibri"/>
              </a:rPr>
              <a:t>New POP project in Sofia, Bulgaria to be opened in 2024</a:t>
            </a:r>
            <a:endParaRPr sz="1600" kern="0" dirty="0">
              <a:solidFill>
                <a:srgbClr val="000000"/>
              </a:solidFill>
              <a:latin typeface="Calibri"/>
              <a:ea typeface="Calibri"/>
              <a:cs typeface="Calibri"/>
              <a:sym typeface="Calibri"/>
            </a:endParaRPr>
          </a:p>
        </p:txBody>
      </p:sp>
      <p:grpSp>
        <p:nvGrpSpPr>
          <p:cNvPr id="108" name="Google Shape;108;p11"/>
          <p:cNvGrpSpPr/>
          <p:nvPr/>
        </p:nvGrpSpPr>
        <p:grpSpPr>
          <a:xfrm>
            <a:off x="8313419" y="5564658"/>
            <a:ext cx="994410" cy="1321429"/>
            <a:chOff x="5693256" y="5508786"/>
            <a:chExt cx="994410" cy="1321429"/>
          </a:xfrm>
        </p:grpSpPr>
        <p:sp>
          <p:nvSpPr>
            <p:cNvPr id="109" name="Google Shape;109;p11"/>
            <p:cNvSpPr txBox="1"/>
            <p:nvPr/>
          </p:nvSpPr>
          <p:spPr>
            <a:xfrm>
              <a:off x="5903363" y="6522479"/>
              <a:ext cx="574195" cy="307736"/>
            </a:xfrm>
            <a:prstGeom prst="rect">
              <a:avLst/>
            </a:prstGeom>
            <a:noFill/>
            <a:ln>
              <a:noFill/>
            </a:ln>
          </p:spPr>
          <p:txBody>
            <a:bodyPr spcFirstLastPara="1" wrap="square" lIns="91425" tIns="45700" rIns="91425" bIns="45700" anchor="t" anchorCtr="0">
              <a:spAutoFit/>
            </a:bodyPr>
            <a:lstStyle/>
            <a:p>
              <a:pPr algn="ctr">
                <a:buClr>
                  <a:srgbClr val="000000"/>
                </a:buClr>
                <a:buSzPts val="1400"/>
              </a:pPr>
              <a:r>
                <a:rPr lang="ro-RO" sz="1400" kern="0" dirty="0">
                  <a:solidFill>
                    <a:srgbClr val="000000"/>
                  </a:solidFill>
                  <a:latin typeface="Arial"/>
                  <a:cs typeface="Arial"/>
                  <a:sym typeface="Arial"/>
                </a:rPr>
                <a:t>Eric</a:t>
              </a:r>
              <a:endParaRPr sz="1400" kern="0" dirty="0">
                <a:solidFill>
                  <a:srgbClr val="000000"/>
                </a:solidFill>
                <a:latin typeface="Arial"/>
                <a:ea typeface="Arial"/>
                <a:cs typeface="Arial"/>
                <a:sym typeface="Arial"/>
              </a:endParaRPr>
            </a:p>
          </p:txBody>
        </p:sp>
        <p:sp>
          <p:nvSpPr>
            <p:cNvPr id="110" name="Google Shape;110;p11"/>
            <p:cNvSpPr/>
            <p:nvPr/>
          </p:nvSpPr>
          <p:spPr>
            <a:xfrm>
              <a:off x="5693256" y="5508786"/>
              <a:ext cx="994410" cy="985567"/>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400"/>
              </a:pPr>
              <a:endParaRPr sz="1400" kern="0" dirty="0">
                <a:solidFill>
                  <a:srgbClr val="FFFFFF"/>
                </a:solidFill>
                <a:latin typeface="Arial"/>
                <a:ea typeface="Arial"/>
                <a:cs typeface="Arial"/>
                <a:sym typeface="Arial"/>
              </a:endParaRPr>
            </a:p>
          </p:txBody>
        </p:sp>
      </p:grpSp>
      <p:grpSp>
        <p:nvGrpSpPr>
          <p:cNvPr id="112" name="Google Shape;112;p11"/>
          <p:cNvGrpSpPr/>
          <p:nvPr/>
        </p:nvGrpSpPr>
        <p:grpSpPr>
          <a:xfrm>
            <a:off x="9405952" y="5555813"/>
            <a:ext cx="994410" cy="1313755"/>
            <a:chOff x="6789420" y="5508786"/>
            <a:chExt cx="994410" cy="1313755"/>
          </a:xfrm>
        </p:grpSpPr>
        <p:sp>
          <p:nvSpPr>
            <p:cNvPr id="113" name="Google Shape;113;p11"/>
            <p:cNvSpPr/>
            <p:nvPr/>
          </p:nvSpPr>
          <p:spPr>
            <a:xfrm>
              <a:off x="6789420" y="5508786"/>
              <a:ext cx="994410" cy="985567"/>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400"/>
              </a:pPr>
              <a:endParaRPr sz="1400" kern="0" dirty="0">
                <a:solidFill>
                  <a:srgbClr val="FFFFFF"/>
                </a:solidFill>
                <a:latin typeface="Arial"/>
                <a:ea typeface="Arial"/>
                <a:cs typeface="Arial"/>
                <a:sym typeface="Arial"/>
              </a:endParaRPr>
            </a:p>
          </p:txBody>
        </p:sp>
        <p:sp>
          <p:nvSpPr>
            <p:cNvPr id="115" name="Google Shape;115;p11"/>
            <p:cNvSpPr txBox="1"/>
            <p:nvPr/>
          </p:nvSpPr>
          <p:spPr>
            <a:xfrm>
              <a:off x="6906656" y="6514805"/>
              <a:ext cx="752669" cy="307736"/>
            </a:xfrm>
            <a:prstGeom prst="rect">
              <a:avLst/>
            </a:prstGeom>
            <a:noFill/>
            <a:ln>
              <a:noFill/>
            </a:ln>
          </p:spPr>
          <p:txBody>
            <a:bodyPr spcFirstLastPara="1" wrap="square" lIns="91425" tIns="45700" rIns="91425" bIns="45700" anchor="t" anchorCtr="0">
              <a:spAutoFit/>
            </a:bodyPr>
            <a:lstStyle/>
            <a:p>
              <a:pPr algn="ctr">
                <a:buClr>
                  <a:srgbClr val="000000"/>
                </a:buClr>
                <a:buSzPts val="1400"/>
              </a:pPr>
              <a:r>
                <a:rPr lang="ro-RO" sz="1400" kern="0" dirty="0">
                  <a:solidFill>
                    <a:srgbClr val="000000"/>
                  </a:solidFill>
                  <a:latin typeface="Arial"/>
                  <a:ea typeface="Arial"/>
                  <a:cs typeface="Arial"/>
                  <a:sym typeface="Arial"/>
                </a:rPr>
                <a:t>Adrian</a:t>
              </a:r>
              <a:endParaRPr sz="1400" kern="0" dirty="0">
                <a:solidFill>
                  <a:srgbClr val="000000"/>
                </a:solidFill>
                <a:latin typeface="Arial"/>
                <a:ea typeface="Arial"/>
                <a:cs typeface="Arial"/>
                <a:sym typeface="Arial"/>
              </a:endParaRPr>
            </a:p>
          </p:txBody>
        </p:sp>
      </p:gr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1995" y="49979"/>
            <a:ext cx="1158367" cy="66244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3419" y="5555813"/>
            <a:ext cx="994411" cy="994411"/>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8568" y="5564658"/>
            <a:ext cx="994411" cy="99441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1"/>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11111"/>
            </a:pPr>
            <a:r>
              <a:rPr lang="en-US" sz="3240" dirty="0" err="1"/>
              <a:t>IX.br</a:t>
            </a:r>
            <a:endParaRPr sz="3240" dirty="0"/>
          </a:p>
        </p:txBody>
      </p:sp>
      <p:graphicFrame>
        <p:nvGraphicFramePr>
          <p:cNvPr id="105" name="Google Shape;105;p11"/>
          <p:cNvGraphicFramePr/>
          <p:nvPr/>
        </p:nvGraphicFramePr>
        <p:xfrm>
          <a:off x="1758587" y="765175"/>
          <a:ext cx="8641775" cy="4323160"/>
        </p:xfrm>
        <a:graphic>
          <a:graphicData uri="http://schemas.openxmlformats.org/drawingml/2006/table">
            <a:tbl>
              <a:tblPr firstRow="1" bandRow="1">
                <a:noFill/>
              </a:tblPr>
              <a:tblGrid>
                <a:gridCol w="2016225">
                  <a:extLst>
                    <a:ext uri="{9D8B030D-6E8A-4147-A177-3AD203B41FA5}">
                      <a16:colId xmlns:a16="http://schemas.microsoft.com/office/drawing/2014/main" val="20000"/>
                    </a:ext>
                  </a:extLst>
                </a:gridCol>
                <a:gridCol w="3380550">
                  <a:extLst>
                    <a:ext uri="{9D8B030D-6E8A-4147-A177-3AD203B41FA5}">
                      <a16:colId xmlns:a16="http://schemas.microsoft.com/office/drawing/2014/main" val="20001"/>
                    </a:ext>
                  </a:extLst>
                </a:gridCol>
                <a:gridCol w="3245000">
                  <a:extLst>
                    <a:ext uri="{9D8B030D-6E8A-4147-A177-3AD203B41FA5}">
                      <a16:colId xmlns:a16="http://schemas.microsoft.com/office/drawing/2014/main" val="20002"/>
                    </a:ext>
                  </a:extLst>
                </a:gridCol>
              </a:tblGrid>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IX Name</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err="1"/>
                        <a:t>IX.br</a:t>
                      </a:r>
                      <a:r>
                        <a:rPr lang="en-US" sz="1800" u="none" strike="noStrike" cap="none" dirty="0"/>
                        <a:t> São Paulo</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35 </a:t>
                      </a:r>
                      <a:r>
                        <a:rPr lang="en-US" sz="1800" u="none" strike="noStrike" cap="none" dirty="0" err="1"/>
                        <a:t>IX.br</a:t>
                      </a:r>
                      <a:r>
                        <a:rPr lang="en-US" sz="1800" u="none" strike="noStrike" cap="none" dirty="0"/>
                        <a:t> IXP in other Brazilian cities </a:t>
                      </a:r>
                      <a:endParaRPr sz="1800" u="none" strike="noStrike" cap="none"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City, Country</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t>São Paulo</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t>Fortaleza, Rio de Janeiro, </a:t>
                      </a:r>
                      <a:r>
                        <a:rPr lang="en-US" sz="1800" u="none" strike="noStrike" cap="none" dirty="0" err="1"/>
                        <a:t>etc</a:t>
                      </a:r>
                      <a:endParaRPr sz="18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Point of Presence</a:t>
                      </a:r>
                      <a:endParaRPr sz="1800" u="none" strike="noStrike" cap="none"/>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30 datacenters in São Paulo metropolitan area</a:t>
                      </a:r>
                      <a:endParaRPr lang="en-US" sz="1400" u="none" strike="noStrike" cap="none" dirty="0">
                        <a:solidFill>
                          <a:schemeClr val="dk1"/>
                        </a:solidFill>
                      </a:endParaRP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https://</a:t>
                      </a:r>
                      <a:r>
                        <a:rPr lang="en-US" sz="1800" u="none" strike="noStrike" cap="none" dirty="0" err="1">
                          <a:solidFill>
                            <a:srgbClr val="000000"/>
                          </a:solidFill>
                        </a:rPr>
                        <a:t>www.ix.br</a:t>
                      </a:r>
                      <a:r>
                        <a:rPr lang="en-US" sz="1800" u="none" strike="noStrike" cap="none" dirty="0">
                          <a:solidFill>
                            <a:srgbClr val="000000"/>
                          </a:solidFill>
                        </a:rPr>
                        <a:t>/</a:t>
                      </a:r>
                      <a:r>
                        <a:rPr lang="en-US" sz="1800" u="none" strike="noStrike" cap="none" dirty="0" err="1">
                          <a:solidFill>
                            <a:srgbClr val="000000"/>
                          </a:solidFill>
                        </a:rPr>
                        <a:t>adesao</a:t>
                      </a:r>
                      <a:r>
                        <a:rPr lang="en-US" sz="1800" u="none" strike="noStrike" cap="none" dirty="0">
                          <a:solidFill>
                            <a:srgbClr val="000000"/>
                          </a:solidFill>
                        </a:rPr>
                        <a:t>/</a:t>
                      </a:r>
                      <a:r>
                        <a:rPr lang="en-US" sz="1800" u="none" strike="noStrike" cap="none" dirty="0" err="1">
                          <a:solidFill>
                            <a:srgbClr val="000000"/>
                          </a:solidFill>
                        </a:rPr>
                        <a:t>sp</a:t>
                      </a:r>
                      <a:r>
                        <a:rPr lang="en-US" sz="1800" u="none" strike="noStrike" cap="none" dirty="0">
                          <a:solidFill>
                            <a:srgbClr val="000000"/>
                          </a:solidFill>
                        </a:rPr>
                        <a:t> </a:t>
                      </a:r>
                      <a:endParaRPr sz="1400" u="none" strike="noStrike" cap="none" dirty="0"/>
                    </a:p>
                    <a:p>
                      <a:pPr marL="182563" marR="0" lvl="0" indent="-68263" algn="l" rtl="0">
                        <a:lnSpc>
                          <a:spcPct val="100000"/>
                        </a:lnSpc>
                        <a:spcBef>
                          <a:spcPts val="0"/>
                        </a:spcBef>
                        <a:spcAft>
                          <a:spcPts val="0"/>
                        </a:spcAft>
                        <a:buClr>
                          <a:schemeClr val="dk1"/>
                        </a:buClr>
                        <a:buSzPts val="1800"/>
                        <a:buFont typeface="Arial"/>
                        <a:buNone/>
                      </a:pPr>
                      <a:endParaRPr sz="1800" u="none" strike="noStrike" cap="none" dirty="0">
                        <a:solidFill>
                          <a:srgbClr val="000000"/>
                        </a:solidFill>
                      </a:endParaRPr>
                    </a:p>
                  </a:txBody>
                  <a:tcPr marL="91450" marR="91450" marT="45725" marB="45725"/>
                </a:tc>
                <a:tc>
                  <a:txBody>
                    <a:bodyPr/>
                    <a:lstStyle/>
                    <a:p>
                      <a:pPr marL="182563" marR="0" lvl="0" indent="-182563" algn="l" rtl="0">
                        <a:lnSpc>
                          <a:spcPct val="100000"/>
                        </a:lnSpc>
                        <a:spcBef>
                          <a:spcPts val="0"/>
                        </a:spcBef>
                        <a:spcAft>
                          <a:spcPts val="0"/>
                        </a:spcAft>
                        <a:buClr>
                          <a:srgbClr val="000000"/>
                        </a:buClr>
                        <a:buSzPts val="1800"/>
                        <a:buFont typeface="Arial"/>
                        <a:buChar char="•"/>
                      </a:pPr>
                      <a:r>
                        <a:rPr lang="en-US" sz="1800" u="none" strike="noStrike" cap="none" dirty="0">
                          <a:solidFill>
                            <a:srgbClr val="000000"/>
                          </a:solidFill>
                        </a:rPr>
                        <a:t>https://</a:t>
                      </a:r>
                      <a:r>
                        <a:rPr lang="en-US" sz="1800" u="none" strike="noStrike" cap="none" dirty="0" err="1">
                          <a:solidFill>
                            <a:srgbClr val="000000"/>
                          </a:solidFill>
                        </a:rPr>
                        <a:t>www.ix.br</a:t>
                      </a:r>
                      <a:r>
                        <a:rPr lang="en-US" sz="1800" u="none" strike="noStrike" cap="none" dirty="0">
                          <a:solidFill>
                            <a:srgbClr val="000000"/>
                          </a:solidFill>
                        </a:rPr>
                        <a:t>/</a:t>
                      </a:r>
                      <a:r>
                        <a:rPr lang="en-US" sz="1800" u="none" strike="noStrike" cap="none" dirty="0" err="1">
                          <a:solidFill>
                            <a:srgbClr val="000000"/>
                          </a:solidFill>
                        </a:rPr>
                        <a:t>localidades</a:t>
                      </a:r>
                      <a:r>
                        <a:rPr lang="en-US" sz="1800" u="none" strike="noStrike" cap="none" dirty="0">
                          <a:solidFill>
                            <a:srgbClr val="000000"/>
                          </a:solidFill>
                        </a:rPr>
                        <a:t>/</a:t>
                      </a:r>
                      <a:r>
                        <a:rPr lang="en-US" sz="1800" u="none" strike="noStrike" cap="none" dirty="0" err="1">
                          <a:solidFill>
                            <a:srgbClr val="000000"/>
                          </a:solidFill>
                        </a:rPr>
                        <a:t>atuais</a:t>
                      </a:r>
                      <a:endParaRPr sz="1800" u="none" strike="noStrike" cap="none" dirty="0">
                        <a:solidFill>
                          <a:srgbClr val="000000"/>
                        </a:solidFill>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 of connected ASN</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2,747</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4,075</a:t>
                      </a:r>
                      <a:endParaRPr sz="1800" u="none" strike="noStrike" cap="none"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Peak traffic </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23,5 </a:t>
                      </a:r>
                      <a:r>
                        <a:rPr lang="en-US" sz="1800" u="none" strike="noStrike" cap="none" dirty="0" err="1"/>
                        <a:t>Tbps</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12 </a:t>
                      </a:r>
                      <a:r>
                        <a:rPr lang="en-US" sz="1800" u="none" strike="noStrike" cap="none" dirty="0" err="1"/>
                        <a:t>Tbps</a:t>
                      </a:r>
                      <a:endParaRPr sz="1800" u="none" strike="noStrike" cap="none"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Route Servers</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 (BIRD)</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 (BIRD)</a:t>
                      </a:r>
                      <a:endParaRPr sz="1800" u="none" strike="noStrike" cap="none"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RPKI</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a:t>
                      </a:r>
                      <a:endParaRPr sz="1800" u="none" strike="noStrike" cap="none" dirty="0"/>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Contact</a:t>
                      </a:r>
                      <a:endParaRPr sz="1800" u="none" strike="noStrike" cap="none"/>
                    </a:p>
                  </a:txBody>
                  <a:tcPr marL="91450" marR="91450" marT="45725" marB="45725">
                    <a:solidFill>
                      <a:srgbClr val="EAF1DD"/>
                    </a:solidFill>
                  </a:tcPr>
                </a:tc>
                <a:tc gridSpan="2">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err="1">
                          <a:solidFill>
                            <a:schemeClr val="dk1"/>
                          </a:solidFill>
                          <a:latin typeface="Calibri"/>
                          <a:ea typeface="Calibri"/>
                          <a:cs typeface="Calibri"/>
                          <a:sym typeface="Calibri"/>
                        </a:rPr>
                        <a:t>info@ix.br</a:t>
                      </a:r>
                      <a:endParaRPr sz="1800" b="0" i="0" u="none" strike="noStrike" cap="none" dirty="0">
                        <a:solidFill>
                          <a:schemeClr val="dk1"/>
                        </a:solidFill>
                        <a:latin typeface="Calibri"/>
                        <a:ea typeface="Calibri"/>
                        <a:cs typeface="Calibri"/>
                        <a:sym typeface="Calibri"/>
                      </a:endParaRPr>
                    </a:p>
                  </a:txBody>
                  <a:tcPr marL="91450" marR="91450" marT="45725" marB="45725"/>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06" name="Google Shape;106;p11"/>
          <p:cNvSpPr txBox="1"/>
          <p:nvPr/>
        </p:nvSpPr>
        <p:spPr>
          <a:xfrm>
            <a:off x="8386599" y="5167198"/>
            <a:ext cx="1944216" cy="369332"/>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kern="0" dirty="0">
                <a:solidFill>
                  <a:srgbClr val="000000"/>
                </a:solidFill>
                <a:latin typeface="Calibri"/>
                <a:ea typeface="Calibri"/>
                <a:cs typeface="Calibri"/>
                <a:sym typeface="Calibri"/>
              </a:rPr>
              <a:t>Peering Persons</a:t>
            </a:r>
            <a:endParaRPr kern="0" dirty="0">
              <a:solidFill>
                <a:srgbClr val="000000"/>
              </a:solidFill>
              <a:latin typeface="Calibri"/>
              <a:ea typeface="Calibri"/>
              <a:cs typeface="Calibri"/>
              <a:sym typeface="Calibri"/>
            </a:endParaRPr>
          </a:p>
        </p:txBody>
      </p:sp>
      <p:sp>
        <p:nvSpPr>
          <p:cNvPr id="107" name="Google Shape;107;p11"/>
          <p:cNvSpPr txBox="1"/>
          <p:nvPr/>
        </p:nvSpPr>
        <p:spPr>
          <a:xfrm>
            <a:off x="1685547" y="5454272"/>
            <a:ext cx="6609908" cy="1077178"/>
          </a:xfrm>
          <a:prstGeom prst="rect">
            <a:avLst/>
          </a:prstGeom>
          <a:noFill/>
          <a:ln>
            <a:noFill/>
          </a:ln>
        </p:spPr>
        <p:txBody>
          <a:bodyPr spcFirstLastPara="1" wrap="square" lIns="91425" tIns="45700" rIns="91425" bIns="45700" anchor="t" anchorCtr="0">
            <a:spAutoFit/>
          </a:bodyPr>
          <a:lstStyle/>
          <a:p>
            <a:pPr indent="-101600">
              <a:buClr>
                <a:srgbClr val="000000"/>
              </a:buClr>
              <a:buSzPts val="1600"/>
              <a:buFont typeface="Arial"/>
              <a:buChar char="•"/>
            </a:pPr>
            <a:r>
              <a:rPr lang="en-US" sz="1600" kern="0" dirty="0">
                <a:solidFill>
                  <a:srgbClr val="000000"/>
                </a:solidFill>
                <a:latin typeface="Calibri"/>
                <a:ea typeface="Calibri"/>
                <a:cs typeface="Calibri"/>
                <a:sym typeface="Calibri"/>
              </a:rPr>
              <a:t>Recent updates</a:t>
            </a:r>
            <a:endParaRPr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600" kern="0" dirty="0">
                <a:solidFill>
                  <a:srgbClr val="000000"/>
                </a:solidFill>
                <a:latin typeface="Calibri"/>
                <a:ea typeface="Calibri"/>
                <a:cs typeface="Calibri"/>
                <a:sym typeface="Calibri"/>
              </a:rPr>
              <a:t>6 x 400G ports in use by 4 participants</a:t>
            </a:r>
            <a:endParaRPr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600" kern="0" dirty="0">
                <a:solidFill>
                  <a:srgbClr val="000000"/>
                </a:solidFill>
                <a:latin typeface="Calibri"/>
                <a:ea typeface="Calibri"/>
                <a:cs typeface="Calibri"/>
                <a:sym typeface="Calibri"/>
              </a:rPr>
              <a:t>Start of offering 100G-LR1 in many IXPs</a:t>
            </a:r>
          </a:p>
          <a:p>
            <a:pPr lvl="1" indent="-101600">
              <a:buClr>
                <a:srgbClr val="000000"/>
              </a:buClr>
              <a:buSzPts val="1600"/>
              <a:buFont typeface="Arial"/>
              <a:buChar char="•"/>
            </a:pPr>
            <a:r>
              <a:rPr lang="en-US" sz="1600" kern="0" dirty="0">
                <a:solidFill>
                  <a:srgbClr val="000000"/>
                </a:solidFill>
                <a:latin typeface="Calibri"/>
                <a:ea typeface="Calibri"/>
                <a:cs typeface="Calibri"/>
                <a:sym typeface="Calibri"/>
              </a:rPr>
              <a:t>Fortaleza is now the 2</a:t>
            </a:r>
            <a:r>
              <a:rPr lang="en-US" sz="1600" kern="0" baseline="30000" dirty="0">
                <a:solidFill>
                  <a:srgbClr val="000000"/>
                </a:solidFill>
                <a:latin typeface="Calibri"/>
                <a:ea typeface="Calibri"/>
                <a:cs typeface="Calibri"/>
                <a:sym typeface="Calibri"/>
              </a:rPr>
              <a:t>nd</a:t>
            </a:r>
            <a:r>
              <a:rPr lang="en-US" sz="1600" kern="0" dirty="0">
                <a:solidFill>
                  <a:srgbClr val="000000"/>
                </a:solidFill>
                <a:latin typeface="Calibri"/>
                <a:ea typeface="Calibri"/>
                <a:cs typeface="Calibri"/>
                <a:sym typeface="Calibri"/>
              </a:rPr>
              <a:t> largest IXP in Brazil (5 </a:t>
            </a:r>
            <a:r>
              <a:rPr lang="en-US" sz="1600" kern="0" dirty="0" err="1">
                <a:solidFill>
                  <a:srgbClr val="000000"/>
                </a:solidFill>
                <a:latin typeface="Calibri"/>
                <a:ea typeface="Calibri"/>
                <a:cs typeface="Calibri"/>
                <a:sym typeface="Calibri"/>
              </a:rPr>
              <a:t>Tbps</a:t>
            </a:r>
            <a:r>
              <a:rPr lang="en-US" sz="1600" kern="0" dirty="0">
                <a:solidFill>
                  <a:srgbClr val="000000"/>
                </a:solidFill>
                <a:latin typeface="Calibri"/>
                <a:ea typeface="Calibri"/>
                <a:cs typeface="Calibri"/>
                <a:sym typeface="Calibri"/>
              </a:rPr>
              <a:t> / 779 ASN)</a:t>
            </a:r>
            <a:endParaRPr sz="1600" kern="0" dirty="0">
              <a:solidFill>
                <a:srgbClr val="000000"/>
              </a:solidFill>
              <a:latin typeface="Calibri"/>
              <a:ea typeface="Calibri"/>
              <a:cs typeface="Calibri"/>
              <a:sym typeface="Calibri"/>
            </a:endParaRPr>
          </a:p>
        </p:txBody>
      </p:sp>
      <p:grpSp>
        <p:nvGrpSpPr>
          <p:cNvPr id="108" name="Google Shape;108;p11"/>
          <p:cNvGrpSpPr/>
          <p:nvPr/>
        </p:nvGrpSpPr>
        <p:grpSpPr>
          <a:xfrm>
            <a:off x="8313420" y="5536530"/>
            <a:ext cx="994410" cy="1321470"/>
            <a:chOff x="5693256" y="5508786"/>
            <a:chExt cx="994410" cy="1321470"/>
          </a:xfrm>
        </p:grpSpPr>
        <p:sp>
          <p:nvSpPr>
            <p:cNvPr id="109" name="Google Shape;109;p11"/>
            <p:cNvSpPr txBox="1"/>
            <p:nvPr/>
          </p:nvSpPr>
          <p:spPr>
            <a:xfrm>
              <a:off x="5903363" y="6522479"/>
              <a:ext cx="574195" cy="307777"/>
            </a:xfrm>
            <a:prstGeom prst="rect">
              <a:avLst/>
            </a:prstGeom>
            <a:noFill/>
            <a:ln>
              <a:noFill/>
            </a:ln>
          </p:spPr>
          <p:txBody>
            <a:bodyPr spcFirstLastPara="1" wrap="square" lIns="91425" tIns="45700" rIns="91425" bIns="45700" anchor="t" anchorCtr="0">
              <a:spAutoFit/>
            </a:bodyPr>
            <a:lstStyle/>
            <a:p>
              <a:pPr algn="ctr">
                <a:buClr>
                  <a:srgbClr val="000000"/>
                </a:buClr>
                <a:buSzPts val="1400"/>
              </a:pPr>
              <a:r>
                <a:rPr lang="en-US" sz="1400" kern="0" dirty="0">
                  <a:solidFill>
                    <a:srgbClr val="000000"/>
                  </a:solidFill>
                  <a:latin typeface="Arial"/>
                  <a:cs typeface="Arial"/>
                  <a:sym typeface="Arial"/>
                </a:rPr>
                <a:t>Julio</a:t>
              </a:r>
              <a:endParaRPr sz="1400" kern="0" dirty="0">
                <a:solidFill>
                  <a:srgbClr val="000000"/>
                </a:solidFill>
                <a:latin typeface="Arial"/>
                <a:ea typeface="Arial"/>
                <a:cs typeface="Arial"/>
                <a:sym typeface="Arial"/>
              </a:endParaRPr>
            </a:p>
          </p:txBody>
        </p:sp>
        <p:sp>
          <p:nvSpPr>
            <p:cNvPr id="110" name="Google Shape;110;p11"/>
            <p:cNvSpPr/>
            <p:nvPr/>
          </p:nvSpPr>
          <p:spPr>
            <a:xfrm>
              <a:off x="5693256" y="5508786"/>
              <a:ext cx="994410" cy="985567"/>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400"/>
              </a:pPr>
              <a:endParaRPr sz="1400" kern="0">
                <a:solidFill>
                  <a:srgbClr val="FFFFFF"/>
                </a:solidFill>
                <a:latin typeface="Arial"/>
                <a:ea typeface="Arial"/>
                <a:cs typeface="Arial"/>
                <a:sym typeface="Arial"/>
              </a:endParaRPr>
            </a:p>
          </p:txBody>
        </p:sp>
        <p:pic>
          <p:nvPicPr>
            <p:cNvPr id="111" name="Google Shape;111;p11"/>
            <p:cNvPicPr preferRelativeResize="0"/>
            <p:nvPr/>
          </p:nvPicPr>
          <p:blipFill rotWithShape="1">
            <a:blip r:embed="rId3">
              <a:alphaModFix/>
            </a:blip>
            <a:srcRect/>
            <a:stretch/>
          </p:blipFill>
          <p:spPr>
            <a:xfrm>
              <a:off x="5759092" y="5578859"/>
              <a:ext cx="862738" cy="862738"/>
            </a:xfrm>
            <a:prstGeom prst="rect">
              <a:avLst/>
            </a:prstGeom>
            <a:noFill/>
            <a:ln>
              <a:noFill/>
            </a:ln>
          </p:spPr>
        </p:pic>
      </p:grpSp>
      <p:grpSp>
        <p:nvGrpSpPr>
          <p:cNvPr id="112" name="Google Shape;112;p11"/>
          <p:cNvGrpSpPr/>
          <p:nvPr/>
        </p:nvGrpSpPr>
        <p:grpSpPr>
          <a:xfrm>
            <a:off x="9409584" y="5536531"/>
            <a:ext cx="994410" cy="1321429"/>
            <a:chOff x="6789420" y="5508786"/>
            <a:chExt cx="994410" cy="1321429"/>
          </a:xfrm>
        </p:grpSpPr>
        <p:sp>
          <p:nvSpPr>
            <p:cNvPr id="113" name="Google Shape;113;p11"/>
            <p:cNvSpPr/>
            <p:nvPr/>
          </p:nvSpPr>
          <p:spPr>
            <a:xfrm>
              <a:off x="6789420" y="5508786"/>
              <a:ext cx="994410" cy="985567"/>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400"/>
              </a:pPr>
              <a:endParaRPr sz="1400" kern="0">
                <a:solidFill>
                  <a:srgbClr val="FFFFFF"/>
                </a:solidFill>
                <a:latin typeface="Arial"/>
                <a:ea typeface="Arial"/>
                <a:cs typeface="Arial"/>
                <a:sym typeface="Arial"/>
              </a:endParaRPr>
            </a:p>
          </p:txBody>
        </p:sp>
        <p:pic>
          <p:nvPicPr>
            <p:cNvPr id="114" name="Google Shape;114;p11"/>
            <p:cNvPicPr preferRelativeResize="0"/>
            <p:nvPr/>
          </p:nvPicPr>
          <p:blipFill rotWithShape="1">
            <a:blip r:embed="rId4">
              <a:alphaModFix/>
            </a:blip>
            <a:srcRect/>
            <a:stretch/>
          </p:blipFill>
          <p:spPr>
            <a:xfrm>
              <a:off x="6855256" y="5577259"/>
              <a:ext cx="862737" cy="864338"/>
            </a:xfrm>
            <a:prstGeom prst="rect">
              <a:avLst/>
            </a:prstGeom>
            <a:noFill/>
            <a:ln>
              <a:noFill/>
            </a:ln>
          </p:spPr>
        </p:pic>
        <p:sp>
          <p:nvSpPr>
            <p:cNvPr id="115" name="Google Shape;115;p11"/>
            <p:cNvSpPr txBox="1"/>
            <p:nvPr/>
          </p:nvSpPr>
          <p:spPr>
            <a:xfrm>
              <a:off x="6789420" y="6522479"/>
              <a:ext cx="990777" cy="307736"/>
            </a:xfrm>
            <a:prstGeom prst="rect">
              <a:avLst/>
            </a:prstGeom>
            <a:noFill/>
            <a:ln>
              <a:noFill/>
            </a:ln>
          </p:spPr>
          <p:txBody>
            <a:bodyPr spcFirstLastPara="1" wrap="square" lIns="91425" tIns="45700" rIns="91425" bIns="45700" anchor="t" anchorCtr="0">
              <a:spAutoFit/>
            </a:bodyPr>
            <a:lstStyle/>
            <a:p>
              <a:pPr algn="ctr">
                <a:buClr>
                  <a:srgbClr val="000000"/>
                </a:buClr>
                <a:buSzPts val="1400"/>
              </a:pPr>
              <a:r>
                <a:rPr lang="en-US" sz="1400" kern="0" dirty="0">
                  <a:solidFill>
                    <a:srgbClr val="000000"/>
                  </a:solidFill>
                  <a:latin typeface="Arial"/>
                  <a:cs typeface="Arial"/>
                  <a:sym typeface="Arial"/>
                </a:rPr>
                <a:t>Antonio</a:t>
              </a:r>
              <a:endParaRPr sz="1400" kern="0" dirty="0">
                <a:solidFill>
                  <a:srgbClr val="000000"/>
                </a:solidFill>
                <a:latin typeface="Arial"/>
                <a:ea typeface="Arial"/>
                <a:cs typeface="Arial"/>
                <a:sym typeface="Arial"/>
              </a:endParaRPr>
            </a:p>
          </p:txBody>
        </p:sp>
      </p:grpSp>
      <p:pic>
        <p:nvPicPr>
          <p:cNvPr id="5" name="Imagem 4" descr="Ícone&#10;&#10;Descrição gerada automaticamente">
            <a:extLst>
              <a:ext uri="{FF2B5EF4-FFF2-40B4-BE49-F238E27FC236}">
                <a16:creationId xmlns:a16="http://schemas.microsoft.com/office/drawing/2014/main" id="{9A3B85C7-2739-3158-B785-4532713BA37D}"/>
              </a:ext>
            </a:extLst>
          </p:cNvPr>
          <p:cNvPicPr>
            <a:picLocks noChangeAspect="1"/>
          </p:cNvPicPr>
          <p:nvPr/>
        </p:nvPicPr>
        <p:blipFill>
          <a:blip r:embed="rId5"/>
          <a:stretch>
            <a:fillRect/>
          </a:stretch>
        </p:blipFill>
        <p:spPr>
          <a:xfrm>
            <a:off x="9107930" y="26088"/>
            <a:ext cx="1012459" cy="725024"/>
          </a:xfrm>
          <a:prstGeom prst="rect">
            <a:avLst/>
          </a:prstGeom>
        </p:spPr>
      </p:pic>
      <p:pic>
        <p:nvPicPr>
          <p:cNvPr id="7" name="Imagem 6" descr="Imagem editada de homem sorrindo&#10;&#10;Descrição gerada automaticamente">
            <a:extLst>
              <a:ext uri="{FF2B5EF4-FFF2-40B4-BE49-F238E27FC236}">
                <a16:creationId xmlns:a16="http://schemas.microsoft.com/office/drawing/2014/main" id="{7035A589-5DD3-0844-EF48-0F2389F3D865}"/>
              </a:ext>
            </a:extLst>
          </p:cNvPr>
          <p:cNvPicPr>
            <a:picLocks noChangeAspect="1"/>
          </p:cNvPicPr>
          <p:nvPr/>
        </p:nvPicPr>
        <p:blipFill>
          <a:blip r:embed="rId6"/>
          <a:stretch>
            <a:fillRect/>
          </a:stretch>
        </p:blipFill>
        <p:spPr>
          <a:xfrm>
            <a:off x="9381009" y="5454273"/>
            <a:ext cx="1070312" cy="1134403"/>
          </a:xfrm>
          <a:prstGeom prst="rect">
            <a:avLst/>
          </a:prstGeom>
        </p:spPr>
      </p:pic>
      <p:pic>
        <p:nvPicPr>
          <p:cNvPr id="11" name="Imagem 10" descr="Homem com camiseta preta&#10;&#10;Descrição gerada automaticamente">
            <a:extLst>
              <a:ext uri="{FF2B5EF4-FFF2-40B4-BE49-F238E27FC236}">
                <a16:creationId xmlns:a16="http://schemas.microsoft.com/office/drawing/2014/main" id="{3D31B7A5-1E88-3F68-6EF2-0FD83F16792E}"/>
              </a:ext>
            </a:extLst>
          </p:cNvPr>
          <p:cNvPicPr>
            <a:picLocks noChangeAspect="1"/>
          </p:cNvPicPr>
          <p:nvPr/>
        </p:nvPicPr>
        <p:blipFill rotWithShape="1">
          <a:blip r:embed="rId7"/>
          <a:srcRect l="16926" t="2096" r="393" b="38585"/>
          <a:stretch/>
        </p:blipFill>
        <p:spPr>
          <a:xfrm>
            <a:off x="8309743" y="5490271"/>
            <a:ext cx="1001763" cy="103182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screenshot of a computer&#10;&#10;Description automatically generated">
            <a:extLst>
              <a:ext uri="{FF2B5EF4-FFF2-40B4-BE49-F238E27FC236}">
                <a16:creationId xmlns:a16="http://schemas.microsoft.com/office/drawing/2014/main" id="{11CDF09F-04A1-D390-25FE-106E91B234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2546" y="27958"/>
            <a:ext cx="9125616" cy="6830042"/>
          </a:xfrm>
          <a:prstGeom prst="rect">
            <a:avLst/>
          </a:prstGeom>
        </p:spPr>
      </p:pic>
    </p:spTree>
    <p:extLst>
      <p:ext uri="{BB962C8B-B14F-4D97-AF65-F5344CB8AC3E}">
        <p14:creationId xmlns:p14="http://schemas.microsoft.com/office/powerpoint/2010/main" val="1943912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b="1" dirty="0"/>
              <a:t>JPNAP</a:t>
            </a:r>
            <a:endParaRPr b="1" dirty="0"/>
          </a:p>
        </p:txBody>
      </p:sp>
      <p:graphicFrame>
        <p:nvGraphicFramePr>
          <p:cNvPr id="5" name="Google Shape;123;p35">
            <a:extLst>
              <a:ext uri="{FF2B5EF4-FFF2-40B4-BE49-F238E27FC236}">
                <a16:creationId xmlns:a16="http://schemas.microsoft.com/office/drawing/2014/main" id="{D98320EE-2FDA-1D46-7317-D03DE417BE90}"/>
              </a:ext>
            </a:extLst>
          </p:cNvPr>
          <p:cNvGraphicFramePr/>
          <p:nvPr/>
        </p:nvGraphicFramePr>
        <p:xfrm>
          <a:off x="1769538" y="692696"/>
          <a:ext cx="8652925" cy="4851720"/>
        </p:xfrm>
        <a:graphic>
          <a:graphicData uri="http://schemas.openxmlformats.org/drawingml/2006/table">
            <a:tbl>
              <a:tblPr firstRow="1" bandRow="1">
                <a:noFill/>
              </a:tblPr>
              <a:tblGrid>
                <a:gridCol w="1496227">
                  <a:extLst>
                    <a:ext uri="{9D8B030D-6E8A-4147-A177-3AD203B41FA5}">
                      <a16:colId xmlns:a16="http://schemas.microsoft.com/office/drawing/2014/main" val="20000"/>
                    </a:ext>
                  </a:extLst>
                </a:gridCol>
                <a:gridCol w="1938696">
                  <a:extLst>
                    <a:ext uri="{9D8B030D-6E8A-4147-A177-3AD203B41FA5}">
                      <a16:colId xmlns:a16="http://schemas.microsoft.com/office/drawing/2014/main" val="20001"/>
                    </a:ext>
                  </a:extLst>
                </a:gridCol>
                <a:gridCol w="1691640">
                  <a:extLst>
                    <a:ext uri="{9D8B030D-6E8A-4147-A177-3AD203B41FA5}">
                      <a16:colId xmlns:a16="http://schemas.microsoft.com/office/drawing/2014/main" val="20002"/>
                    </a:ext>
                  </a:extLst>
                </a:gridCol>
                <a:gridCol w="1703070">
                  <a:extLst>
                    <a:ext uri="{9D8B030D-6E8A-4147-A177-3AD203B41FA5}">
                      <a16:colId xmlns:a16="http://schemas.microsoft.com/office/drawing/2014/main" val="20003"/>
                    </a:ext>
                  </a:extLst>
                </a:gridCol>
                <a:gridCol w="1823292">
                  <a:extLst>
                    <a:ext uri="{9D8B030D-6E8A-4147-A177-3AD203B41FA5}">
                      <a16:colId xmlns:a16="http://schemas.microsoft.com/office/drawing/2014/main" val="3927173115"/>
                    </a:ext>
                  </a:extLst>
                </a:gridCol>
              </a:tblGrid>
              <a:tr h="480904">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IX Name</a:t>
                      </a:r>
                      <a:endParaRPr sz="1400" u="none" strike="noStrike" cap="none" dirty="0">
                        <a:latin typeface="+mn-lt"/>
                      </a:endParaRPr>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400" b="1" u="none" strike="noStrike" cap="none" dirty="0">
                          <a:latin typeface="+mn-lt"/>
                        </a:rPr>
                        <a:t>JPNAP Tokyo</a:t>
                      </a:r>
                      <a:endParaRPr sz="1400" b="1" u="none" strike="noStrike" cap="none" dirty="0">
                        <a:latin typeface="+mn-lt"/>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b="1" u="none" strike="noStrike" cap="none" dirty="0">
                          <a:latin typeface="+mn-lt"/>
                        </a:rPr>
                        <a:t>JPNAP Osaka</a:t>
                      </a:r>
                      <a:endParaRPr sz="1400" b="1" u="none" strike="noStrike" cap="none" dirty="0">
                        <a:latin typeface="+mn-lt"/>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b="1" u="none" strike="noStrike" cap="none" dirty="0">
                          <a:latin typeface="+mn-lt"/>
                        </a:rPr>
                        <a:t>JPNAP Fukuoka</a:t>
                      </a:r>
                      <a:endParaRPr sz="1400" b="1" u="none" strike="noStrike" cap="none" dirty="0">
                        <a:latin typeface="+mn-lt"/>
                      </a:endParaRPr>
                    </a:p>
                  </a:txBody>
                  <a:tcPr marL="91450" marR="91450" marT="45725" marB="45725">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400" b="1" u="none" strike="noStrike" cap="none" dirty="0">
                          <a:latin typeface="+mn-lt"/>
                        </a:rPr>
                        <a:t>JPNAP </a:t>
                      </a:r>
                      <a:r>
                        <a:rPr lang="en-US" sz="1400" b="1" u="none" strike="noStrike" cap="none" dirty="0">
                          <a:solidFill>
                            <a:srgbClr val="FF0000"/>
                          </a:solidFill>
                          <a:latin typeface="+mn-lt"/>
                        </a:rPr>
                        <a:t>Sapporo</a:t>
                      </a:r>
                      <a:r>
                        <a:rPr lang="en-US" sz="1400" b="1" u="none" strike="noStrike" cap="none" dirty="0">
                          <a:latin typeface="+mn-lt"/>
                        </a:rPr>
                        <a:t>/Sendai</a:t>
                      </a:r>
                      <a:endParaRPr sz="1400" b="1" u="none" strike="noStrike" cap="none" dirty="0">
                        <a:latin typeface="+mn-lt"/>
                      </a:endParaRPr>
                    </a:p>
                  </a:txBody>
                  <a:tcPr marL="91450" marR="91450"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480904">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City, Country</a:t>
                      </a:r>
                      <a:endParaRPr sz="1400" u="none" strike="noStrike" cap="none" dirty="0">
                        <a:latin typeface="+mn-lt"/>
                      </a:endParaRPr>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400" u="none" strike="noStrike" cap="none" dirty="0">
                          <a:latin typeface="+mn-lt"/>
                        </a:rPr>
                        <a:t>Tokyo, Japan</a:t>
                      </a:r>
                      <a:endParaRPr sz="1400" u="none" strike="noStrike" cap="none" dirty="0">
                        <a:latin typeface="+mn-lt"/>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n-US" sz="1400" u="none" strike="noStrike" cap="none" dirty="0">
                          <a:latin typeface="+mn-lt"/>
                        </a:rPr>
                        <a:t>Osaka, Japan</a:t>
                      </a:r>
                      <a:endParaRPr sz="1400" u="none" strike="noStrike" cap="none" dirty="0">
                        <a:latin typeface="+mn-lt"/>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n-US" sz="1400" u="none" strike="noStrike" cap="none">
                          <a:latin typeface="+mn-lt"/>
                        </a:rPr>
                        <a:t>Fukuoka, Japan</a:t>
                      </a:r>
                      <a:endParaRPr sz="1400" u="none" strike="noStrike" cap="none">
                        <a:latin typeface="+mn-lt"/>
                      </a:endParaRPr>
                    </a:p>
                  </a:txBody>
                  <a:tcPr marL="91450" marR="91450" marT="45725" marB="45725">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chemeClr val="dk1"/>
                        </a:buClr>
                        <a:buSzPts val="1800"/>
                        <a:buFont typeface="Arial"/>
                        <a:buNone/>
                      </a:pPr>
                      <a:r>
                        <a:rPr lang="en-US" sz="1400" u="none" strike="noStrike" cap="none" dirty="0">
                          <a:solidFill>
                            <a:srgbClr val="FF0000"/>
                          </a:solidFill>
                          <a:latin typeface="+mn-lt"/>
                        </a:rPr>
                        <a:t>Sapporo, Japan</a:t>
                      </a:r>
                    </a:p>
                    <a:p>
                      <a:pPr marL="0" marR="0" lvl="0" indent="0" algn="l" rtl="0">
                        <a:lnSpc>
                          <a:spcPct val="100000"/>
                        </a:lnSpc>
                        <a:spcBef>
                          <a:spcPts val="0"/>
                        </a:spcBef>
                        <a:spcAft>
                          <a:spcPts val="0"/>
                        </a:spcAft>
                        <a:buClr>
                          <a:schemeClr val="dk1"/>
                        </a:buClr>
                        <a:buSzPts val="1800"/>
                        <a:buFont typeface="Arial"/>
                        <a:buNone/>
                      </a:pPr>
                      <a:r>
                        <a:rPr lang="en-US" sz="1400" u="none" strike="noStrike" cap="none" dirty="0">
                          <a:latin typeface="+mn-lt"/>
                        </a:rPr>
                        <a:t>Sendai, Japan</a:t>
                      </a:r>
                      <a:endParaRPr sz="1400" u="none" strike="noStrike" cap="none" dirty="0">
                        <a:latin typeface="+mn-lt"/>
                      </a:endParaRPr>
                    </a:p>
                  </a:txBody>
                  <a:tcPr marL="91450" marR="91450"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2291330">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Point of Presence</a:t>
                      </a:r>
                      <a:endParaRPr sz="1400" u="none" strike="noStrike" cap="none" dirty="0">
                        <a:latin typeface="+mn-lt"/>
                      </a:endParaRPr>
                    </a:p>
                  </a:txBody>
                  <a:tcPr marL="91450" marR="91450" marT="45725" marB="45725">
                    <a:solidFill>
                      <a:srgbClr val="EAF1DD"/>
                    </a:solidFill>
                  </a:tcPr>
                </a:tc>
                <a:tc>
                  <a:txBody>
                    <a:bodyPr/>
                    <a:lstStyle/>
                    <a:p>
                      <a:pPr marL="285750" marR="0" lvl="0" indent="-285750" algn="l" rtl="0">
                        <a:lnSpc>
                          <a:spcPct val="100000"/>
                        </a:lnSpc>
                        <a:spcBef>
                          <a:spcPts val="0"/>
                        </a:spcBef>
                        <a:spcAft>
                          <a:spcPts val="0"/>
                        </a:spcAft>
                        <a:buClr>
                          <a:schemeClr val="dk1"/>
                        </a:buClr>
                        <a:buSzPts val="1800"/>
                        <a:buFont typeface="Wingdings" pitchFamily="2" charset="77"/>
                        <a:buChar char="§"/>
                      </a:pPr>
                      <a:r>
                        <a:rPr lang="en-US" sz="1200" u="none" strike="noStrike" cap="none" dirty="0" err="1">
                          <a:latin typeface="+mn-lt"/>
                        </a:rPr>
                        <a:t>NTTCom</a:t>
                      </a:r>
                      <a:r>
                        <a:rPr lang="en-US" sz="1200" u="none" strike="noStrike" cap="none" dirty="0">
                          <a:latin typeface="+mn-lt"/>
                        </a:rPr>
                        <a:t> TK1/TK7</a:t>
                      </a:r>
                    </a:p>
                    <a:p>
                      <a:pPr marL="285750" marR="0" lvl="0" indent="-285750" algn="l" rtl="0">
                        <a:lnSpc>
                          <a:spcPct val="100000"/>
                        </a:lnSpc>
                        <a:spcBef>
                          <a:spcPts val="0"/>
                        </a:spcBef>
                        <a:spcAft>
                          <a:spcPts val="0"/>
                        </a:spcAft>
                        <a:buClr>
                          <a:schemeClr val="dk1"/>
                        </a:buClr>
                        <a:buSzPts val="1800"/>
                        <a:buFont typeface="Wingdings" pitchFamily="2" charset="77"/>
                        <a:buChar char="§"/>
                      </a:pPr>
                      <a:r>
                        <a:rPr lang="en-US" sz="1200" u="none" strike="noStrike" cap="none" dirty="0">
                          <a:latin typeface="+mn-lt"/>
                        </a:rPr>
                        <a:t>IIJ Ikebukuro</a:t>
                      </a:r>
                      <a:endParaRPr sz="1200" u="none" strike="noStrike" cap="none" dirty="0">
                        <a:latin typeface="+mn-lt"/>
                      </a:endParaRPr>
                    </a:p>
                    <a:p>
                      <a:pPr marL="285750" marR="0" lvl="0" indent="-285750" algn="l" defTabSz="914400" rtl="0" eaLnBrk="1" fontAlgn="auto" latinLnBrk="0" hangingPunct="1">
                        <a:lnSpc>
                          <a:spcPct val="100000"/>
                        </a:lnSpc>
                        <a:spcBef>
                          <a:spcPts val="0"/>
                        </a:spcBef>
                        <a:spcAft>
                          <a:spcPts val="0"/>
                        </a:spcAft>
                        <a:buClr>
                          <a:schemeClr val="dk1"/>
                        </a:buClr>
                        <a:buSzPts val="1800"/>
                        <a:buFont typeface="Wingdings" pitchFamily="2" charset="77"/>
                        <a:buChar char="§"/>
                        <a:tabLst/>
                        <a:defRPr/>
                      </a:pPr>
                      <a:r>
                        <a:rPr lang="en-US" sz="1200" u="none" strike="noStrike" cap="none" dirty="0">
                          <a:latin typeface="+mn-lt"/>
                        </a:rPr>
                        <a:t>AT Tokyo CC1/CC3</a:t>
                      </a:r>
                    </a:p>
                    <a:p>
                      <a:pPr marL="285750" marR="0" lvl="0" indent="-285750" algn="l" rtl="0">
                        <a:lnSpc>
                          <a:spcPct val="100000"/>
                        </a:lnSpc>
                        <a:spcBef>
                          <a:spcPts val="0"/>
                        </a:spcBef>
                        <a:spcAft>
                          <a:spcPts val="0"/>
                        </a:spcAft>
                        <a:buClr>
                          <a:srgbClr val="000000"/>
                        </a:buClr>
                        <a:buSzPts val="1800"/>
                        <a:buFont typeface="Wingdings" pitchFamily="2" charset="77"/>
                        <a:buChar char="§"/>
                      </a:pPr>
                      <a:r>
                        <a:rPr lang="en-US" sz="1200" u="none" strike="noStrike" cap="none" dirty="0">
                          <a:solidFill>
                            <a:srgbClr val="000000"/>
                          </a:solidFill>
                          <a:latin typeface="+mn-lt"/>
                        </a:rPr>
                        <a:t>BBT New </a:t>
                      </a:r>
                      <a:r>
                        <a:rPr lang="en-US" sz="1200" u="none" strike="noStrike" cap="none" dirty="0" err="1">
                          <a:solidFill>
                            <a:srgbClr val="000000"/>
                          </a:solidFill>
                          <a:latin typeface="+mn-lt"/>
                        </a:rPr>
                        <a:t>Otemachi</a:t>
                      </a:r>
                      <a:endParaRPr lang="en-US" sz="1200" u="none" strike="noStrike" cap="none" dirty="0">
                        <a:solidFill>
                          <a:srgbClr val="000000"/>
                        </a:solidFill>
                        <a:latin typeface="+mn-lt"/>
                      </a:endParaRPr>
                    </a:p>
                    <a:p>
                      <a:pPr marL="285750" marR="0" lvl="0" indent="-285750" algn="l" defTabSz="914400" rtl="0" eaLnBrk="1" fontAlgn="auto" latinLnBrk="0" hangingPunct="1">
                        <a:lnSpc>
                          <a:spcPct val="100000"/>
                        </a:lnSpc>
                        <a:spcBef>
                          <a:spcPts val="0"/>
                        </a:spcBef>
                        <a:spcAft>
                          <a:spcPts val="0"/>
                        </a:spcAft>
                        <a:buClr>
                          <a:srgbClr val="000000"/>
                        </a:buClr>
                        <a:buSzPts val="1800"/>
                        <a:buFont typeface="Wingdings" pitchFamily="2" charset="77"/>
                        <a:buChar char="§"/>
                        <a:tabLst/>
                        <a:defRPr/>
                      </a:pPr>
                      <a:r>
                        <a:rPr lang="en-US" sz="1200" u="none" strike="noStrike" cap="none" dirty="0">
                          <a:solidFill>
                            <a:srgbClr val="000000"/>
                          </a:solidFill>
                          <a:latin typeface="+mn-lt"/>
                        </a:rPr>
                        <a:t>Colt DCS </a:t>
                      </a:r>
                      <a:r>
                        <a:rPr lang="en-US" sz="1200" u="none" strike="noStrike" cap="none" dirty="0" err="1">
                          <a:solidFill>
                            <a:srgbClr val="000000"/>
                          </a:solidFill>
                          <a:latin typeface="+mn-lt"/>
                        </a:rPr>
                        <a:t>Shiohama</a:t>
                      </a:r>
                      <a:endParaRPr lang="en-US" sz="1200" u="none" strike="noStrike" cap="none" dirty="0">
                        <a:solidFill>
                          <a:srgbClr val="000000"/>
                        </a:solidFill>
                        <a:latin typeface="+mn-lt"/>
                      </a:endParaRPr>
                    </a:p>
                    <a:p>
                      <a:pPr marL="285750" marR="0" lvl="0" indent="-285750" algn="l" defTabSz="914400" rtl="0" eaLnBrk="1" fontAlgn="auto" latinLnBrk="0" hangingPunct="1">
                        <a:lnSpc>
                          <a:spcPct val="100000"/>
                        </a:lnSpc>
                        <a:spcBef>
                          <a:spcPts val="0"/>
                        </a:spcBef>
                        <a:spcAft>
                          <a:spcPts val="0"/>
                        </a:spcAft>
                        <a:buClr>
                          <a:srgbClr val="000000"/>
                        </a:buClr>
                        <a:buSzPts val="1800"/>
                        <a:buFont typeface="Wingdings" pitchFamily="2" charset="77"/>
                        <a:buChar char="§"/>
                        <a:tabLst/>
                        <a:defRPr/>
                      </a:pPr>
                      <a:r>
                        <a:rPr lang="en-US" sz="1200" u="none" strike="noStrike" cap="none" dirty="0">
                          <a:solidFill>
                            <a:srgbClr val="000000"/>
                          </a:solidFill>
                          <a:latin typeface="+mn-lt"/>
                        </a:rPr>
                        <a:t>Digital Edge CS1</a:t>
                      </a:r>
                    </a:p>
                    <a:p>
                      <a:pPr marL="285750" marR="0" lvl="0" indent="-285750" algn="l" defTabSz="914400" rtl="0" eaLnBrk="1" fontAlgn="auto" latinLnBrk="0" hangingPunct="1">
                        <a:lnSpc>
                          <a:spcPct val="100000"/>
                        </a:lnSpc>
                        <a:spcBef>
                          <a:spcPts val="0"/>
                        </a:spcBef>
                        <a:spcAft>
                          <a:spcPts val="0"/>
                        </a:spcAft>
                        <a:buClr>
                          <a:srgbClr val="000000"/>
                        </a:buClr>
                        <a:buSzPts val="1800"/>
                        <a:buFont typeface="Wingdings" pitchFamily="2" charset="77"/>
                        <a:buChar char="§"/>
                        <a:tabLst/>
                        <a:defRPr/>
                      </a:pPr>
                      <a:r>
                        <a:rPr lang="en-US" sz="1200" u="none" strike="noStrike" cap="none" dirty="0">
                          <a:latin typeface="+mn-lt"/>
                        </a:rPr>
                        <a:t>Equinix TY2/TY4</a:t>
                      </a:r>
                      <a:endParaRPr lang="en-US" sz="1200" u="none" strike="noStrike" cap="none" dirty="0">
                        <a:solidFill>
                          <a:srgbClr val="000000"/>
                        </a:solidFill>
                        <a:latin typeface="+mn-lt"/>
                      </a:endParaRPr>
                    </a:p>
                    <a:p>
                      <a:pPr marL="0" marR="0" lvl="0" indent="0" algn="l" defTabSz="914400" rtl="0" eaLnBrk="1" fontAlgn="auto" latinLnBrk="0" hangingPunct="1">
                        <a:lnSpc>
                          <a:spcPct val="100000"/>
                        </a:lnSpc>
                        <a:spcBef>
                          <a:spcPts val="0"/>
                        </a:spcBef>
                        <a:spcAft>
                          <a:spcPts val="0"/>
                        </a:spcAft>
                        <a:buClr>
                          <a:srgbClr val="000000"/>
                        </a:buClr>
                        <a:buSzPts val="1800"/>
                        <a:buFont typeface="Wingdings" pitchFamily="2" charset="77"/>
                        <a:buNone/>
                        <a:tabLst/>
                        <a:defRPr/>
                      </a:pPr>
                      <a:r>
                        <a:rPr lang="en-US" sz="1200" u="none" strike="noStrike" cap="none" dirty="0">
                          <a:solidFill>
                            <a:srgbClr val="000000"/>
                          </a:solidFill>
                          <a:latin typeface="+mn-lt"/>
                        </a:rPr>
                        <a:t>---------------------</a:t>
                      </a:r>
                    </a:p>
                    <a:p>
                      <a:pPr marL="285750" marR="0" lvl="0" indent="-285750" algn="l" defTabSz="914400" rtl="0" eaLnBrk="1" fontAlgn="auto" latinLnBrk="0" hangingPunct="1">
                        <a:lnSpc>
                          <a:spcPct val="100000"/>
                        </a:lnSpc>
                        <a:spcBef>
                          <a:spcPts val="0"/>
                        </a:spcBef>
                        <a:spcAft>
                          <a:spcPts val="0"/>
                        </a:spcAft>
                        <a:buClr>
                          <a:srgbClr val="000000"/>
                        </a:buClr>
                        <a:buSzPts val="1800"/>
                        <a:buFont typeface="Wingdings" pitchFamily="2" charset="77"/>
                        <a:buChar char="§"/>
                        <a:tabLst/>
                        <a:defRPr/>
                      </a:pPr>
                      <a:r>
                        <a:rPr lang="en-US" sz="1200" b="0" i="0" u="none" strike="noStrike" cap="none" dirty="0">
                          <a:solidFill>
                            <a:schemeClr val="tx1"/>
                          </a:solidFill>
                          <a:effectLst/>
                          <a:latin typeface="+mn-lt"/>
                          <a:ea typeface="+mn-ea"/>
                          <a:cs typeface="+mn-cs"/>
                          <a:sym typeface="Arial"/>
                        </a:rPr>
                        <a:t>IIJ </a:t>
                      </a:r>
                      <a:r>
                        <a:rPr lang="en-US" sz="1200" b="0" i="0" u="none" strike="noStrike" cap="none" dirty="0" err="1">
                          <a:solidFill>
                            <a:schemeClr val="tx1"/>
                          </a:solidFill>
                          <a:effectLst/>
                          <a:latin typeface="+mn-lt"/>
                          <a:ea typeface="+mn-ea"/>
                          <a:cs typeface="+mn-cs"/>
                          <a:sym typeface="Arial"/>
                        </a:rPr>
                        <a:t>Shiroi</a:t>
                      </a:r>
                      <a:r>
                        <a:rPr lang="en-US" sz="1200" b="0" i="0" u="none" strike="noStrike" cap="none" dirty="0">
                          <a:solidFill>
                            <a:schemeClr val="tx1"/>
                          </a:solidFill>
                          <a:effectLst/>
                          <a:latin typeface="+mn-lt"/>
                          <a:ea typeface="+mn-ea"/>
                          <a:cs typeface="+mn-cs"/>
                          <a:sym typeface="Arial"/>
                        </a:rPr>
                        <a:t> DC</a:t>
                      </a:r>
                    </a:p>
                    <a:p>
                      <a:pPr marL="285750" marR="0" lvl="0" indent="-285750" algn="l" rtl="0">
                        <a:lnSpc>
                          <a:spcPct val="100000"/>
                        </a:lnSpc>
                        <a:spcBef>
                          <a:spcPts val="0"/>
                        </a:spcBef>
                        <a:spcAft>
                          <a:spcPts val="0"/>
                        </a:spcAft>
                        <a:buClr>
                          <a:srgbClr val="000000"/>
                        </a:buClr>
                        <a:buSzPts val="1800"/>
                        <a:buFont typeface="Wingdings" pitchFamily="2" charset="77"/>
                        <a:buChar char="§"/>
                      </a:pPr>
                      <a:r>
                        <a:rPr lang="en-US" sz="1200" b="0" i="0" u="none" strike="noStrike" cap="none" dirty="0">
                          <a:solidFill>
                            <a:schemeClr val="tx1"/>
                          </a:solidFill>
                          <a:effectLst/>
                          <a:latin typeface="+mn-lt"/>
                          <a:ea typeface="+mn-ea"/>
                          <a:cs typeface="+mn-cs"/>
                          <a:sym typeface="Arial"/>
                        </a:rPr>
                        <a:t>SCSK </a:t>
                      </a:r>
                      <a:r>
                        <a:rPr lang="en-US" sz="1200" b="0" i="0" u="none" strike="noStrike" cap="none" dirty="0" err="1">
                          <a:solidFill>
                            <a:schemeClr val="tx1"/>
                          </a:solidFill>
                          <a:effectLst/>
                          <a:latin typeface="+mn-lt"/>
                          <a:ea typeface="+mn-ea"/>
                          <a:cs typeface="+mn-cs"/>
                          <a:sym typeface="Arial"/>
                        </a:rPr>
                        <a:t>netXDC</a:t>
                      </a:r>
                      <a:r>
                        <a:rPr lang="en-US" sz="1200" b="0" i="0" u="none" strike="noStrike" cap="none" dirty="0">
                          <a:solidFill>
                            <a:schemeClr val="tx1"/>
                          </a:solidFill>
                          <a:effectLst/>
                          <a:latin typeface="+mn-lt"/>
                          <a:ea typeface="+mn-ea"/>
                          <a:cs typeface="+mn-cs"/>
                          <a:sym typeface="Arial"/>
                        </a:rPr>
                        <a:t> </a:t>
                      </a:r>
                      <a:r>
                        <a:rPr lang="en-US" sz="1200" b="0" i="0" u="none" strike="noStrike" cap="none" dirty="0" err="1">
                          <a:solidFill>
                            <a:schemeClr val="tx1"/>
                          </a:solidFill>
                          <a:effectLst/>
                          <a:latin typeface="+mn-lt"/>
                          <a:ea typeface="+mn-ea"/>
                          <a:cs typeface="+mn-cs"/>
                          <a:sym typeface="Arial"/>
                        </a:rPr>
                        <a:t>Inzai</a:t>
                      </a:r>
                      <a:endParaRPr lang="en-US" sz="1200" b="0" i="0" u="none" strike="noStrike" cap="none" dirty="0">
                        <a:solidFill>
                          <a:srgbClr val="000000"/>
                        </a:solidFill>
                        <a:effectLst/>
                        <a:latin typeface="+mn-lt"/>
                        <a:ea typeface="+mn-ea"/>
                        <a:cs typeface="+mn-cs"/>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1800"/>
                        <a:buFont typeface="Wingdings" pitchFamily="2" charset="77"/>
                        <a:buChar char="§"/>
                        <a:tabLst/>
                        <a:defRPr/>
                      </a:pPr>
                      <a:r>
                        <a:rPr lang="en-US" sz="1200" b="0" i="0" u="none" strike="noStrike" cap="none" dirty="0">
                          <a:solidFill>
                            <a:schemeClr val="tx1"/>
                          </a:solidFill>
                          <a:effectLst/>
                          <a:latin typeface="+mn-lt"/>
                          <a:ea typeface="+mn-ea"/>
                          <a:cs typeface="+mn-cs"/>
                          <a:sym typeface="Arial"/>
                        </a:rPr>
                        <a:t>MC Digital Realty NRT campus</a:t>
                      </a:r>
                    </a:p>
                  </a:txBody>
                  <a:tcPr marL="91450" marR="91450" marT="45725" marB="45725"/>
                </a:tc>
                <a:tc>
                  <a:txBody>
                    <a:bodyPr/>
                    <a:lstStyle/>
                    <a:p>
                      <a:pPr marL="285750" marR="0" lvl="0" indent="-285750" algn="l" rtl="0">
                        <a:lnSpc>
                          <a:spcPct val="100000"/>
                        </a:lnSpc>
                        <a:spcBef>
                          <a:spcPts val="0"/>
                        </a:spcBef>
                        <a:spcAft>
                          <a:spcPts val="0"/>
                        </a:spcAft>
                        <a:buClr>
                          <a:srgbClr val="000000"/>
                        </a:buClr>
                        <a:buSzPts val="1800"/>
                        <a:buFont typeface="Wingdings" pitchFamily="2" charset="77"/>
                        <a:buChar char="§"/>
                      </a:pPr>
                      <a:r>
                        <a:rPr lang="en-US" sz="1200" u="none" strike="noStrike" cap="none" dirty="0">
                          <a:solidFill>
                            <a:srgbClr val="000000"/>
                          </a:solidFill>
                          <a:latin typeface="+mn-lt"/>
                        </a:rPr>
                        <a:t>NTT </a:t>
                      </a:r>
                      <a:r>
                        <a:rPr lang="en-US" sz="1200" u="none" strike="noStrike" cap="none" dirty="0" err="1">
                          <a:solidFill>
                            <a:srgbClr val="000000"/>
                          </a:solidFill>
                          <a:latin typeface="+mn-lt"/>
                        </a:rPr>
                        <a:t>Dojima</a:t>
                      </a:r>
                      <a:br>
                        <a:rPr lang="en-US" sz="1200" u="none" strike="noStrike" cap="none" dirty="0">
                          <a:solidFill>
                            <a:srgbClr val="000000"/>
                          </a:solidFill>
                          <a:latin typeface="+mn-lt"/>
                        </a:rPr>
                      </a:br>
                      <a:r>
                        <a:rPr lang="en-US" sz="1200" u="none" strike="noStrike" cap="none" dirty="0">
                          <a:solidFill>
                            <a:srgbClr val="000000"/>
                          </a:solidFill>
                          <a:latin typeface="+mn-lt"/>
                        </a:rPr>
                        <a:t>(#4, #3, #1)</a:t>
                      </a:r>
                    </a:p>
                    <a:p>
                      <a:pPr marL="285750" marR="0" lvl="0" indent="-285750" algn="l" rtl="0">
                        <a:lnSpc>
                          <a:spcPct val="100000"/>
                        </a:lnSpc>
                        <a:spcBef>
                          <a:spcPts val="0"/>
                        </a:spcBef>
                        <a:spcAft>
                          <a:spcPts val="0"/>
                        </a:spcAft>
                        <a:buClr>
                          <a:srgbClr val="000000"/>
                        </a:buClr>
                        <a:buSzPts val="1800"/>
                        <a:buFont typeface="Wingdings" pitchFamily="2" charset="77"/>
                        <a:buChar char="§"/>
                      </a:pPr>
                      <a:r>
                        <a:rPr lang="en-US" sz="1200" u="none" strike="noStrike" cap="none" dirty="0">
                          <a:solidFill>
                            <a:srgbClr val="000000"/>
                          </a:solidFill>
                          <a:latin typeface="+mn-lt"/>
                        </a:rPr>
                        <a:t>NTT </a:t>
                      </a:r>
                      <a:r>
                        <a:rPr lang="en-US" sz="1200" u="none" strike="noStrike" cap="none" dirty="0" err="1">
                          <a:solidFill>
                            <a:srgbClr val="000000"/>
                          </a:solidFill>
                          <a:latin typeface="+mn-lt"/>
                        </a:rPr>
                        <a:t>Sonezaki</a:t>
                      </a:r>
                      <a:endParaRPr lang="en-US" sz="1200" u="none" strike="noStrike" cap="none" dirty="0">
                        <a:solidFill>
                          <a:srgbClr val="000000"/>
                        </a:solidFill>
                        <a:latin typeface="+mn-lt"/>
                      </a:endParaRPr>
                    </a:p>
                    <a:p>
                      <a:pPr marL="285750" marR="0" lvl="0" indent="-285750" algn="l" rtl="0">
                        <a:lnSpc>
                          <a:spcPct val="100000"/>
                        </a:lnSpc>
                        <a:spcBef>
                          <a:spcPts val="0"/>
                        </a:spcBef>
                        <a:spcAft>
                          <a:spcPts val="0"/>
                        </a:spcAft>
                        <a:buClr>
                          <a:srgbClr val="000000"/>
                        </a:buClr>
                        <a:buSzPts val="1800"/>
                        <a:buFont typeface="Wingdings" pitchFamily="2" charset="77"/>
                        <a:buChar char="§"/>
                      </a:pPr>
                      <a:r>
                        <a:rPr lang="en-US" sz="1200" u="none" strike="noStrike" cap="none" dirty="0">
                          <a:solidFill>
                            <a:srgbClr val="000000"/>
                          </a:solidFill>
                          <a:latin typeface="+mn-lt"/>
                        </a:rPr>
                        <a:t>Equinix OS1/OS3</a:t>
                      </a:r>
                    </a:p>
                    <a:p>
                      <a:pPr marL="285750" marR="0" lvl="0" indent="-285750" algn="l" rtl="0">
                        <a:lnSpc>
                          <a:spcPct val="100000"/>
                        </a:lnSpc>
                        <a:spcBef>
                          <a:spcPts val="0"/>
                        </a:spcBef>
                        <a:spcAft>
                          <a:spcPts val="0"/>
                        </a:spcAft>
                        <a:buClr>
                          <a:srgbClr val="000000"/>
                        </a:buClr>
                        <a:buSzPts val="1800"/>
                        <a:buFont typeface="Wingdings" pitchFamily="2" charset="77"/>
                        <a:buChar char="§"/>
                      </a:pPr>
                      <a:r>
                        <a:rPr lang="en-US" sz="1200" u="none" strike="noStrike" cap="none" dirty="0">
                          <a:solidFill>
                            <a:srgbClr val="000000"/>
                          </a:solidFill>
                          <a:latin typeface="+mn-lt"/>
                        </a:rPr>
                        <a:t>Digital Edge OSA1</a:t>
                      </a:r>
                    </a:p>
                    <a:p>
                      <a:pPr marL="0" marR="0" lvl="0" indent="0" algn="l" rtl="0">
                        <a:lnSpc>
                          <a:spcPct val="100000"/>
                        </a:lnSpc>
                        <a:spcBef>
                          <a:spcPts val="0"/>
                        </a:spcBef>
                        <a:spcAft>
                          <a:spcPts val="0"/>
                        </a:spcAft>
                        <a:buClr>
                          <a:srgbClr val="000000"/>
                        </a:buClr>
                        <a:buSzPts val="1800"/>
                        <a:buFont typeface="Wingdings" pitchFamily="2" charset="77"/>
                        <a:buNone/>
                      </a:pPr>
                      <a:r>
                        <a:rPr lang="en-US" sz="1200" u="none" strike="noStrike" cap="none" dirty="0">
                          <a:solidFill>
                            <a:srgbClr val="000000"/>
                          </a:solidFill>
                          <a:latin typeface="+mn-lt"/>
                        </a:rPr>
                        <a:t>---------------------</a:t>
                      </a:r>
                    </a:p>
                    <a:p>
                      <a:pPr marL="285750" marR="0" lvl="0" indent="-285750" algn="l" rtl="0">
                        <a:lnSpc>
                          <a:spcPct val="100000"/>
                        </a:lnSpc>
                        <a:spcBef>
                          <a:spcPts val="0"/>
                        </a:spcBef>
                        <a:spcAft>
                          <a:spcPts val="0"/>
                        </a:spcAft>
                        <a:buClr>
                          <a:srgbClr val="000000"/>
                        </a:buClr>
                        <a:buSzPts val="1800"/>
                        <a:buFont typeface="Wingdings" pitchFamily="2" charset="77"/>
                        <a:buChar char="§"/>
                      </a:pPr>
                      <a:r>
                        <a:rPr lang="en-US" sz="1200" u="none" strike="noStrike" cap="none" dirty="0" err="1">
                          <a:solidFill>
                            <a:srgbClr val="000000"/>
                          </a:solidFill>
                          <a:latin typeface="+mn-lt"/>
                        </a:rPr>
                        <a:t>NTTCom</a:t>
                      </a:r>
                      <a:r>
                        <a:rPr lang="en-US" sz="1200" u="none" strike="noStrike" cap="none" dirty="0">
                          <a:solidFill>
                            <a:srgbClr val="000000"/>
                          </a:solidFill>
                          <a:latin typeface="+mn-lt"/>
                        </a:rPr>
                        <a:t> OS7</a:t>
                      </a:r>
                    </a:p>
                    <a:p>
                      <a:pPr marL="285750" marR="0" lvl="0" indent="-285750" algn="l" rtl="0">
                        <a:lnSpc>
                          <a:spcPct val="100000"/>
                        </a:lnSpc>
                        <a:spcBef>
                          <a:spcPts val="0"/>
                        </a:spcBef>
                        <a:spcAft>
                          <a:spcPts val="0"/>
                        </a:spcAft>
                        <a:buClr>
                          <a:srgbClr val="000000"/>
                        </a:buClr>
                        <a:buSzPts val="1800"/>
                        <a:buFont typeface="Wingdings" pitchFamily="2" charset="77"/>
                        <a:buChar char="§"/>
                      </a:pPr>
                      <a:r>
                        <a:rPr lang="en-US" sz="1200" u="none" strike="noStrike" cap="none" dirty="0">
                          <a:solidFill>
                            <a:srgbClr val="000000"/>
                          </a:solidFill>
                          <a:latin typeface="+mn-lt"/>
                        </a:rPr>
                        <a:t>MC Digital Realty KIX campus</a:t>
                      </a:r>
                      <a:endParaRPr sz="1200" u="none" strike="noStrike" cap="none" dirty="0">
                        <a:solidFill>
                          <a:srgbClr val="000000"/>
                        </a:solidFill>
                        <a:latin typeface="+mn-lt"/>
                      </a:endParaRPr>
                    </a:p>
                  </a:txBody>
                  <a:tcPr marL="91450" marR="91450" marT="45725" marB="45725"/>
                </a:tc>
                <a:tc>
                  <a:txBody>
                    <a:bodyPr/>
                    <a:lstStyle/>
                    <a:p>
                      <a:pPr marL="285750" marR="0" lvl="0" indent="-285750" algn="l" rtl="0">
                        <a:lnSpc>
                          <a:spcPct val="100000"/>
                        </a:lnSpc>
                        <a:spcBef>
                          <a:spcPts val="0"/>
                        </a:spcBef>
                        <a:spcAft>
                          <a:spcPts val="0"/>
                        </a:spcAft>
                        <a:buClr>
                          <a:srgbClr val="000000"/>
                        </a:buClr>
                        <a:buSzPts val="1800"/>
                        <a:buFont typeface="Wingdings" pitchFamily="2" charset="77"/>
                        <a:buChar char="§"/>
                      </a:pPr>
                      <a:r>
                        <a:rPr lang="en-US" sz="1200" u="none" strike="noStrike" cap="none" dirty="0" err="1">
                          <a:solidFill>
                            <a:srgbClr val="000000"/>
                          </a:solidFill>
                          <a:latin typeface="+mn-lt"/>
                        </a:rPr>
                        <a:t>QTnet</a:t>
                      </a:r>
                      <a:r>
                        <a:rPr lang="en-US" sz="1200" u="none" strike="noStrike" cap="none" dirty="0">
                          <a:solidFill>
                            <a:srgbClr val="000000"/>
                          </a:solidFill>
                          <a:latin typeface="+mn-lt"/>
                        </a:rPr>
                        <a:t> DC#3</a:t>
                      </a:r>
                    </a:p>
                    <a:p>
                      <a:pPr marL="285750" marR="0" lvl="0" indent="-285750" algn="l" rtl="0">
                        <a:lnSpc>
                          <a:spcPct val="100000"/>
                        </a:lnSpc>
                        <a:spcBef>
                          <a:spcPts val="0"/>
                        </a:spcBef>
                        <a:spcAft>
                          <a:spcPts val="0"/>
                        </a:spcAft>
                        <a:buClr>
                          <a:srgbClr val="000000"/>
                        </a:buClr>
                        <a:buSzPts val="1800"/>
                        <a:buFont typeface="Wingdings" pitchFamily="2" charset="77"/>
                        <a:buChar char="§"/>
                      </a:pPr>
                      <a:r>
                        <a:rPr lang="en-US" sz="1200" u="none" strike="noStrike" cap="none" dirty="0">
                          <a:solidFill>
                            <a:srgbClr val="000000"/>
                          </a:solidFill>
                          <a:latin typeface="+mn-lt"/>
                        </a:rPr>
                        <a:t>AT Tokyo QC1</a:t>
                      </a:r>
                      <a:endParaRPr sz="1200" u="none" strike="noStrike" cap="none" dirty="0">
                        <a:solidFill>
                          <a:srgbClr val="000000"/>
                        </a:solidFill>
                        <a:latin typeface="+mn-lt"/>
                      </a:endParaRPr>
                    </a:p>
                  </a:txBody>
                  <a:tcPr marL="91450" marR="91450" marT="45725" marB="45725">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800"/>
                        <a:buFont typeface="Wingdings" pitchFamily="2" charset="77"/>
                        <a:buNone/>
                      </a:pPr>
                      <a:r>
                        <a:rPr lang="en-US" sz="1200" u="none" strike="noStrike" cap="none" dirty="0">
                          <a:solidFill>
                            <a:srgbClr val="000000"/>
                          </a:solidFill>
                          <a:latin typeface="+mn-lt"/>
                        </a:rPr>
                        <a:t>(Sapporo area)</a:t>
                      </a:r>
                    </a:p>
                    <a:p>
                      <a:pPr marL="285750" marR="0" lvl="0" indent="-285750" algn="l" rtl="0">
                        <a:lnSpc>
                          <a:spcPct val="100000"/>
                        </a:lnSpc>
                        <a:spcBef>
                          <a:spcPts val="0"/>
                        </a:spcBef>
                        <a:spcAft>
                          <a:spcPts val="0"/>
                        </a:spcAft>
                        <a:buClr>
                          <a:srgbClr val="000000"/>
                        </a:buClr>
                        <a:buSzPts val="1800"/>
                        <a:buFont typeface="Wingdings" pitchFamily="2" charset="77"/>
                        <a:buChar char="§"/>
                      </a:pPr>
                      <a:r>
                        <a:rPr lang="en-US" sz="1200" u="none" strike="noStrike" cap="none" dirty="0">
                          <a:solidFill>
                            <a:srgbClr val="000000"/>
                          </a:solidFill>
                          <a:latin typeface="+mn-lt"/>
                        </a:rPr>
                        <a:t>NTT EAST Hokkaido DC</a:t>
                      </a:r>
                    </a:p>
                    <a:p>
                      <a:pPr marL="285750" marR="0" lvl="0" indent="-285750" algn="l" rtl="0">
                        <a:lnSpc>
                          <a:spcPct val="100000"/>
                        </a:lnSpc>
                        <a:spcBef>
                          <a:spcPts val="0"/>
                        </a:spcBef>
                        <a:spcAft>
                          <a:spcPts val="0"/>
                        </a:spcAft>
                        <a:buClr>
                          <a:srgbClr val="000000"/>
                        </a:buClr>
                        <a:buSzPts val="1800"/>
                        <a:buFont typeface="Wingdings" pitchFamily="2" charset="77"/>
                        <a:buChar char="§"/>
                      </a:pPr>
                      <a:endParaRPr lang="en-US" sz="1200" u="none" strike="noStrike" cap="none" dirty="0">
                        <a:solidFill>
                          <a:srgbClr val="000000"/>
                        </a:solidFill>
                        <a:latin typeface="+mn-lt"/>
                      </a:endParaRPr>
                    </a:p>
                    <a:p>
                      <a:pPr marL="0" marR="0" lvl="0" indent="0" algn="l" rtl="0">
                        <a:lnSpc>
                          <a:spcPct val="100000"/>
                        </a:lnSpc>
                        <a:spcBef>
                          <a:spcPts val="0"/>
                        </a:spcBef>
                        <a:spcAft>
                          <a:spcPts val="0"/>
                        </a:spcAft>
                        <a:buClr>
                          <a:srgbClr val="000000"/>
                        </a:buClr>
                        <a:buSzPts val="1800"/>
                        <a:buFont typeface="Wingdings" pitchFamily="2" charset="77"/>
                        <a:buNone/>
                      </a:pPr>
                      <a:r>
                        <a:rPr lang="en-US" sz="1200" u="none" strike="noStrike" cap="none" dirty="0">
                          <a:solidFill>
                            <a:srgbClr val="000000"/>
                          </a:solidFill>
                          <a:latin typeface="+mn-lt"/>
                        </a:rPr>
                        <a:t>(Sendai area)</a:t>
                      </a:r>
                    </a:p>
                    <a:p>
                      <a:pPr marL="285750" marR="0" lvl="0" indent="-285750" algn="l" rtl="0">
                        <a:lnSpc>
                          <a:spcPct val="100000"/>
                        </a:lnSpc>
                        <a:spcBef>
                          <a:spcPts val="0"/>
                        </a:spcBef>
                        <a:spcAft>
                          <a:spcPts val="0"/>
                        </a:spcAft>
                        <a:buClr>
                          <a:srgbClr val="000000"/>
                        </a:buClr>
                        <a:buSzPts val="1800"/>
                        <a:buFont typeface="Wingdings" pitchFamily="2" charset="77"/>
                        <a:buChar char="§"/>
                      </a:pPr>
                      <a:r>
                        <a:rPr lang="en-US" sz="1200" u="none" strike="noStrike" cap="none" dirty="0">
                          <a:solidFill>
                            <a:srgbClr val="000000"/>
                          </a:solidFill>
                          <a:latin typeface="+mn-lt"/>
                        </a:rPr>
                        <a:t>NTT EAST</a:t>
                      </a:r>
                      <a:r>
                        <a:rPr lang="ja-JP" altLang="en-US" sz="1200" u="none" strike="noStrike" cap="none">
                          <a:solidFill>
                            <a:srgbClr val="000000"/>
                          </a:solidFill>
                          <a:latin typeface="+mn-lt"/>
                        </a:rPr>
                        <a:t>  </a:t>
                      </a:r>
                      <a:r>
                        <a:rPr lang="en-US" altLang="ja-JP" sz="1200" u="none" strike="noStrike" cap="none" dirty="0">
                          <a:solidFill>
                            <a:srgbClr val="000000"/>
                          </a:solidFill>
                          <a:latin typeface="+mn-lt"/>
                        </a:rPr>
                        <a:t>Miyagi</a:t>
                      </a:r>
                      <a:r>
                        <a:rPr lang="ja-JP" altLang="en-US" sz="1200" u="none" strike="noStrike" cap="none">
                          <a:solidFill>
                            <a:srgbClr val="000000"/>
                          </a:solidFill>
                          <a:latin typeface="+mn-lt"/>
                        </a:rPr>
                        <a:t> </a:t>
                      </a:r>
                      <a:r>
                        <a:rPr lang="en-US" altLang="ja-JP" sz="1200" u="none" strike="noStrike" cap="none" dirty="0">
                          <a:solidFill>
                            <a:srgbClr val="000000"/>
                          </a:solidFill>
                          <a:latin typeface="+mn-lt"/>
                        </a:rPr>
                        <a:t>DC</a:t>
                      </a:r>
                    </a:p>
                    <a:p>
                      <a:pPr marL="285750" marR="0" lvl="0" indent="-285750" algn="l" rtl="0">
                        <a:lnSpc>
                          <a:spcPct val="100000"/>
                        </a:lnSpc>
                        <a:spcBef>
                          <a:spcPts val="0"/>
                        </a:spcBef>
                        <a:spcAft>
                          <a:spcPts val="0"/>
                        </a:spcAft>
                        <a:buClr>
                          <a:srgbClr val="000000"/>
                        </a:buClr>
                        <a:buSzPts val="1800"/>
                        <a:buFont typeface="Wingdings" pitchFamily="2" charset="77"/>
                        <a:buChar char="§"/>
                      </a:pPr>
                      <a:endParaRPr lang="en-US" sz="1200" u="none" strike="noStrike" cap="none" dirty="0">
                        <a:solidFill>
                          <a:srgbClr val="000000"/>
                        </a:solidFill>
                        <a:latin typeface="+mn-lt"/>
                      </a:endParaRPr>
                    </a:p>
                    <a:p>
                      <a:pPr marL="285750" marR="0" lvl="0" indent="-285750" algn="l" rtl="0">
                        <a:lnSpc>
                          <a:spcPct val="100000"/>
                        </a:lnSpc>
                        <a:spcBef>
                          <a:spcPts val="0"/>
                        </a:spcBef>
                        <a:spcAft>
                          <a:spcPts val="0"/>
                        </a:spcAft>
                        <a:buClr>
                          <a:srgbClr val="000000"/>
                        </a:buClr>
                        <a:buSzPts val="1800"/>
                        <a:buFont typeface="Wingdings" pitchFamily="2" charset="77"/>
                        <a:buChar char="§"/>
                      </a:pPr>
                      <a:endParaRPr lang="en-US" sz="1200" u="none" strike="noStrike" cap="none" dirty="0">
                        <a:solidFill>
                          <a:srgbClr val="000000"/>
                        </a:solidFill>
                        <a:latin typeface="+mn-lt"/>
                      </a:endParaRPr>
                    </a:p>
                    <a:p>
                      <a:pPr marL="285750" marR="0" lvl="0" indent="-285750" algn="l" rtl="0">
                        <a:lnSpc>
                          <a:spcPct val="100000"/>
                        </a:lnSpc>
                        <a:spcBef>
                          <a:spcPts val="0"/>
                        </a:spcBef>
                        <a:spcAft>
                          <a:spcPts val="0"/>
                        </a:spcAft>
                        <a:buClr>
                          <a:srgbClr val="000000"/>
                        </a:buClr>
                        <a:buSzPts val="1800"/>
                        <a:buFont typeface="Wingdings" pitchFamily="2" charset="77"/>
                        <a:buChar char="§"/>
                      </a:pPr>
                      <a:endParaRPr sz="1200" u="none" strike="noStrike" cap="none" dirty="0">
                        <a:solidFill>
                          <a:srgbClr val="000000"/>
                        </a:solidFill>
                        <a:latin typeface="+mn-lt"/>
                      </a:endParaRPr>
                    </a:p>
                  </a:txBody>
                  <a:tcPr marL="91450" marR="91450"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282888">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AS</a:t>
                      </a:r>
                      <a:endParaRPr sz="1400" u="none" strike="noStrike" cap="none" dirty="0">
                        <a:latin typeface="+mn-lt"/>
                      </a:endParaRPr>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212</a:t>
                      </a:r>
                      <a:endParaRPr sz="1400" u="none" strike="noStrike" cap="none" dirty="0">
                        <a:latin typeface="+mn-lt"/>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91</a:t>
                      </a:r>
                      <a:endParaRPr sz="1400" u="none" strike="noStrike" cap="none" dirty="0">
                        <a:latin typeface="+mn-lt"/>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12</a:t>
                      </a:r>
                      <a:endParaRPr sz="1400" u="none" strike="noStrike" cap="none" dirty="0">
                        <a:latin typeface="+mn-lt"/>
                      </a:endParaRPr>
                    </a:p>
                  </a:txBody>
                  <a:tcPr marL="91450" marR="91450" marT="45725" marB="45725">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Coming soon</a:t>
                      </a:r>
                      <a:endParaRPr sz="1400" u="none" strike="noStrike" cap="none" dirty="0">
                        <a:latin typeface="+mn-lt"/>
                      </a:endParaRPr>
                    </a:p>
                  </a:txBody>
                  <a:tcPr marL="91450" marR="91450"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282888">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Peak traffic </a:t>
                      </a:r>
                      <a:endParaRPr sz="1400" u="none" strike="noStrike" cap="none" dirty="0">
                        <a:latin typeface="+mn-lt"/>
                      </a:endParaRPr>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4.66T</a:t>
                      </a:r>
                      <a:endParaRPr sz="1400" u="none" strike="noStrike" cap="none" dirty="0">
                        <a:latin typeface="+mn-lt"/>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2.26T</a:t>
                      </a:r>
                      <a:endParaRPr sz="1400" u="none" strike="noStrike" cap="none" dirty="0">
                        <a:latin typeface="+mn-lt"/>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108G</a:t>
                      </a:r>
                      <a:endParaRPr sz="1400" u="none" strike="noStrike" cap="none" dirty="0">
                        <a:latin typeface="+mn-lt"/>
                      </a:endParaRPr>
                    </a:p>
                  </a:txBody>
                  <a:tcPr marL="91450" marR="91450" marT="45725" marB="45725">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Coming soon</a:t>
                      </a:r>
                      <a:endParaRPr sz="1400" u="none" strike="noStrike" cap="none" dirty="0">
                        <a:latin typeface="+mn-lt"/>
                      </a:endParaRPr>
                    </a:p>
                  </a:txBody>
                  <a:tcPr marL="91450" marR="91450"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r h="282888">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Route Servers</a:t>
                      </a:r>
                      <a:endParaRPr sz="1400" u="none" strike="noStrike" cap="none" dirty="0">
                        <a:latin typeface="+mn-lt"/>
                      </a:endParaRPr>
                    </a:p>
                  </a:txBody>
                  <a:tcPr marL="91450" marR="91450" marT="45725" marB="45725">
                    <a:solidFill>
                      <a:srgbClr val="EAF1DD"/>
                    </a:solidFill>
                  </a:tcPr>
                </a:tc>
                <a:tc gridSpan="4">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Yes (BIRD2.0)</a:t>
                      </a:r>
                      <a:endParaRPr sz="1400" u="none" strike="noStrike" cap="none" dirty="0">
                        <a:latin typeface="+mn-lt"/>
                      </a:endParaRPr>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dirty="0"/>
                    </a:p>
                  </a:txBody>
                  <a:tcPr marL="91450" marR="91450" marT="45725" marB="45725">
                    <a:lnR w="12700" cap="flat" cmpd="sng" algn="ctr">
                      <a:solidFill>
                        <a:schemeClr val="tx1"/>
                      </a:solidFill>
                      <a:prstDash val="solid"/>
                      <a:round/>
                      <a:headEnd type="none" w="med" len="med"/>
                      <a:tailEnd type="none" w="med" len="med"/>
                    </a:lnR>
                  </a:tcPr>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dirty="0"/>
                    </a:p>
                  </a:txBody>
                  <a:tcPr marL="91450" marR="91450"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282888">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RPKI</a:t>
                      </a:r>
                      <a:endParaRPr sz="1400" u="none" strike="noStrike" cap="none" dirty="0">
                        <a:latin typeface="+mn-lt"/>
                      </a:endParaRPr>
                    </a:p>
                  </a:txBody>
                  <a:tcPr marL="91450" marR="91450" marT="45725" marB="45725">
                    <a:solidFill>
                      <a:srgbClr val="EAF1DD"/>
                    </a:solidFill>
                  </a:tcPr>
                </a:tc>
                <a:tc gridSpan="4">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Yes (ROV at route servers)</a:t>
                      </a:r>
                      <a:endParaRPr sz="1400" u="none" strike="noStrike" cap="none" dirty="0">
                        <a:latin typeface="+mn-lt"/>
                      </a:endParaRPr>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lnR w="12700" cap="flat" cmpd="sng" algn="ctr">
                      <a:solidFill>
                        <a:schemeClr val="tx1"/>
                      </a:solidFill>
                      <a:prstDash val="solid"/>
                      <a:round/>
                      <a:headEnd type="none" w="med" len="med"/>
                      <a:tailEnd type="none" w="med" len="med"/>
                    </a:lnR>
                  </a:tcPr>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6"/>
                  </a:ext>
                </a:extLst>
              </a:tr>
              <a:tr h="282888">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latin typeface="+mn-lt"/>
                        </a:rPr>
                        <a:t>Contact info</a:t>
                      </a:r>
                      <a:endParaRPr sz="1400" u="none" strike="noStrike" cap="none" dirty="0">
                        <a:latin typeface="+mn-lt"/>
                      </a:endParaRPr>
                    </a:p>
                  </a:txBody>
                  <a:tcPr marL="91450" marR="91450" marT="45725" marB="45725">
                    <a:solidFill>
                      <a:srgbClr val="EAF1DD"/>
                    </a:solidFill>
                  </a:tcPr>
                </a:tc>
                <a:tc gridSpan="4">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err="1">
                          <a:latin typeface="+mn-lt"/>
                        </a:rPr>
                        <a:t>info@mfeed.ad.jp</a:t>
                      </a:r>
                      <a:r>
                        <a:rPr lang="en-US" sz="1400" u="none" strike="noStrike" cap="none" dirty="0">
                          <a:latin typeface="+mn-lt"/>
                        </a:rPr>
                        <a:t> / </a:t>
                      </a:r>
                      <a:r>
                        <a:rPr lang="en-US" sz="1400" u="none" strike="noStrike" cap="none" dirty="0" err="1">
                          <a:latin typeface="+mn-lt"/>
                        </a:rPr>
                        <a:t>toyama@mfeed.ad.jp</a:t>
                      </a:r>
                      <a:endParaRPr sz="1400" u="none" strike="noStrike" cap="none" dirty="0">
                        <a:latin typeface="+mn-lt"/>
                      </a:endParaRPr>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kumimoji="1" lang="ja-JP" altLang="en-US"/>
                    </a:p>
                  </a:txBody>
                  <a:tcPr/>
                </a:tc>
                <a:extLst>
                  <a:ext uri="{0D108BD9-81ED-4DB2-BD59-A6C34878D82A}">
                    <a16:rowId xmlns:a16="http://schemas.microsoft.com/office/drawing/2014/main" val="10007"/>
                  </a:ext>
                </a:extLst>
              </a:tr>
            </a:tbl>
          </a:graphicData>
        </a:graphic>
      </p:graphicFrame>
      <p:pic>
        <p:nvPicPr>
          <p:cNvPr id="6" name="Google Shape;124;p35">
            <a:extLst>
              <a:ext uri="{FF2B5EF4-FFF2-40B4-BE49-F238E27FC236}">
                <a16:creationId xmlns:a16="http://schemas.microsoft.com/office/drawing/2014/main" id="{A25B9B0E-8FCD-D4B0-68D0-9B611BC744D7}"/>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525000" y="2"/>
            <a:ext cx="1143000" cy="647480"/>
          </a:xfrm>
          <a:prstGeom prst="rect">
            <a:avLst/>
          </a:prstGeom>
          <a:noFill/>
          <a:ln>
            <a:noFill/>
          </a:ln>
        </p:spPr>
      </p:pic>
      <p:sp>
        <p:nvSpPr>
          <p:cNvPr id="12" name="TextBox 11">
            <a:extLst>
              <a:ext uri="{FF2B5EF4-FFF2-40B4-BE49-F238E27FC236}">
                <a16:creationId xmlns:a16="http://schemas.microsoft.com/office/drawing/2014/main" id="{4ACD853A-1589-EFEE-FB06-76A5FFFF0DD8}"/>
              </a:ext>
            </a:extLst>
          </p:cNvPr>
          <p:cNvSpPr txBox="1"/>
          <p:nvPr/>
        </p:nvSpPr>
        <p:spPr>
          <a:xfrm>
            <a:off x="1934717" y="5580529"/>
            <a:ext cx="5401505" cy="1169551"/>
          </a:xfrm>
          <a:prstGeom prst="rect">
            <a:avLst/>
          </a:prstGeom>
          <a:noFill/>
        </p:spPr>
        <p:txBody>
          <a:bodyPr wrap="square">
            <a:spAutoFit/>
          </a:bodyPr>
          <a:lstStyle/>
          <a:p>
            <a:pPr>
              <a:buClr>
                <a:srgbClr val="000000"/>
              </a:buClr>
              <a:buSzPts val="1600"/>
              <a:buFont typeface="Arial"/>
              <a:buChar char="•"/>
            </a:pPr>
            <a:r>
              <a:rPr lang="en-US" sz="1400" kern="0" dirty="0">
                <a:solidFill>
                  <a:srgbClr val="000000"/>
                </a:solidFill>
                <a:latin typeface="Calibri"/>
                <a:ea typeface="Calibri"/>
                <a:cs typeface="Calibri"/>
                <a:sym typeface="Calibri"/>
              </a:rPr>
              <a:t>The total </a:t>
            </a:r>
            <a:r>
              <a:rPr lang="en-US" sz="1400" b="1" kern="0" dirty="0">
                <a:solidFill>
                  <a:srgbClr val="FF0000"/>
                </a:solidFill>
                <a:latin typeface="Calibri"/>
                <a:ea typeface="Calibri"/>
                <a:cs typeface="Calibri"/>
                <a:sym typeface="Calibri"/>
              </a:rPr>
              <a:t>peak traffic is 6.96Tbps</a:t>
            </a:r>
          </a:p>
          <a:p>
            <a:pPr>
              <a:buClr>
                <a:srgbClr val="000000"/>
              </a:buClr>
              <a:buSzPts val="1600"/>
              <a:buFont typeface="Arial"/>
              <a:buChar char="•"/>
            </a:pPr>
            <a:r>
              <a:rPr lang="en-US" sz="1400" kern="0" dirty="0">
                <a:solidFill>
                  <a:srgbClr val="000000"/>
                </a:solidFill>
                <a:latin typeface="Calibri"/>
                <a:ea typeface="Calibri"/>
                <a:cs typeface="Calibri"/>
                <a:sym typeface="Calibri"/>
              </a:rPr>
              <a:t>New JPNAP has been </a:t>
            </a:r>
            <a:r>
              <a:rPr lang="en-US" sz="1400" b="1" kern="0" dirty="0">
                <a:solidFill>
                  <a:srgbClr val="FF0000"/>
                </a:solidFill>
                <a:latin typeface="Calibri"/>
                <a:ea typeface="Calibri"/>
                <a:cs typeface="Calibri"/>
                <a:sym typeface="Calibri"/>
              </a:rPr>
              <a:t>launched in Sapporo </a:t>
            </a:r>
            <a:r>
              <a:rPr lang="en-US" sz="1400" kern="0" dirty="0">
                <a:solidFill>
                  <a:srgbClr val="000000"/>
                </a:solidFill>
                <a:latin typeface="Calibri"/>
                <a:ea typeface="Calibri"/>
                <a:cs typeface="Calibri"/>
                <a:sym typeface="Calibri"/>
              </a:rPr>
              <a:t>(Oct. 2023)</a:t>
            </a:r>
          </a:p>
          <a:p>
            <a:pPr marL="92075" indent="-92075">
              <a:buClr>
                <a:srgbClr val="000000"/>
              </a:buClr>
              <a:buSzPts val="1600"/>
              <a:buFont typeface="Arial" panose="020B0604020202020204" pitchFamily="34" charset="0"/>
              <a:buChar char="•"/>
            </a:pPr>
            <a:r>
              <a:rPr lang="en-US" sz="1400" b="1" kern="0" dirty="0">
                <a:solidFill>
                  <a:srgbClr val="FF0000"/>
                </a:solidFill>
                <a:latin typeface="Calibri"/>
                <a:ea typeface="Calibri"/>
                <a:cs typeface="Calibri"/>
                <a:sym typeface="Calibri"/>
              </a:rPr>
              <a:t>Remote peering to JPNAP Tokyo is available </a:t>
            </a:r>
            <a:r>
              <a:rPr lang="en-US" sz="1400" kern="0" dirty="0">
                <a:solidFill>
                  <a:srgbClr val="000000"/>
                </a:solidFill>
                <a:latin typeface="Calibri"/>
                <a:ea typeface="Calibri"/>
                <a:cs typeface="Calibri"/>
                <a:sym typeface="Calibri"/>
              </a:rPr>
              <a:t>by several resellers: </a:t>
            </a:r>
            <a:br>
              <a:rPr lang="en-US" sz="1400" kern="0" dirty="0">
                <a:solidFill>
                  <a:srgbClr val="000000"/>
                </a:solidFill>
                <a:latin typeface="Calibri"/>
                <a:ea typeface="Calibri"/>
                <a:cs typeface="Calibri"/>
                <a:sym typeface="Calibri"/>
              </a:rPr>
            </a:br>
            <a:r>
              <a:rPr lang="en-US" sz="1400" kern="0" dirty="0">
                <a:solidFill>
                  <a:srgbClr val="000000"/>
                </a:solidFill>
                <a:latin typeface="Calibri"/>
                <a:ea typeface="Calibri"/>
                <a:cs typeface="Calibri"/>
                <a:sym typeface="Calibri"/>
              </a:rPr>
              <a:t>    IPTP, PCCW, Epsilon, </a:t>
            </a:r>
            <a:r>
              <a:rPr lang="en-US" sz="1400" kern="0" dirty="0" err="1">
                <a:solidFill>
                  <a:srgbClr val="000000"/>
                </a:solidFill>
                <a:latin typeface="Calibri"/>
                <a:ea typeface="Calibri"/>
                <a:cs typeface="Calibri"/>
                <a:sym typeface="Calibri"/>
              </a:rPr>
              <a:t>Megaport</a:t>
            </a:r>
            <a:r>
              <a:rPr lang="en-US" sz="1400" kern="0" dirty="0">
                <a:solidFill>
                  <a:srgbClr val="000000"/>
                </a:solidFill>
                <a:latin typeface="Calibri"/>
                <a:ea typeface="Calibri"/>
                <a:cs typeface="Calibri"/>
                <a:sym typeface="Calibri"/>
              </a:rPr>
              <a:t>, and NTT group companies.</a:t>
            </a:r>
            <a:br>
              <a:rPr lang="en-US" sz="1400" kern="0" dirty="0">
                <a:solidFill>
                  <a:srgbClr val="000000"/>
                </a:solidFill>
                <a:latin typeface="Calibri"/>
                <a:ea typeface="Calibri"/>
                <a:cs typeface="Calibri"/>
                <a:sym typeface="Calibri"/>
              </a:rPr>
            </a:br>
            <a:r>
              <a:rPr lang="en-US" sz="1400" kern="0" dirty="0">
                <a:solidFill>
                  <a:srgbClr val="000000"/>
                </a:solidFill>
                <a:latin typeface="Calibri"/>
                <a:ea typeface="Calibri"/>
                <a:cs typeface="Calibri"/>
                <a:sym typeface="Calibri"/>
              </a:rPr>
              <a:t>Location: Singapore, Hong Kong, Jakarta, Bangkok, and so on</a:t>
            </a:r>
            <a:endParaRPr lang="en-JP" sz="1400" kern="0" dirty="0">
              <a:solidFill>
                <a:srgbClr val="000000"/>
              </a:solidFill>
              <a:latin typeface="Arial"/>
              <a:cs typeface="Arial"/>
              <a:sym typeface="Arial"/>
            </a:endParaRPr>
          </a:p>
        </p:txBody>
      </p:sp>
      <p:sp>
        <p:nvSpPr>
          <p:cNvPr id="20" name="Rectangle 19">
            <a:extLst>
              <a:ext uri="{FF2B5EF4-FFF2-40B4-BE49-F238E27FC236}">
                <a16:creationId xmlns:a16="http://schemas.microsoft.com/office/drawing/2014/main" id="{8AAB665C-B5A5-AA6A-1814-77DD0749E25F}"/>
              </a:ext>
            </a:extLst>
          </p:cNvPr>
          <p:cNvSpPr/>
          <p:nvPr/>
        </p:nvSpPr>
        <p:spPr>
          <a:xfrm>
            <a:off x="8471961" y="4658519"/>
            <a:ext cx="2251124" cy="2333944"/>
          </a:xfrm>
          <a:prstGeom prst="rect">
            <a:avLst/>
          </a:prstGeom>
          <a:solidFill>
            <a:schemeClr val="bg1">
              <a:alpha val="9466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grpSp>
        <p:nvGrpSpPr>
          <p:cNvPr id="22" name="Group 21">
            <a:extLst>
              <a:ext uri="{FF2B5EF4-FFF2-40B4-BE49-F238E27FC236}">
                <a16:creationId xmlns:a16="http://schemas.microsoft.com/office/drawing/2014/main" id="{489A481C-8C4C-DC5F-806F-1A5930929B49}"/>
              </a:ext>
            </a:extLst>
          </p:cNvPr>
          <p:cNvGrpSpPr/>
          <p:nvPr/>
        </p:nvGrpSpPr>
        <p:grpSpPr>
          <a:xfrm>
            <a:off x="8457773" y="4687405"/>
            <a:ext cx="2251581" cy="2433254"/>
            <a:chOff x="5190763" y="4476876"/>
            <a:chExt cx="2457363" cy="2655640"/>
          </a:xfrm>
        </p:grpSpPr>
        <p:grpSp>
          <p:nvGrpSpPr>
            <p:cNvPr id="3" name="グループ化 22">
              <a:extLst>
                <a:ext uri="{FF2B5EF4-FFF2-40B4-BE49-F238E27FC236}">
                  <a16:creationId xmlns:a16="http://schemas.microsoft.com/office/drawing/2014/main" id="{2A6547E3-CFBA-676F-9C31-ECA3EA66E1A4}"/>
                </a:ext>
              </a:extLst>
            </p:cNvPr>
            <p:cNvGrpSpPr/>
            <p:nvPr/>
          </p:nvGrpSpPr>
          <p:grpSpPr>
            <a:xfrm>
              <a:off x="5190763" y="4476876"/>
              <a:ext cx="2457363" cy="2655640"/>
              <a:chOff x="4188031" y="1452823"/>
              <a:chExt cx="5001612" cy="5405177"/>
            </a:xfrm>
          </p:grpSpPr>
          <p:pic>
            <p:nvPicPr>
              <p:cNvPr id="4" name="図 20">
                <a:extLst>
                  <a:ext uri="{FF2B5EF4-FFF2-40B4-BE49-F238E27FC236}">
                    <a16:creationId xmlns:a16="http://schemas.microsoft.com/office/drawing/2014/main" id="{39560078-A59C-7530-45F1-27ED16CB18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1253" b="9930"/>
              <a:stretch/>
            </p:blipFill>
            <p:spPr>
              <a:xfrm>
                <a:off x="4188031" y="1452823"/>
                <a:ext cx="4848393" cy="5405177"/>
              </a:xfrm>
              <a:prstGeom prst="rect">
                <a:avLst/>
              </a:prstGeom>
            </p:spPr>
          </p:pic>
          <p:sp>
            <p:nvSpPr>
              <p:cNvPr id="7" name="テキスト ボックス 5">
                <a:extLst>
                  <a:ext uri="{FF2B5EF4-FFF2-40B4-BE49-F238E27FC236}">
                    <a16:creationId xmlns:a16="http://schemas.microsoft.com/office/drawing/2014/main" id="{4258A8E4-475B-3258-B030-AB2CF859B819}"/>
                  </a:ext>
                </a:extLst>
              </p:cNvPr>
              <p:cNvSpPr txBox="1"/>
              <p:nvPr/>
            </p:nvSpPr>
            <p:spPr>
              <a:xfrm>
                <a:off x="6935940" y="4058906"/>
                <a:ext cx="1268384" cy="546950"/>
              </a:xfrm>
              <a:prstGeom prst="rect">
                <a:avLst/>
              </a:prstGeom>
              <a:noFill/>
            </p:spPr>
            <p:txBody>
              <a:bodyPr wrap="none" rtlCol="0">
                <a:spAutoFit/>
              </a:bodyPr>
              <a:lstStyle/>
              <a:p>
                <a:pPr>
                  <a:buClr>
                    <a:srgbClr val="000000"/>
                  </a:buClr>
                </a:pPr>
                <a:r>
                  <a:rPr kumimoji="1" lang="en-US" altLang="ja-JP" sz="1000" kern="0" dirty="0">
                    <a:solidFill>
                      <a:srgbClr val="000000"/>
                    </a:solidFill>
                    <a:latin typeface="Verdana" panose="020B0604030504040204" pitchFamily="34" charset="0"/>
                    <a:cs typeface="Arial"/>
                    <a:sym typeface="Arial"/>
                  </a:rPr>
                  <a:t>Tokyo</a:t>
                </a:r>
                <a:endParaRPr kumimoji="1" lang="ja-JP" altLang="en-US" sz="1000" kern="0">
                  <a:solidFill>
                    <a:srgbClr val="000000"/>
                  </a:solidFill>
                  <a:latin typeface="Verdana" panose="020B0604030504040204" pitchFamily="34" charset="0"/>
                  <a:cs typeface="Arial"/>
                  <a:sym typeface="Arial"/>
                </a:endParaRPr>
              </a:p>
            </p:txBody>
          </p:sp>
          <p:sp>
            <p:nvSpPr>
              <p:cNvPr id="9" name="テキスト ボックス 6">
                <a:extLst>
                  <a:ext uri="{FF2B5EF4-FFF2-40B4-BE49-F238E27FC236}">
                    <a16:creationId xmlns:a16="http://schemas.microsoft.com/office/drawing/2014/main" id="{8176F7FF-723F-D152-44A6-C62DAD97996C}"/>
                  </a:ext>
                </a:extLst>
              </p:cNvPr>
              <p:cNvSpPr txBox="1"/>
              <p:nvPr/>
            </p:nvSpPr>
            <p:spPr>
              <a:xfrm>
                <a:off x="5885879" y="4605316"/>
                <a:ext cx="1303967" cy="546950"/>
              </a:xfrm>
              <a:prstGeom prst="rect">
                <a:avLst/>
              </a:prstGeom>
              <a:noFill/>
            </p:spPr>
            <p:txBody>
              <a:bodyPr wrap="square" rtlCol="0">
                <a:spAutoFit/>
              </a:bodyPr>
              <a:lstStyle/>
              <a:p>
                <a:pPr>
                  <a:buClr>
                    <a:srgbClr val="000000"/>
                  </a:buClr>
                </a:pPr>
                <a:r>
                  <a:rPr kumimoji="1" lang="en-US" altLang="ja-JP" sz="1000" kern="0" dirty="0">
                    <a:solidFill>
                      <a:srgbClr val="000000"/>
                    </a:solidFill>
                    <a:latin typeface="Verdana" panose="020B0604030504040204" pitchFamily="34" charset="0"/>
                    <a:cs typeface="Arial"/>
                    <a:sym typeface="Arial"/>
                  </a:rPr>
                  <a:t>Osaka</a:t>
                </a:r>
                <a:endParaRPr kumimoji="1" lang="ja-JP" altLang="en-US" sz="1000" kern="0">
                  <a:solidFill>
                    <a:srgbClr val="000000"/>
                  </a:solidFill>
                  <a:latin typeface="Verdana" panose="020B0604030504040204" pitchFamily="34" charset="0"/>
                  <a:cs typeface="Arial"/>
                  <a:sym typeface="Arial"/>
                </a:endParaRPr>
              </a:p>
            </p:txBody>
          </p:sp>
          <p:sp>
            <p:nvSpPr>
              <p:cNvPr id="11" name="テキスト ボックス 5">
                <a:extLst>
                  <a:ext uri="{FF2B5EF4-FFF2-40B4-BE49-F238E27FC236}">
                    <a16:creationId xmlns:a16="http://schemas.microsoft.com/office/drawing/2014/main" id="{13314FC3-AB72-7EAA-1710-F39402A40ACD}"/>
                  </a:ext>
                </a:extLst>
              </p:cNvPr>
              <p:cNvSpPr txBox="1"/>
              <p:nvPr/>
            </p:nvSpPr>
            <p:spPr>
              <a:xfrm>
                <a:off x="7454785" y="2321848"/>
                <a:ext cx="1734858" cy="546950"/>
              </a:xfrm>
              <a:prstGeom prst="rect">
                <a:avLst/>
              </a:prstGeom>
              <a:noFill/>
            </p:spPr>
            <p:txBody>
              <a:bodyPr wrap="none" rtlCol="0">
                <a:spAutoFit/>
              </a:bodyPr>
              <a:lstStyle/>
              <a:p>
                <a:pPr>
                  <a:buClr>
                    <a:srgbClr val="000000"/>
                  </a:buClr>
                </a:pPr>
                <a:r>
                  <a:rPr kumimoji="1" lang="en-US" altLang="ja-JP" sz="1000" b="1" kern="0" dirty="0">
                    <a:solidFill>
                      <a:srgbClr val="FF0000"/>
                    </a:solidFill>
                    <a:latin typeface="Verdana" panose="020B0604030504040204" pitchFamily="34" charset="0"/>
                    <a:cs typeface="Arial"/>
                    <a:sym typeface="Arial"/>
                  </a:rPr>
                  <a:t>Sapporo</a:t>
                </a:r>
                <a:endParaRPr kumimoji="1" lang="ja-JP" altLang="en-US" sz="1000" b="1" kern="0">
                  <a:solidFill>
                    <a:srgbClr val="FF0000"/>
                  </a:solidFill>
                  <a:latin typeface="Verdana" panose="020B0604030504040204" pitchFamily="34" charset="0"/>
                  <a:cs typeface="Arial"/>
                  <a:sym typeface="Arial"/>
                </a:endParaRPr>
              </a:p>
            </p:txBody>
          </p:sp>
          <p:sp>
            <p:nvSpPr>
              <p:cNvPr id="13" name="テキスト ボックス 5">
                <a:extLst>
                  <a:ext uri="{FF2B5EF4-FFF2-40B4-BE49-F238E27FC236}">
                    <a16:creationId xmlns:a16="http://schemas.microsoft.com/office/drawing/2014/main" id="{992C30FA-54D8-DDB9-C339-624E37F4DE59}"/>
                  </a:ext>
                </a:extLst>
              </p:cNvPr>
              <p:cNvSpPr txBox="1"/>
              <p:nvPr/>
            </p:nvSpPr>
            <p:spPr>
              <a:xfrm>
                <a:off x="4417017" y="5447565"/>
                <a:ext cx="1617350" cy="546950"/>
              </a:xfrm>
              <a:prstGeom prst="rect">
                <a:avLst/>
              </a:prstGeom>
              <a:noFill/>
            </p:spPr>
            <p:txBody>
              <a:bodyPr wrap="none" rtlCol="0">
                <a:spAutoFit/>
              </a:bodyPr>
              <a:lstStyle/>
              <a:p>
                <a:pPr>
                  <a:buClr>
                    <a:srgbClr val="000000"/>
                  </a:buClr>
                </a:pPr>
                <a:r>
                  <a:rPr kumimoji="1" lang="en-US" altLang="ja-JP" sz="1000" kern="0" dirty="0">
                    <a:solidFill>
                      <a:srgbClr val="000000"/>
                    </a:solidFill>
                    <a:latin typeface="Verdana" panose="020B0604030504040204" pitchFamily="34" charset="0"/>
                    <a:cs typeface="Arial"/>
                    <a:sym typeface="Arial"/>
                  </a:rPr>
                  <a:t>Fukuoka</a:t>
                </a:r>
                <a:endParaRPr kumimoji="1" lang="ja-JP" altLang="en-US" sz="1000" kern="0">
                  <a:solidFill>
                    <a:srgbClr val="000000"/>
                  </a:solidFill>
                  <a:latin typeface="Verdana" panose="020B0604030504040204" pitchFamily="34" charset="0"/>
                  <a:cs typeface="Arial"/>
                  <a:sym typeface="Arial"/>
                </a:endParaRPr>
              </a:p>
            </p:txBody>
          </p:sp>
          <p:sp>
            <p:nvSpPr>
              <p:cNvPr id="14" name="テキスト ボックス 5">
                <a:extLst>
                  <a:ext uri="{FF2B5EF4-FFF2-40B4-BE49-F238E27FC236}">
                    <a16:creationId xmlns:a16="http://schemas.microsoft.com/office/drawing/2014/main" id="{4CB9131C-3FBD-00E8-3EEB-4E0B495E5E30}"/>
                  </a:ext>
                </a:extLst>
              </p:cNvPr>
              <p:cNvSpPr txBox="1"/>
              <p:nvPr/>
            </p:nvSpPr>
            <p:spPr>
              <a:xfrm>
                <a:off x="7293282" y="3388665"/>
                <a:ext cx="1385893" cy="546950"/>
              </a:xfrm>
              <a:prstGeom prst="rect">
                <a:avLst/>
              </a:prstGeom>
              <a:noFill/>
            </p:spPr>
            <p:txBody>
              <a:bodyPr wrap="none" rtlCol="0">
                <a:spAutoFit/>
              </a:bodyPr>
              <a:lstStyle/>
              <a:p>
                <a:pPr>
                  <a:buClr>
                    <a:srgbClr val="000000"/>
                  </a:buClr>
                </a:pPr>
                <a:r>
                  <a:rPr kumimoji="1" lang="en-US" altLang="ja-JP" sz="1000" kern="0" dirty="0">
                    <a:solidFill>
                      <a:srgbClr val="000000"/>
                    </a:solidFill>
                    <a:latin typeface="Verdana" panose="020B0604030504040204" pitchFamily="34" charset="0"/>
                    <a:cs typeface="Arial"/>
                    <a:sym typeface="Arial"/>
                  </a:rPr>
                  <a:t>Sendai</a:t>
                </a:r>
                <a:endParaRPr kumimoji="1" lang="ja-JP" altLang="en-US" sz="1000" kern="0">
                  <a:solidFill>
                    <a:srgbClr val="000000"/>
                  </a:solidFill>
                  <a:latin typeface="Verdana" panose="020B0604030504040204" pitchFamily="34" charset="0"/>
                  <a:cs typeface="Arial"/>
                  <a:sym typeface="Arial"/>
                </a:endParaRPr>
              </a:p>
            </p:txBody>
          </p:sp>
        </p:grpSp>
        <p:sp>
          <p:nvSpPr>
            <p:cNvPr id="15" name="Oval 14">
              <a:extLst>
                <a:ext uri="{FF2B5EF4-FFF2-40B4-BE49-F238E27FC236}">
                  <a16:creationId xmlns:a16="http://schemas.microsoft.com/office/drawing/2014/main" id="{9DED4847-9CF9-9C9B-5B82-ED62F8FF22E4}"/>
                </a:ext>
              </a:extLst>
            </p:cNvPr>
            <p:cNvSpPr/>
            <p:nvPr/>
          </p:nvSpPr>
          <p:spPr>
            <a:xfrm>
              <a:off x="6089301" y="5978769"/>
              <a:ext cx="45719" cy="4571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16" name="Oval 15">
              <a:extLst>
                <a:ext uri="{FF2B5EF4-FFF2-40B4-BE49-F238E27FC236}">
                  <a16:creationId xmlns:a16="http://schemas.microsoft.com/office/drawing/2014/main" id="{C7F1C9B2-DEF7-CFF0-A4D9-4F7FB90821BF}"/>
                </a:ext>
              </a:extLst>
            </p:cNvPr>
            <p:cNvSpPr/>
            <p:nvPr/>
          </p:nvSpPr>
          <p:spPr>
            <a:xfrm>
              <a:off x="6486208" y="5859870"/>
              <a:ext cx="45719" cy="4571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17" name="Oval 16">
              <a:extLst>
                <a:ext uri="{FF2B5EF4-FFF2-40B4-BE49-F238E27FC236}">
                  <a16:creationId xmlns:a16="http://schemas.microsoft.com/office/drawing/2014/main" id="{AE101264-30D1-E602-5364-F4DEC5BCE45B}"/>
                </a:ext>
              </a:extLst>
            </p:cNvPr>
            <p:cNvSpPr/>
            <p:nvPr/>
          </p:nvSpPr>
          <p:spPr>
            <a:xfrm>
              <a:off x="6608467" y="5546705"/>
              <a:ext cx="45719" cy="4571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18" name="Oval 17">
              <a:extLst>
                <a:ext uri="{FF2B5EF4-FFF2-40B4-BE49-F238E27FC236}">
                  <a16:creationId xmlns:a16="http://schemas.microsoft.com/office/drawing/2014/main" id="{A1967A59-E005-3516-68C6-456309A481AA}"/>
                </a:ext>
              </a:extLst>
            </p:cNvPr>
            <p:cNvSpPr/>
            <p:nvPr/>
          </p:nvSpPr>
          <p:spPr>
            <a:xfrm>
              <a:off x="6690535" y="4912001"/>
              <a:ext cx="45719" cy="4571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19" name="Oval 18">
              <a:extLst>
                <a:ext uri="{FF2B5EF4-FFF2-40B4-BE49-F238E27FC236}">
                  <a16:creationId xmlns:a16="http://schemas.microsoft.com/office/drawing/2014/main" id="{3D52F9F0-6857-846A-BD3B-522D3FDE00B8}"/>
                </a:ext>
              </a:extLst>
            </p:cNvPr>
            <p:cNvSpPr/>
            <p:nvPr/>
          </p:nvSpPr>
          <p:spPr>
            <a:xfrm>
              <a:off x="5583548" y="6139595"/>
              <a:ext cx="45719" cy="4571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grpSp>
      <p:sp>
        <p:nvSpPr>
          <p:cNvPr id="10" name="Google Shape;127;p35">
            <a:extLst>
              <a:ext uri="{FF2B5EF4-FFF2-40B4-BE49-F238E27FC236}">
                <a16:creationId xmlns:a16="http://schemas.microsoft.com/office/drawing/2014/main" id="{07DC88C6-A5FE-CA7D-C37F-6BB36546D689}"/>
              </a:ext>
            </a:extLst>
          </p:cNvPr>
          <p:cNvSpPr txBox="1"/>
          <p:nvPr/>
        </p:nvSpPr>
        <p:spPr>
          <a:xfrm>
            <a:off x="7984290" y="5786509"/>
            <a:ext cx="1030710" cy="369332"/>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kern="0" dirty="0" err="1">
                <a:solidFill>
                  <a:srgbClr val="000000"/>
                </a:solidFill>
                <a:latin typeface="Calibri"/>
                <a:ea typeface="Calibri"/>
                <a:cs typeface="Calibri"/>
                <a:sym typeface="Calibri"/>
              </a:rPr>
              <a:t>toyama</a:t>
            </a:r>
            <a:endParaRPr kern="0" dirty="0">
              <a:solidFill>
                <a:srgbClr val="00000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5F8E2F5A-E8CE-2885-77C6-98B7F13F19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32307" y="4651831"/>
            <a:ext cx="1134679" cy="1134679"/>
          </a:xfrm>
          <a:prstGeom prst="rect">
            <a:avLst/>
          </a:prstGeom>
        </p:spPr>
      </p:pic>
      <p:grpSp>
        <p:nvGrpSpPr>
          <p:cNvPr id="25" name="Group 24">
            <a:extLst>
              <a:ext uri="{FF2B5EF4-FFF2-40B4-BE49-F238E27FC236}">
                <a16:creationId xmlns:a16="http://schemas.microsoft.com/office/drawing/2014/main" id="{EA9131E6-FFF6-DA9B-F692-0B33B1CA574F}"/>
              </a:ext>
            </a:extLst>
          </p:cNvPr>
          <p:cNvGrpSpPr/>
          <p:nvPr/>
        </p:nvGrpSpPr>
        <p:grpSpPr>
          <a:xfrm>
            <a:off x="6866286" y="4641320"/>
            <a:ext cx="1030710" cy="1497933"/>
            <a:chOff x="5342286" y="4641319"/>
            <a:chExt cx="1030710" cy="1497933"/>
          </a:xfrm>
        </p:grpSpPr>
        <p:pic>
          <p:nvPicPr>
            <p:cNvPr id="21" name="Picture 20" descr="A person in a suit&#10;&#10;Description automatically generated">
              <a:extLst>
                <a:ext uri="{FF2B5EF4-FFF2-40B4-BE49-F238E27FC236}">
                  <a16:creationId xmlns:a16="http://schemas.microsoft.com/office/drawing/2014/main" id="{F0F7DD8C-2707-B825-AF68-B0B799EDFDCA}"/>
                </a:ext>
              </a:extLst>
            </p:cNvPr>
            <p:cNvPicPr>
              <a:picLocks noChangeAspect="1"/>
            </p:cNvPicPr>
            <p:nvPr/>
          </p:nvPicPr>
          <p:blipFill>
            <a:blip r:embed="rId6"/>
            <a:stretch>
              <a:fillRect/>
            </a:stretch>
          </p:blipFill>
          <p:spPr>
            <a:xfrm>
              <a:off x="5373386" y="4641319"/>
              <a:ext cx="977900" cy="1155700"/>
            </a:xfrm>
            <a:prstGeom prst="rect">
              <a:avLst/>
            </a:prstGeom>
          </p:spPr>
        </p:pic>
        <p:sp>
          <p:nvSpPr>
            <p:cNvPr id="24" name="Google Shape;127;p35">
              <a:extLst>
                <a:ext uri="{FF2B5EF4-FFF2-40B4-BE49-F238E27FC236}">
                  <a16:creationId xmlns:a16="http://schemas.microsoft.com/office/drawing/2014/main" id="{8F8D07E3-D8E4-BDEC-9D1E-67B1D23BA944}"/>
                </a:ext>
              </a:extLst>
            </p:cNvPr>
            <p:cNvSpPr txBox="1"/>
            <p:nvPr/>
          </p:nvSpPr>
          <p:spPr>
            <a:xfrm>
              <a:off x="5342286" y="5769920"/>
              <a:ext cx="1030710" cy="369332"/>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kern="0" dirty="0">
                  <a:solidFill>
                    <a:srgbClr val="000000"/>
                  </a:solidFill>
                  <a:latin typeface="Calibri"/>
                  <a:ea typeface="Calibri"/>
                  <a:cs typeface="Calibri"/>
                  <a:sym typeface="Calibri"/>
                </a:rPr>
                <a:t>Rei</a:t>
              </a:r>
              <a:endParaRPr kern="0" dirty="0">
                <a:solidFill>
                  <a:srgbClr val="000000"/>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0" y="765181"/>
          <a:ext cx="8435276" cy="5939801"/>
        </p:xfrm>
        <a:graphic>
          <a:graphicData uri="http://schemas.openxmlformats.org/drawingml/2006/table">
            <a:tbl>
              <a:tblPr firstRow="1" bandRow="1">
                <a:noFill/>
              </a:tblPr>
              <a:tblGrid>
                <a:gridCol w="1407695">
                  <a:extLst>
                    <a:ext uri="{9D8B030D-6E8A-4147-A177-3AD203B41FA5}">
                      <a16:colId xmlns:a16="http://schemas.microsoft.com/office/drawing/2014/main" val="20000"/>
                    </a:ext>
                  </a:extLst>
                </a:gridCol>
                <a:gridCol w="2173739">
                  <a:extLst>
                    <a:ext uri="{9D8B030D-6E8A-4147-A177-3AD203B41FA5}">
                      <a16:colId xmlns:a16="http://schemas.microsoft.com/office/drawing/2014/main" val="3856185492"/>
                    </a:ext>
                  </a:extLst>
                </a:gridCol>
                <a:gridCol w="2426921">
                  <a:extLst>
                    <a:ext uri="{9D8B030D-6E8A-4147-A177-3AD203B41FA5}">
                      <a16:colId xmlns:a16="http://schemas.microsoft.com/office/drawing/2014/main" val="3557569177"/>
                    </a:ext>
                  </a:extLst>
                </a:gridCol>
                <a:gridCol w="2426921">
                  <a:extLst>
                    <a:ext uri="{9D8B030D-6E8A-4147-A177-3AD203B41FA5}">
                      <a16:colId xmlns:a16="http://schemas.microsoft.com/office/drawing/2014/main" val="20001"/>
                    </a:ext>
                  </a:extLst>
                </a:gridCol>
              </a:tblGrid>
              <a:tr h="376233">
                <a:tc>
                  <a:txBody>
                    <a:bodyPr/>
                    <a:lstStyle/>
                    <a:p>
                      <a:pPr marL="0" marR="0" lvl="0" indent="0" algn="l" rtl="0">
                        <a:spcBef>
                          <a:spcPts val="0"/>
                        </a:spcBef>
                        <a:spcAft>
                          <a:spcPts val="0"/>
                        </a:spcAft>
                        <a:buNone/>
                      </a:pPr>
                      <a:r>
                        <a:rPr lang="en-GB" sz="2000" dirty="0"/>
                        <a:t>IX Name</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GB" sz="2000" dirty="0"/>
                        <a:t>LINX</a:t>
                      </a:r>
                      <a:endParaRPr sz="2000" dirty="0"/>
                    </a:p>
                  </a:txBody>
                  <a:tcPr marL="91450" marR="91450" marT="45725" marB="45725"/>
                </a:tc>
                <a:tc>
                  <a:txBody>
                    <a:bodyPr/>
                    <a:lstStyle/>
                    <a:p>
                      <a:pPr marL="0" marR="0" lvl="0" indent="0" algn="l" rtl="0">
                        <a:spcBef>
                          <a:spcPts val="0"/>
                        </a:spcBef>
                        <a:spcAft>
                          <a:spcPts val="0"/>
                        </a:spcAft>
                        <a:buNone/>
                      </a:pPr>
                      <a:r>
                        <a:rPr lang="en-GB" sz="2000" dirty="0"/>
                        <a:t>LINX </a:t>
                      </a:r>
                      <a:r>
                        <a:rPr lang="en-GB" sz="2000" dirty="0" err="1"/>
                        <a:t>NoVA</a:t>
                      </a:r>
                      <a:endParaRPr sz="2000" dirty="0"/>
                    </a:p>
                  </a:txBody>
                  <a:tcPr marL="91450" marR="91450" marT="45725" marB="45725"/>
                </a:tc>
                <a:tc>
                  <a:txBody>
                    <a:bodyPr/>
                    <a:lstStyle/>
                    <a:p>
                      <a:pPr marL="0" marR="0" lvl="0" indent="0" algn="l" rtl="0">
                        <a:spcBef>
                          <a:spcPts val="0"/>
                        </a:spcBef>
                        <a:spcAft>
                          <a:spcPts val="0"/>
                        </a:spcAft>
                        <a:buNone/>
                      </a:pPr>
                      <a:r>
                        <a:rPr lang="en-GB" sz="2000" dirty="0"/>
                        <a:t>LINX Nairobi (New)</a:t>
                      </a:r>
                      <a:endParaRPr sz="2000" dirty="0"/>
                    </a:p>
                  </a:txBody>
                  <a:tcPr marL="91450" marR="91450" marT="45725" marB="45725"/>
                </a:tc>
                <a:extLst>
                  <a:ext uri="{0D108BD9-81ED-4DB2-BD59-A6C34878D82A}">
                    <a16:rowId xmlns:a16="http://schemas.microsoft.com/office/drawing/2014/main" val="417100535"/>
                  </a:ext>
                </a:extLst>
              </a:tr>
              <a:tr h="289412">
                <a:tc>
                  <a:txBody>
                    <a:bodyPr/>
                    <a:lstStyle/>
                    <a:p>
                      <a:pPr marL="0" marR="0" lvl="0" indent="0" algn="l" rtl="0">
                        <a:spcBef>
                          <a:spcPts val="0"/>
                        </a:spcBef>
                        <a:spcAft>
                          <a:spcPts val="0"/>
                        </a:spcAft>
                        <a:buNone/>
                      </a:pPr>
                      <a:r>
                        <a:rPr lang="en-US" sz="1400" u="none" strike="noStrike" cap="none" dirty="0"/>
                        <a:t>ASN</a:t>
                      </a:r>
                      <a:endParaRPr sz="1400" dirty="0"/>
                    </a:p>
                  </a:txBody>
                  <a:tcPr marL="91450" marR="91450" marT="45725" marB="45725">
                    <a:solidFill>
                      <a:srgbClr val="EAF1DD"/>
                    </a:solidFill>
                  </a:tcPr>
                </a:tc>
                <a:tc>
                  <a:txBody>
                    <a:bodyPr/>
                    <a:lstStyle/>
                    <a:p>
                      <a:pPr marL="0" marR="0" lvl="0" indent="0" algn="l" rtl="0">
                        <a:spcBef>
                          <a:spcPts val="0"/>
                        </a:spcBef>
                        <a:spcAft>
                          <a:spcPts val="0"/>
                        </a:spcAft>
                        <a:buNone/>
                      </a:pPr>
                      <a:r>
                        <a:rPr lang="en-GB" sz="1400" dirty="0"/>
                        <a:t>5459</a:t>
                      </a:r>
                      <a:endParaRPr sz="1400" dirty="0"/>
                    </a:p>
                  </a:txBody>
                  <a:tcPr marL="91450" marR="91450" marT="45725" marB="45725"/>
                </a:tc>
                <a:tc>
                  <a:txBody>
                    <a:bodyPr/>
                    <a:lstStyle/>
                    <a:p>
                      <a:pPr marL="0" marR="0" lvl="0" indent="0" algn="l" rtl="0">
                        <a:spcBef>
                          <a:spcPts val="0"/>
                        </a:spcBef>
                        <a:spcAft>
                          <a:spcPts val="0"/>
                        </a:spcAft>
                        <a:buNone/>
                      </a:pPr>
                      <a:r>
                        <a:rPr lang="en-GB" sz="1400" dirty="0"/>
                        <a:t>21919</a:t>
                      </a:r>
                      <a:endParaRPr sz="1400" dirty="0"/>
                    </a:p>
                  </a:txBody>
                  <a:tcPr marL="91450" marR="91450" marT="45725" marB="45725"/>
                </a:tc>
                <a:tc>
                  <a:txBody>
                    <a:bodyPr/>
                    <a:lstStyle/>
                    <a:p>
                      <a:pPr marL="0" marR="0" lvl="0" indent="0" algn="l" rtl="0">
                        <a:spcBef>
                          <a:spcPts val="0"/>
                        </a:spcBef>
                        <a:spcAft>
                          <a:spcPts val="0"/>
                        </a:spcAft>
                        <a:buNone/>
                      </a:pPr>
                      <a:r>
                        <a:rPr lang="en-GB" sz="1400" dirty="0"/>
                        <a:t>37732</a:t>
                      </a:r>
                      <a:endParaRPr sz="1400" dirty="0"/>
                    </a:p>
                  </a:txBody>
                  <a:tcPr marL="91450" marR="91450" marT="45725" marB="45725"/>
                </a:tc>
                <a:extLst>
                  <a:ext uri="{0D108BD9-81ED-4DB2-BD59-A6C34878D82A}">
                    <a16:rowId xmlns:a16="http://schemas.microsoft.com/office/drawing/2014/main" val="10000"/>
                  </a:ext>
                </a:extLst>
              </a:tr>
              <a:tr h="289412">
                <a:tc>
                  <a:txBody>
                    <a:bodyPr/>
                    <a:lstStyle/>
                    <a:p>
                      <a:pPr marL="0" marR="0" lvl="0" indent="0" algn="l" rtl="0">
                        <a:spcBef>
                          <a:spcPts val="0"/>
                        </a:spcBef>
                        <a:spcAft>
                          <a:spcPts val="0"/>
                        </a:spcAft>
                        <a:buNone/>
                      </a:pPr>
                      <a:r>
                        <a:rPr lang="en-GB" sz="1400" dirty="0"/>
                        <a:t>City, Country</a:t>
                      </a:r>
                      <a:endParaRPr sz="1400" dirty="0"/>
                    </a:p>
                  </a:txBody>
                  <a:tcPr marL="91450" marR="91450" marT="45725" marB="45725">
                    <a:solidFill>
                      <a:srgbClr val="EAF1DD"/>
                    </a:solidFill>
                  </a:tcPr>
                </a:tc>
                <a:tc>
                  <a:txBody>
                    <a:bodyPr/>
                    <a:lstStyle/>
                    <a:p>
                      <a:pPr marL="0" marR="0" lvl="0" indent="0" algn="l" rtl="0">
                        <a:spcBef>
                          <a:spcPts val="0"/>
                        </a:spcBef>
                        <a:spcAft>
                          <a:spcPts val="0"/>
                        </a:spcAft>
                        <a:buNone/>
                      </a:pPr>
                      <a:r>
                        <a:rPr lang="en-GB" sz="1400" dirty="0"/>
                        <a:t>UK</a:t>
                      </a:r>
                      <a:endParaRPr sz="1400" dirty="0"/>
                    </a:p>
                  </a:txBody>
                  <a:tcPr marL="91450" marR="91450" marT="45725" marB="45725"/>
                </a:tc>
                <a:tc>
                  <a:txBody>
                    <a:bodyPr/>
                    <a:lstStyle/>
                    <a:p>
                      <a:pPr marL="0" marR="0" lvl="0" indent="0" algn="l" rtl="0">
                        <a:spcBef>
                          <a:spcPts val="0"/>
                        </a:spcBef>
                        <a:spcAft>
                          <a:spcPts val="0"/>
                        </a:spcAft>
                        <a:buNone/>
                      </a:pPr>
                      <a:r>
                        <a:rPr lang="en-GB" sz="1400" dirty="0"/>
                        <a:t>USA</a:t>
                      </a:r>
                      <a:endParaRPr sz="1400" dirty="0"/>
                    </a:p>
                  </a:txBody>
                  <a:tcPr marL="91450" marR="91450" marT="45725" marB="45725"/>
                </a:tc>
                <a:tc>
                  <a:txBody>
                    <a:bodyPr/>
                    <a:lstStyle/>
                    <a:p>
                      <a:pPr marL="0" marR="0" lvl="0" indent="0" algn="l" rtl="0">
                        <a:spcBef>
                          <a:spcPts val="0"/>
                        </a:spcBef>
                        <a:spcAft>
                          <a:spcPts val="0"/>
                        </a:spcAft>
                        <a:buNone/>
                      </a:pPr>
                      <a:r>
                        <a:rPr lang="en-GB" sz="1400" dirty="0"/>
                        <a:t>Kenya</a:t>
                      </a:r>
                      <a:endParaRPr sz="1400" dirty="0"/>
                    </a:p>
                  </a:txBody>
                  <a:tcPr marL="91450" marR="91450" marT="45725" marB="45725"/>
                </a:tc>
                <a:extLst>
                  <a:ext uri="{0D108BD9-81ED-4DB2-BD59-A6C34878D82A}">
                    <a16:rowId xmlns:a16="http://schemas.microsoft.com/office/drawing/2014/main" val="404338128"/>
                  </a:ext>
                </a:extLst>
              </a:tr>
              <a:tr h="897158">
                <a:tc>
                  <a:txBody>
                    <a:bodyPr/>
                    <a:lstStyle/>
                    <a:p>
                      <a:pPr marL="0" marR="0" lvl="0" indent="0" algn="l" rtl="0">
                        <a:spcBef>
                          <a:spcPts val="0"/>
                        </a:spcBef>
                        <a:spcAft>
                          <a:spcPts val="0"/>
                        </a:spcAft>
                        <a:buNone/>
                      </a:pPr>
                      <a:r>
                        <a:rPr lang="en-GB" sz="1400" dirty="0"/>
                        <a:t>Points of Presence </a:t>
                      </a:r>
                      <a:endParaRPr sz="1400" dirty="0"/>
                    </a:p>
                  </a:txBody>
                  <a:tcPr marL="91450" marR="91450" marT="45725" marB="45725">
                    <a:solidFill>
                      <a:srgbClr val="EAF1DD"/>
                    </a:solidFill>
                  </a:tcPr>
                </a:tc>
                <a:tc>
                  <a:txBody>
                    <a:bodyPr/>
                    <a:lstStyle/>
                    <a:p>
                      <a:pPr marL="0" marR="0" lvl="0" indent="0" algn="l" rtl="0">
                        <a:spcBef>
                          <a:spcPts val="0"/>
                        </a:spcBef>
                        <a:spcAft>
                          <a:spcPts val="0"/>
                        </a:spcAft>
                        <a:buNone/>
                      </a:pPr>
                      <a:r>
                        <a:rPr lang="en-GB" sz="1400" dirty="0"/>
                        <a:t>London – LON1 &amp; LON2 </a:t>
                      </a:r>
                    </a:p>
                    <a:p>
                      <a:pPr marL="0" marR="0" lvl="0" indent="0" algn="l" rtl="0">
                        <a:spcBef>
                          <a:spcPts val="0"/>
                        </a:spcBef>
                        <a:spcAft>
                          <a:spcPts val="0"/>
                        </a:spcAft>
                        <a:buNone/>
                      </a:pPr>
                      <a:r>
                        <a:rPr lang="en-GB" sz="1400" dirty="0"/>
                        <a:t>Manchester</a:t>
                      </a:r>
                    </a:p>
                    <a:p>
                      <a:pPr marL="0" marR="0" lvl="0" indent="0" algn="l" rtl="0">
                        <a:spcBef>
                          <a:spcPts val="0"/>
                        </a:spcBef>
                        <a:spcAft>
                          <a:spcPts val="0"/>
                        </a:spcAft>
                        <a:buNone/>
                      </a:pPr>
                      <a:r>
                        <a:rPr lang="en-GB" sz="1400" dirty="0"/>
                        <a:t>Scotland </a:t>
                      </a:r>
                    </a:p>
                    <a:p>
                      <a:pPr marL="0" marR="0" lvl="0" indent="0" algn="l" rtl="0">
                        <a:spcBef>
                          <a:spcPts val="0"/>
                        </a:spcBef>
                        <a:spcAft>
                          <a:spcPts val="0"/>
                        </a:spcAft>
                        <a:buNone/>
                      </a:pPr>
                      <a:r>
                        <a:rPr lang="en-GB" sz="1400" dirty="0"/>
                        <a:t>Wales</a:t>
                      </a:r>
                    </a:p>
                  </a:txBody>
                  <a:tcPr marL="91450" marR="91450" marT="45725" marB="45725"/>
                </a:tc>
                <a:tc>
                  <a:txBody>
                    <a:bodyPr/>
                    <a:lstStyle/>
                    <a:p>
                      <a:pPr marL="0" marR="0" lvl="0" indent="0" algn="l" rtl="0">
                        <a:spcBef>
                          <a:spcPts val="0"/>
                        </a:spcBef>
                        <a:spcAft>
                          <a:spcPts val="0"/>
                        </a:spcAft>
                        <a:buNone/>
                      </a:pPr>
                      <a:r>
                        <a:rPr lang="en-GB" sz="1400" dirty="0"/>
                        <a:t>Reston</a:t>
                      </a:r>
                    </a:p>
                    <a:p>
                      <a:pPr marL="0" marR="0" lvl="0" indent="0" algn="l" rtl="0">
                        <a:spcBef>
                          <a:spcPts val="0"/>
                        </a:spcBef>
                        <a:spcAft>
                          <a:spcPts val="0"/>
                        </a:spcAft>
                        <a:buNone/>
                      </a:pPr>
                      <a:r>
                        <a:rPr lang="en-GB" sz="1400" dirty="0"/>
                        <a:t>Ashburn</a:t>
                      </a:r>
                    </a:p>
                    <a:p>
                      <a:pPr marL="0" marR="0" lvl="0" indent="0" algn="l" rtl="0">
                        <a:spcBef>
                          <a:spcPts val="0"/>
                        </a:spcBef>
                        <a:spcAft>
                          <a:spcPts val="0"/>
                        </a:spcAft>
                        <a:buNone/>
                      </a:pPr>
                      <a:r>
                        <a:rPr lang="en-GB" sz="1400" dirty="0"/>
                        <a:t>Manassas</a:t>
                      </a:r>
                    </a:p>
                  </a:txBody>
                  <a:tcPr marL="91450" marR="91450" marT="45725" marB="45725"/>
                </a:tc>
                <a:tc>
                  <a:txBody>
                    <a:bodyPr/>
                    <a:lstStyle/>
                    <a:p>
                      <a:pPr marL="0" marR="0" lvl="0" indent="0" algn="l" rtl="0">
                        <a:spcBef>
                          <a:spcPts val="0"/>
                        </a:spcBef>
                        <a:spcAft>
                          <a:spcPts val="0"/>
                        </a:spcAft>
                        <a:buNone/>
                      </a:pPr>
                      <a:r>
                        <a:rPr lang="en-GB" sz="1400" dirty="0"/>
                        <a:t>Nairobi </a:t>
                      </a:r>
                    </a:p>
                    <a:p>
                      <a:pPr marL="0" marR="0" lvl="0" indent="0" algn="l" rtl="0">
                        <a:spcBef>
                          <a:spcPts val="0"/>
                        </a:spcBef>
                        <a:spcAft>
                          <a:spcPts val="0"/>
                        </a:spcAft>
                        <a:buNone/>
                      </a:pPr>
                      <a:endParaRPr sz="1400" dirty="0"/>
                    </a:p>
                  </a:txBody>
                  <a:tcPr marL="91450" marR="91450" marT="45725" marB="45725"/>
                </a:tc>
                <a:extLst>
                  <a:ext uri="{0D108BD9-81ED-4DB2-BD59-A6C34878D82A}">
                    <a16:rowId xmlns:a16="http://schemas.microsoft.com/office/drawing/2014/main" val="2756082482"/>
                  </a:ext>
                </a:extLst>
              </a:tr>
              <a:tr h="694576">
                <a:tc>
                  <a:txBody>
                    <a:bodyPr/>
                    <a:lstStyle/>
                    <a:p>
                      <a:pPr marL="0" marR="0" lvl="0" indent="0" algn="l" rtl="0">
                        <a:spcBef>
                          <a:spcPts val="0"/>
                        </a:spcBef>
                        <a:spcAft>
                          <a:spcPts val="0"/>
                        </a:spcAft>
                        <a:buNone/>
                      </a:pPr>
                      <a:r>
                        <a:rPr lang="en-US" sz="1400"/>
                        <a:t>Traffic profile</a:t>
                      </a:r>
                      <a:endParaRPr sz="14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GB" sz="1400" dirty="0"/>
                        <a:t>Access/ CDNs / Gaming/ Media/ Finance/ Cloud/ Enterprise/ Telco</a:t>
                      </a:r>
                      <a:endParaRPr sz="1400" dirty="0"/>
                    </a:p>
                  </a:txBody>
                  <a:tcPr marL="91450" marR="91450" marT="45725" marB="45725"/>
                </a:tc>
                <a:tc>
                  <a:txBody>
                    <a:bodyPr/>
                    <a:lstStyle/>
                    <a:p>
                      <a:pPr marL="0" marR="0" lvl="0" indent="0" algn="l" rtl="0">
                        <a:spcBef>
                          <a:spcPts val="0"/>
                        </a:spcBef>
                        <a:spcAft>
                          <a:spcPts val="0"/>
                        </a:spcAft>
                        <a:buClr>
                          <a:schemeClr val="dk1"/>
                        </a:buClr>
                        <a:buSzPts val="2000"/>
                        <a:buFont typeface="Arial"/>
                        <a:buNone/>
                      </a:pPr>
                      <a:r>
                        <a:rPr lang="en-GB" sz="1400" dirty="0"/>
                        <a:t>Access/ CDNs/ Telco/ Enterprise/ Gaming</a:t>
                      </a:r>
                      <a:endParaRPr sz="1400" dirty="0"/>
                    </a:p>
                  </a:txBody>
                  <a:tcPr marL="91450" marR="91450" marT="45725" marB="45725"/>
                </a:tc>
                <a:tc>
                  <a:txBody>
                    <a:bodyPr/>
                    <a:lstStyle/>
                    <a:p>
                      <a:pPr marL="0" marR="0" lvl="0" indent="0" algn="l" rtl="0">
                        <a:spcBef>
                          <a:spcPts val="0"/>
                        </a:spcBef>
                        <a:spcAft>
                          <a:spcPts val="0"/>
                        </a:spcAft>
                        <a:buClr>
                          <a:schemeClr val="dk1"/>
                        </a:buClr>
                        <a:buSzPts val="2000"/>
                        <a:buFont typeface="Arial"/>
                        <a:buNone/>
                      </a:pPr>
                      <a:r>
                        <a:rPr lang="en-GB" sz="1400" dirty="0"/>
                        <a:t>ISPs</a:t>
                      </a:r>
                    </a:p>
                    <a:p>
                      <a:pPr marL="0" marR="0" lvl="0" indent="0" algn="l" rtl="0">
                        <a:spcBef>
                          <a:spcPts val="0"/>
                        </a:spcBef>
                        <a:spcAft>
                          <a:spcPts val="0"/>
                        </a:spcAft>
                        <a:buClr>
                          <a:schemeClr val="dk1"/>
                        </a:buClr>
                        <a:buSzPts val="2000"/>
                        <a:buFont typeface="Arial"/>
                        <a:buNone/>
                      </a:pPr>
                      <a:r>
                        <a:rPr lang="en-GB" sz="1400"/>
                        <a:t>CDNs coming </a:t>
                      </a:r>
                      <a:r>
                        <a:rPr lang="en-GB" sz="1400" dirty="0"/>
                        <a:t>soon!</a:t>
                      </a:r>
                    </a:p>
                  </a:txBody>
                  <a:tcPr marL="91450" marR="91450" marT="45725" marB="45725"/>
                </a:tc>
                <a:extLst>
                  <a:ext uri="{0D108BD9-81ED-4DB2-BD59-A6C34878D82A}">
                    <a16:rowId xmlns:a16="http://schemas.microsoft.com/office/drawing/2014/main" val="10001"/>
                  </a:ext>
                </a:extLst>
              </a:tr>
              <a:tr h="495602">
                <a:tc>
                  <a:txBody>
                    <a:bodyPr/>
                    <a:lstStyle/>
                    <a:p>
                      <a:pPr marL="0" marR="0" lvl="0" indent="0" algn="l" rtl="0">
                        <a:spcBef>
                          <a:spcPts val="0"/>
                        </a:spcBef>
                        <a:spcAft>
                          <a:spcPts val="0"/>
                        </a:spcAft>
                        <a:buNone/>
                      </a:pPr>
                      <a:r>
                        <a:rPr lang="en-US" sz="1400" dirty="0"/>
                        <a:t>Traffic Volume</a:t>
                      </a:r>
                    </a:p>
                    <a:p>
                      <a:pPr marL="0" marR="0" lvl="0" indent="0" algn="l" rtl="0">
                        <a:spcBef>
                          <a:spcPts val="0"/>
                        </a:spcBef>
                        <a:spcAft>
                          <a:spcPts val="0"/>
                        </a:spcAft>
                        <a:buNone/>
                      </a:pPr>
                      <a:r>
                        <a:rPr lang="en-US" sz="900" dirty="0"/>
                        <a:t>All time max</a:t>
                      </a:r>
                      <a:endParaRPr sz="900" dirty="0"/>
                    </a:p>
                  </a:txBody>
                  <a:tcPr marL="91450" marR="91450" marT="45725" marB="45725">
                    <a:solidFill>
                      <a:srgbClr val="EAF1DD"/>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2000"/>
                        <a:buFont typeface="Arial"/>
                        <a:buNone/>
                        <a:tabLst/>
                        <a:defRPr/>
                      </a:pPr>
                      <a:r>
                        <a:rPr lang="en-GB" sz="1400" dirty="0"/>
                        <a:t>LON1 - 7.646 </a:t>
                      </a:r>
                      <a:r>
                        <a:rPr lang="en-GB" sz="1400" dirty="0" err="1"/>
                        <a:t>Tbps</a:t>
                      </a:r>
                      <a:endParaRPr lang="en-GB" sz="1400" dirty="0"/>
                    </a:p>
                    <a:p>
                      <a:pPr marL="0" marR="0" lvl="0" indent="0" algn="l" defTabSz="914400" rtl="0" eaLnBrk="1" fontAlgn="auto" latinLnBrk="0" hangingPunct="1">
                        <a:lnSpc>
                          <a:spcPct val="100000"/>
                        </a:lnSpc>
                        <a:spcBef>
                          <a:spcPts val="0"/>
                        </a:spcBef>
                        <a:spcAft>
                          <a:spcPts val="0"/>
                        </a:spcAft>
                        <a:buClr>
                          <a:schemeClr val="dk1"/>
                        </a:buClr>
                        <a:buSzPts val="2000"/>
                        <a:buFont typeface="Arial"/>
                        <a:buNone/>
                        <a:tabLst/>
                        <a:defRPr/>
                      </a:pPr>
                      <a:r>
                        <a:rPr lang="en-GB" sz="1400" dirty="0"/>
                        <a:t>LON2 – 985.719 Gbps</a:t>
                      </a:r>
                      <a:endParaRPr sz="1400" dirty="0"/>
                    </a:p>
                  </a:txBody>
                  <a:tcPr marL="91450" marR="91450" marT="45725" marB="45725"/>
                </a:tc>
                <a:tc>
                  <a:txBody>
                    <a:bodyPr/>
                    <a:lstStyle/>
                    <a:p>
                      <a:r>
                        <a:rPr lang="en-GB" sz="1400" b="0" i="0" u="none" strike="noStrike" cap="none" dirty="0">
                          <a:solidFill>
                            <a:schemeClr val="dk1"/>
                          </a:solidFill>
                          <a:effectLst/>
                          <a:latin typeface="Calibri"/>
                          <a:ea typeface="Calibri"/>
                          <a:cs typeface="Calibri"/>
                          <a:sym typeface="Arial"/>
                        </a:rPr>
                        <a:t>95.102 Gbps</a:t>
                      </a:r>
                      <a:br>
                        <a:rPr lang="en-GB" dirty="0">
                          <a:effectLst/>
                        </a:rPr>
                      </a:br>
                      <a:endParaRPr lang="en-GB" dirty="0">
                        <a:effectLst/>
                      </a:endParaRPr>
                    </a:p>
                  </a:txBody>
                  <a:tcPr marL="95250" marR="95250" marT="47625" marB="47625" anchor="ctr"/>
                </a:tc>
                <a:tc>
                  <a:txBody>
                    <a:bodyPr/>
                    <a:lstStyle/>
                    <a:p>
                      <a:pPr marL="0" marR="0" lvl="0" indent="0" algn="l" rtl="0">
                        <a:spcBef>
                          <a:spcPts val="0"/>
                        </a:spcBef>
                        <a:spcAft>
                          <a:spcPts val="0"/>
                        </a:spcAft>
                        <a:buClr>
                          <a:schemeClr val="dk1"/>
                        </a:buClr>
                        <a:buSzPts val="2000"/>
                        <a:buFont typeface="Arial"/>
                        <a:buNone/>
                      </a:pPr>
                      <a:r>
                        <a:rPr lang="en-GB" sz="1050" dirty="0"/>
                        <a:t> - </a:t>
                      </a:r>
                      <a:endParaRPr sz="1050" dirty="0"/>
                    </a:p>
                  </a:txBody>
                  <a:tcPr marL="91450" marR="91450" marT="45725" marB="45725"/>
                </a:tc>
                <a:extLst>
                  <a:ext uri="{0D108BD9-81ED-4DB2-BD59-A6C34878D82A}">
                    <a16:rowId xmlns:a16="http://schemas.microsoft.com/office/drawing/2014/main" val="10002"/>
                  </a:ext>
                </a:extLst>
              </a:tr>
              <a:tr h="289412">
                <a:tc>
                  <a:txBody>
                    <a:bodyPr/>
                    <a:lstStyle/>
                    <a:p>
                      <a:pPr marL="0" marR="0" lvl="0" indent="0" algn="l" rtl="0">
                        <a:spcBef>
                          <a:spcPts val="0"/>
                        </a:spcBef>
                        <a:spcAft>
                          <a:spcPts val="0"/>
                        </a:spcAft>
                        <a:buNone/>
                      </a:pPr>
                      <a:r>
                        <a:rPr lang="en-US" sz="1400" dirty="0"/>
                        <a:t>Peering Policy</a:t>
                      </a:r>
                      <a:endParaRPr sz="1400" dirty="0"/>
                    </a:p>
                  </a:txBody>
                  <a:tcPr marL="91450" marR="91450" marT="45725" marB="45725">
                    <a:solidFill>
                      <a:srgbClr val="EAF1DD"/>
                    </a:solidFill>
                  </a:tcPr>
                </a:tc>
                <a:tc gridSpan="3">
                  <a:txBody>
                    <a:bodyPr/>
                    <a:lstStyle/>
                    <a:p>
                      <a:pPr marL="0" marR="0" lvl="0" indent="0" algn="ctr" rtl="0">
                        <a:spcBef>
                          <a:spcPts val="0"/>
                        </a:spcBef>
                        <a:spcAft>
                          <a:spcPts val="0"/>
                        </a:spcAft>
                        <a:buNone/>
                      </a:pPr>
                      <a:r>
                        <a:rPr lang="en-GB" sz="1400" dirty="0"/>
                        <a:t>Open/ Closed/ Selective</a:t>
                      </a:r>
                      <a:endParaRPr sz="1400" dirty="0"/>
                    </a:p>
                  </a:txBody>
                  <a:tcPr marL="91450" marR="91450" marT="45725" marB="45725"/>
                </a:tc>
                <a:tc hMerge="1">
                  <a:txBody>
                    <a:bodyPr/>
                    <a:lstStyle/>
                    <a:p>
                      <a:pPr marL="0" marR="0" lvl="0" indent="0" algn="l" rtl="0">
                        <a:spcBef>
                          <a:spcPts val="0"/>
                        </a:spcBef>
                        <a:spcAft>
                          <a:spcPts val="0"/>
                        </a:spcAft>
                        <a:buNone/>
                      </a:pPr>
                      <a:endParaRPr sz="2000" dirty="0"/>
                    </a:p>
                  </a:txBody>
                  <a:tcPr marL="91450" marR="91450" marT="45725" marB="45725"/>
                </a:tc>
                <a:tc hMerge="1">
                  <a:txBody>
                    <a:bodyPr/>
                    <a:lstStyle/>
                    <a:p>
                      <a:pPr marL="0" marR="0" lvl="0" indent="0" algn="l" rtl="0">
                        <a:spcBef>
                          <a:spcPts val="0"/>
                        </a:spcBef>
                        <a:spcAft>
                          <a:spcPts val="0"/>
                        </a:spcAft>
                        <a:buNone/>
                      </a:pPr>
                      <a:endParaRPr sz="2000" dirty="0"/>
                    </a:p>
                  </a:txBody>
                  <a:tcPr marL="91450" marR="91450" marT="45725" marB="45725"/>
                </a:tc>
                <a:extLst>
                  <a:ext uri="{0D108BD9-81ED-4DB2-BD59-A6C34878D82A}">
                    <a16:rowId xmlns:a16="http://schemas.microsoft.com/office/drawing/2014/main" val="10003"/>
                  </a:ext>
                </a:extLst>
              </a:tr>
              <a:tr h="491994">
                <a:tc>
                  <a:txBody>
                    <a:bodyPr/>
                    <a:lstStyle/>
                    <a:p>
                      <a:pPr marL="0" marR="0" lvl="0" indent="0" algn="l" rtl="0">
                        <a:spcBef>
                          <a:spcPts val="0"/>
                        </a:spcBef>
                        <a:spcAft>
                          <a:spcPts val="0"/>
                        </a:spcAft>
                        <a:buNone/>
                      </a:pPr>
                      <a:r>
                        <a:rPr lang="en-US" sz="1400" dirty="0"/>
                        <a:t>PeeringDB entry</a:t>
                      </a:r>
                      <a:endParaRPr sz="1400" dirty="0"/>
                    </a:p>
                  </a:txBody>
                  <a:tcPr marL="91450" marR="91450" marT="45725" marB="45725">
                    <a:solidFill>
                      <a:srgbClr val="EAF1DD"/>
                    </a:solidFill>
                  </a:tcPr>
                </a:tc>
                <a:tc>
                  <a:txBody>
                    <a:bodyPr/>
                    <a:lstStyle/>
                    <a:p>
                      <a:pPr marL="0" marR="0" lvl="0" indent="0" algn="l" rtl="0">
                        <a:spcBef>
                          <a:spcPts val="0"/>
                        </a:spcBef>
                        <a:spcAft>
                          <a:spcPts val="0"/>
                        </a:spcAft>
                        <a:buNone/>
                      </a:pPr>
                      <a:r>
                        <a:rPr lang="en-GB" sz="1400" dirty="0">
                          <a:hlinkClick r:id="rId3"/>
                        </a:rPr>
                        <a:t>https://www.peeringdb.com/net/578</a:t>
                      </a:r>
                      <a:r>
                        <a:rPr lang="en-GB" sz="1400" dirty="0"/>
                        <a:t> </a:t>
                      </a:r>
                      <a:endParaRPr sz="1400" dirty="0"/>
                    </a:p>
                  </a:txBody>
                  <a:tcPr marL="91450" marR="91450" marT="45725" marB="45725"/>
                </a:tc>
                <a:tc>
                  <a:txBody>
                    <a:bodyPr/>
                    <a:lstStyle/>
                    <a:p>
                      <a:pPr marL="0" marR="0" lvl="0" indent="0" algn="l" rtl="0">
                        <a:spcBef>
                          <a:spcPts val="0"/>
                        </a:spcBef>
                        <a:spcAft>
                          <a:spcPts val="0"/>
                        </a:spcAft>
                        <a:buNone/>
                      </a:pPr>
                      <a:r>
                        <a:rPr lang="en-GB" sz="1400" dirty="0">
                          <a:hlinkClick r:id="rId4"/>
                        </a:rPr>
                        <a:t>https://www.peeringdb.com/ix/777</a:t>
                      </a:r>
                      <a:r>
                        <a:rPr lang="en-GB" sz="1400" dirty="0"/>
                        <a:t> </a:t>
                      </a:r>
                      <a:endParaRPr sz="1400" dirty="0"/>
                    </a:p>
                  </a:txBody>
                  <a:tcPr marL="91450" marR="91450" marT="45725" marB="45725"/>
                </a:tc>
                <a:tc>
                  <a:txBody>
                    <a:bodyPr/>
                    <a:lstStyle/>
                    <a:p>
                      <a:pPr marL="0" marR="0" lvl="0" indent="0" algn="l" rtl="0">
                        <a:spcBef>
                          <a:spcPts val="0"/>
                        </a:spcBef>
                        <a:spcAft>
                          <a:spcPts val="0"/>
                        </a:spcAft>
                        <a:buNone/>
                      </a:pPr>
                      <a:r>
                        <a:rPr lang="en-GB" sz="1400" dirty="0">
                          <a:hlinkClick r:id="rId5"/>
                        </a:rPr>
                        <a:t>https://www.peeringdb.com/ix/4231</a:t>
                      </a:r>
                      <a:r>
                        <a:rPr lang="en-GB" sz="1400" dirty="0"/>
                        <a:t> </a:t>
                      </a:r>
                      <a:endParaRPr sz="1400" dirty="0"/>
                    </a:p>
                  </a:txBody>
                  <a:tcPr marL="91450" marR="91450" marT="45725" marB="45725"/>
                </a:tc>
                <a:extLst>
                  <a:ext uri="{0D108BD9-81ED-4DB2-BD59-A6C34878D82A}">
                    <a16:rowId xmlns:a16="http://schemas.microsoft.com/office/drawing/2014/main" val="10005"/>
                  </a:ext>
                </a:extLst>
              </a:tr>
              <a:tr h="1912561">
                <a:tc>
                  <a:txBody>
                    <a:bodyPr/>
                    <a:lstStyle/>
                    <a:p>
                      <a:pPr marL="0" marR="0" lvl="0" indent="0" algn="l" rtl="0">
                        <a:spcBef>
                          <a:spcPts val="0"/>
                        </a:spcBef>
                        <a:spcAft>
                          <a:spcPts val="0"/>
                        </a:spcAft>
                        <a:buNone/>
                      </a:pPr>
                      <a:r>
                        <a:rPr lang="en-US" sz="1400" dirty="0"/>
                        <a:t>Contact information</a:t>
                      </a:r>
                      <a:endParaRPr sz="1400" dirty="0"/>
                    </a:p>
                  </a:txBody>
                  <a:tcPr marL="91450" marR="91450" marT="45725" marB="45725">
                    <a:solidFill>
                      <a:srgbClr val="EAF1DD"/>
                    </a:solidFill>
                  </a:tcPr>
                </a:tc>
                <a:tc gridSpan="2">
                  <a:txBody>
                    <a:bodyPr/>
                    <a:lstStyle/>
                    <a:p>
                      <a:pPr marL="0" marR="0" lvl="0" indent="0" algn="l" rtl="0">
                        <a:spcBef>
                          <a:spcPts val="0"/>
                        </a:spcBef>
                        <a:spcAft>
                          <a:spcPts val="0"/>
                        </a:spcAft>
                        <a:buNone/>
                      </a:pPr>
                      <a:r>
                        <a:rPr lang="en-GB" sz="1800" dirty="0"/>
                        <a:t>Inga Turner</a:t>
                      </a:r>
                    </a:p>
                    <a:p>
                      <a:pPr marL="0" marR="0" lvl="0" indent="0" algn="l" rtl="0">
                        <a:spcBef>
                          <a:spcPts val="0"/>
                        </a:spcBef>
                        <a:spcAft>
                          <a:spcPts val="0"/>
                        </a:spcAft>
                        <a:buNone/>
                      </a:pPr>
                      <a:r>
                        <a:rPr lang="en-GB" sz="1800" dirty="0"/>
                        <a:t>Senior Peering Advisor at LINX </a:t>
                      </a:r>
                    </a:p>
                    <a:p>
                      <a:pPr marL="0" marR="0" lvl="0" indent="0" algn="l" rtl="0">
                        <a:spcBef>
                          <a:spcPts val="0"/>
                        </a:spcBef>
                        <a:spcAft>
                          <a:spcPts val="0"/>
                        </a:spcAft>
                        <a:buNone/>
                      </a:pPr>
                      <a:r>
                        <a:rPr lang="en-GB" sz="1800" dirty="0">
                          <a:hlinkClick r:id="rId6"/>
                        </a:rPr>
                        <a:t>Inga@linx.net</a:t>
                      </a:r>
                      <a:endParaRPr lang="en-GB" sz="1800" dirty="0"/>
                    </a:p>
                  </a:txBody>
                  <a:tcPr marL="91450" marR="91450" marT="45725" marB="45725"/>
                </a:tc>
                <a:tc hMerge="1">
                  <a:txBody>
                    <a:bodyPr/>
                    <a:lstStyle/>
                    <a:p>
                      <a:pPr marL="0" marR="0" lvl="0" indent="0" algn="l" rtl="0">
                        <a:spcBef>
                          <a:spcPts val="0"/>
                        </a:spcBef>
                        <a:spcAft>
                          <a:spcPts val="0"/>
                        </a:spcAft>
                        <a:buNone/>
                      </a:pPr>
                      <a:endParaRPr sz="1050" dirty="0"/>
                    </a:p>
                  </a:txBody>
                  <a:tcPr marL="91450" marR="91450" marT="45725" marB="45725"/>
                </a:tc>
                <a:tc>
                  <a:txBody>
                    <a:bodyPr/>
                    <a:lstStyle/>
                    <a:p>
                      <a:pPr marL="0" marR="0" lvl="0" indent="0" algn="l" rtl="0">
                        <a:spcBef>
                          <a:spcPts val="0"/>
                        </a:spcBef>
                        <a:spcAft>
                          <a:spcPts val="0"/>
                        </a:spcAft>
                        <a:buNone/>
                      </a:pPr>
                      <a:endParaRPr sz="1050"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London Internet Exchange (LINX)</a:t>
            </a:r>
            <a:endParaRPr dirty="0"/>
          </a:p>
        </p:txBody>
      </p:sp>
      <p:pic>
        <p:nvPicPr>
          <p:cNvPr id="8" name="Picture 7" descr="A close up of a logo&#10;&#10;Description automatically generated">
            <a:extLst>
              <a:ext uri="{FF2B5EF4-FFF2-40B4-BE49-F238E27FC236}">
                <a16:creationId xmlns:a16="http://schemas.microsoft.com/office/drawing/2014/main" id="{A81E0588-EB39-4F01-5119-D2F6F9E87742}"/>
              </a:ext>
            </a:extLst>
          </p:cNvPr>
          <p:cNvPicPr>
            <a:picLocks noChangeAspect="1"/>
          </p:cNvPicPr>
          <p:nvPr/>
        </p:nvPicPr>
        <p:blipFill>
          <a:blip r:embed="rId7"/>
          <a:stretch>
            <a:fillRect/>
          </a:stretch>
        </p:blipFill>
        <p:spPr>
          <a:xfrm>
            <a:off x="8923946" y="116632"/>
            <a:ext cx="1492530" cy="57606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5" name="Google Shape;105;p11"/>
          <p:cNvGraphicFramePr/>
          <p:nvPr/>
        </p:nvGraphicFramePr>
        <p:xfrm>
          <a:off x="1758587" y="765174"/>
          <a:ext cx="6920269" cy="3894735"/>
        </p:xfrm>
        <a:graphic>
          <a:graphicData uri="http://schemas.openxmlformats.org/drawingml/2006/table">
            <a:tbl>
              <a:tblPr firstRow="1" bandRow="1">
                <a:noFill/>
              </a:tblPr>
              <a:tblGrid>
                <a:gridCol w="2112811">
                  <a:extLst>
                    <a:ext uri="{9D8B030D-6E8A-4147-A177-3AD203B41FA5}">
                      <a16:colId xmlns:a16="http://schemas.microsoft.com/office/drawing/2014/main" val="20000"/>
                    </a:ext>
                  </a:extLst>
                </a:gridCol>
                <a:gridCol w="4807458">
                  <a:extLst>
                    <a:ext uri="{9D8B030D-6E8A-4147-A177-3AD203B41FA5}">
                      <a16:colId xmlns:a16="http://schemas.microsoft.com/office/drawing/2014/main" val="20001"/>
                    </a:ext>
                  </a:extLst>
                </a:gridCol>
              </a:tblGrid>
              <a:tr h="468047">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City, Country</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t>London, UK</a:t>
                      </a:r>
                      <a:endParaRPr sz="1800" u="none" strike="noStrike" cap="none" dirty="0"/>
                    </a:p>
                  </a:txBody>
                  <a:tcPr marL="91450" marR="91450" marT="45725" marB="45725"/>
                </a:tc>
                <a:extLst>
                  <a:ext uri="{0D108BD9-81ED-4DB2-BD59-A6C34878D82A}">
                    <a16:rowId xmlns:a16="http://schemas.microsoft.com/office/drawing/2014/main" val="10001"/>
                  </a:ext>
                </a:extLst>
              </a:tr>
              <a:tr h="807852">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Point of Presence</a:t>
                      </a:r>
                      <a:endParaRPr sz="1800" u="none" strike="noStrike" cap="none"/>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n-GB" sz="1800" u="none" strike="noStrike" cap="none" dirty="0">
                          <a:solidFill>
                            <a:srgbClr val="000000"/>
                          </a:solidFill>
                        </a:rPr>
                        <a:t>Telehouse</a:t>
                      </a:r>
                      <a:endParaRPr sz="1400" u="none" strike="noStrike" cap="none" dirty="0"/>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Equinix</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DRT</a:t>
                      </a:r>
                      <a:endParaRPr sz="1800" u="none" strike="noStrike" cap="none" dirty="0">
                        <a:solidFill>
                          <a:srgbClr val="000000"/>
                        </a:solidFill>
                      </a:endParaRPr>
                    </a:p>
                  </a:txBody>
                  <a:tcPr marL="91450" marR="91450" marT="45725" marB="45725"/>
                </a:tc>
                <a:extLst>
                  <a:ext uri="{0D108BD9-81ED-4DB2-BD59-A6C34878D82A}">
                    <a16:rowId xmlns:a16="http://schemas.microsoft.com/office/drawing/2014/main" val="10002"/>
                  </a:ext>
                </a:extLst>
              </a:tr>
              <a:tr h="468047">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 of connected ASN</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&gt; 270</a:t>
                      </a:r>
                      <a:endParaRPr sz="1800" u="none" strike="noStrike" cap="none" dirty="0"/>
                    </a:p>
                  </a:txBody>
                  <a:tcPr marL="91450" marR="91450" marT="45725" marB="45725"/>
                </a:tc>
                <a:extLst>
                  <a:ext uri="{0D108BD9-81ED-4DB2-BD59-A6C34878D82A}">
                    <a16:rowId xmlns:a16="http://schemas.microsoft.com/office/drawing/2014/main" val="10003"/>
                  </a:ext>
                </a:extLst>
              </a:tr>
              <a:tr h="468047">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Peak traffic </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1.5 </a:t>
                      </a:r>
                      <a:r>
                        <a:rPr lang="en-US" sz="1800" u="none" strike="noStrike" cap="none" dirty="0" err="1"/>
                        <a:t>Tbps</a:t>
                      </a:r>
                      <a:endParaRPr sz="1800" u="none" strike="noStrike" cap="none" dirty="0"/>
                    </a:p>
                  </a:txBody>
                  <a:tcPr marL="91450" marR="91450" marT="45725" marB="45725"/>
                </a:tc>
                <a:extLst>
                  <a:ext uri="{0D108BD9-81ED-4DB2-BD59-A6C34878D82A}">
                    <a16:rowId xmlns:a16="http://schemas.microsoft.com/office/drawing/2014/main" val="10004"/>
                  </a:ext>
                </a:extLst>
              </a:tr>
              <a:tr h="468047">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Route Servers</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 (BIRD x 2)</a:t>
                      </a:r>
                      <a:endParaRPr sz="1800" u="none" strike="noStrike" cap="none" dirty="0"/>
                    </a:p>
                  </a:txBody>
                  <a:tcPr marL="91450" marR="91450" marT="45725" marB="45725"/>
                </a:tc>
                <a:extLst>
                  <a:ext uri="{0D108BD9-81ED-4DB2-BD59-A6C34878D82A}">
                    <a16:rowId xmlns:a16="http://schemas.microsoft.com/office/drawing/2014/main" val="10005"/>
                  </a:ext>
                </a:extLst>
              </a:tr>
              <a:tr h="468047">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RPKI</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a:t>
                      </a:r>
                      <a:endParaRPr sz="1800" u="none" strike="noStrike" cap="none" dirty="0"/>
                    </a:p>
                  </a:txBody>
                  <a:tcPr marL="91450" marR="91450" marT="45725" marB="45725"/>
                </a:tc>
                <a:extLst>
                  <a:ext uri="{0D108BD9-81ED-4DB2-BD59-A6C34878D82A}">
                    <a16:rowId xmlns:a16="http://schemas.microsoft.com/office/drawing/2014/main" val="10006"/>
                  </a:ext>
                </a:extLst>
              </a:tr>
              <a:tr h="468047">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Contact</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alibri"/>
                          <a:ea typeface="Calibri"/>
                          <a:cs typeface="Calibri"/>
                          <a:sym typeface="Calibri"/>
                        </a:rPr>
                        <a:t>sales@lonap.net</a:t>
                      </a:r>
                      <a:endParaRPr sz="1800" u="none" strike="noStrike" cap="none" dirty="0"/>
                    </a:p>
                  </a:txBody>
                  <a:tcPr marL="91450" marR="91450" marT="45725" marB="45725"/>
                </a:tc>
                <a:extLst>
                  <a:ext uri="{0D108BD9-81ED-4DB2-BD59-A6C34878D82A}">
                    <a16:rowId xmlns:a16="http://schemas.microsoft.com/office/drawing/2014/main" val="10007"/>
                  </a:ext>
                </a:extLst>
              </a:tr>
            </a:tbl>
          </a:graphicData>
        </a:graphic>
      </p:graphicFrame>
      <p:pic>
        <p:nvPicPr>
          <p:cNvPr id="5" name="Picture 4" descr="A couple of men smiling&#10;&#10;Description automatically generated">
            <a:extLst>
              <a:ext uri="{FF2B5EF4-FFF2-40B4-BE49-F238E27FC236}">
                <a16:creationId xmlns:a16="http://schemas.microsoft.com/office/drawing/2014/main" id="{0DF748D4-2D9B-EFE0-A91B-5BC18505BAC8}"/>
              </a:ext>
            </a:extLst>
          </p:cNvPr>
          <p:cNvPicPr>
            <a:picLocks noChangeAspect="1"/>
          </p:cNvPicPr>
          <p:nvPr/>
        </p:nvPicPr>
        <p:blipFill>
          <a:blip r:embed="rId3"/>
          <a:stretch>
            <a:fillRect/>
          </a:stretch>
        </p:blipFill>
        <p:spPr>
          <a:xfrm>
            <a:off x="3916744" y="4563810"/>
            <a:ext cx="4194404" cy="2294191"/>
          </a:xfrm>
          <a:prstGeom prst="rect">
            <a:avLst/>
          </a:prstGeom>
        </p:spPr>
      </p:pic>
      <p:pic>
        <p:nvPicPr>
          <p:cNvPr id="9" name="Graphic 8">
            <a:extLst>
              <a:ext uri="{FF2B5EF4-FFF2-40B4-BE49-F238E27FC236}">
                <a16:creationId xmlns:a16="http://schemas.microsoft.com/office/drawing/2014/main" id="{261E9D31-CFEA-77DE-D914-ECD03FA8B4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78855" y="113169"/>
            <a:ext cx="1816038" cy="57606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1"/>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11111"/>
            </a:pPr>
            <a:r>
              <a:rPr lang="en-US" sz="3240" dirty="0"/>
              <a:t>MEX-IX</a:t>
            </a:r>
            <a:endParaRPr sz="3240" dirty="0"/>
          </a:p>
        </p:txBody>
      </p:sp>
      <p:graphicFrame>
        <p:nvGraphicFramePr>
          <p:cNvPr id="105" name="Google Shape;105;p11"/>
          <p:cNvGraphicFramePr/>
          <p:nvPr>
            <p:extLst>
              <p:ext uri="{D42A27DB-BD31-4B8C-83A1-F6EECF244321}">
                <p14:modId xmlns:p14="http://schemas.microsoft.com/office/powerpoint/2010/main" val="2102919707"/>
              </p:ext>
            </p:extLst>
          </p:nvPr>
        </p:nvGraphicFramePr>
        <p:xfrm>
          <a:off x="1758587" y="765175"/>
          <a:ext cx="8641775" cy="3774520"/>
        </p:xfrm>
        <a:graphic>
          <a:graphicData uri="http://schemas.openxmlformats.org/drawingml/2006/table">
            <a:tbl>
              <a:tblPr firstRow="1" bandRow="1">
                <a:noFill/>
              </a:tblPr>
              <a:tblGrid>
                <a:gridCol w="2016225">
                  <a:extLst>
                    <a:ext uri="{9D8B030D-6E8A-4147-A177-3AD203B41FA5}">
                      <a16:colId xmlns:a16="http://schemas.microsoft.com/office/drawing/2014/main" val="20000"/>
                    </a:ext>
                  </a:extLst>
                </a:gridCol>
                <a:gridCol w="3380550">
                  <a:extLst>
                    <a:ext uri="{9D8B030D-6E8A-4147-A177-3AD203B41FA5}">
                      <a16:colId xmlns:a16="http://schemas.microsoft.com/office/drawing/2014/main" val="20001"/>
                    </a:ext>
                  </a:extLst>
                </a:gridCol>
                <a:gridCol w="3245000">
                  <a:extLst>
                    <a:ext uri="{9D8B030D-6E8A-4147-A177-3AD203B41FA5}">
                      <a16:colId xmlns:a16="http://schemas.microsoft.com/office/drawing/2014/main" val="20002"/>
                    </a:ext>
                  </a:extLst>
                </a:gridCol>
              </a:tblGrid>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IX Name</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MEX-IX McAllen</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MEX-IX El Paso</a:t>
                      </a:r>
                      <a:endParaRPr sz="1800" u="none" strike="noStrike" cap="none"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City, Country</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t>McAllen, Texas, US</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t>El Paso, Texas, US</a:t>
                      </a:r>
                      <a:endParaRPr sz="18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Point of Presence</a:t>
                      </a:r>
                      <a:endParaRPr sz="1800" u="none" strike="noStrike" cap="none"/>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MDC McAllen  </a:t>
                      </a:r>
                      <a:endParaRPr sz="1400" u="none" strike="noStrike" cap="none" dirty="0"/>
                    </a:p>
                    <a:p>
                      <a:pPr marL="182563" marR="0" lvl="0" indent="-68263" algn="l" rtl="0">
                        <a:lnSpc>
                          <a:spcPct val="100000"/>
                        </a:lnSpc>
                        <a:spcBef>
                          <a:spcPts val="0"/>
                        </a:spcBef>
                        <a:spcAft>
                          <a:spcPts val="0"/>
                        </a:spcAft>
                        <a:buClr>
                          <a:schemeClr val="dk1"/>
                        </a:buClr>
                        <a:buSzPts val="1800"/>
                        <a:buFont typeface="Arial"/>
                        <a:buNone/>
                      </a:pPr>
                      <a:endParaRPr sz="1800" u="none" strike="noStrike" cap="none" dirty="0">
                        <a:solidFill>
                          <a:srgbClr val="000000"/>
                        </a:solidFill>
                      </a:endParaRPr>
                    </a:p>
                  </a:txBody>
                  <a:tcPr marL="91450" marR="91450" marT="45725" marB="45725"/>
                </a:tc>
                <a:tc>
                  <a:txBody>
                    <a:bodyPr/>
                    <a:lstStyle/>
                    <a:p>
                      <a:pPr marL="182563" marR="0" lvl="0" indent="-182563" algn="l" rtl="0">
                        <a:lnSpc>
                          <a:spcPct val="100000"/>
                        </a:lnSpc>
                        <a:spcBef>
                          <a:spcPts val="0"/>
                        </a:spcBef>
                        <a:spcAft>
                          <a:spcPts val="0"/>
                        </a:spcAft>
                        <a:buClr>
                          <a:srgbClr val="000000"/>
                        </a:buClr>
                        <a:buSzPts val="1800"/>
                        <a:buFont typeface="Arial"/>
                        <a:buChar char="•"/>
                      </a:pPr>
                      <a:r>
                        <a:rPr lang="en-US" sz="1800" u="none" strike="noStrike" cap="none" dirty="0">
                          <a:solidFill>
                            <a:srgbClr val="000000"/>
                          </a:solidFill>
                        </a:rPr>
                        <a:t>MDC El Paso</a:t>
                      </a:r>
                      <a:endParaRPr sz="1800" u="none" strike="noStrike" cap="none" dirty="0">
                        <a:solidFill>
                          <a:srgbClr val="000000"/>
                        </a:solidFill>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 of connected ASN</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15</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4</a:t>
                      </a:r>
                      <a:endParaRPr sz="1800" u="none" strike="noStrike" cap="none"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Peak traffic </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296 Gbps</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1 Gbps</a:t>
                      </a:r>
                      <a:endParaRPr sz="1800" u="none" strike="noStrike" cap="none"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Route Servers</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a:t>
                      </a:r>
                      <a:endParaRPr sz="1800" u="none" strike="noStrike" cap="none"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RPKI</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a:t>
                      </a:r>
                      <a:endParaRPr sz="1800" u="none" strike="noStrike" cap="none" dirty="0"/>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Contact</a:t>
                      </a:r>
                      <a:endParaRPr sz="1800" u="none" strike="noStrike" cap="none"/>
                    </a:p>
                  </a:txBody>
                  <a:tcPr marL="91450" marR="91450" marT="45725" marB="45725">
                    <a:solidFill>
                      <a:srgbClr val="EAF1DD"/>
                    </a:solidFill>
                  </a:tcPr>
                </a:tc>
                <a:tc gridSpan="2">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err="1">
                          <a:solidFill>
                            <a:schemeClr val="dk1"/>
                          </a:solidFill>
                          <a:latin typeface="Calibri"/>
                          <a:ea typeface="Calibri"/>
                          <a:cs typeface="Calibri"/>
                          <a:sym typeface="Calibri"/>
                        </a:rPr>
                        <a:t>peering@mdcdatacenters.com</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err="1"/>
                        <a:t>jap@mdcdatacenters.com</a:t>
                      </a:r>
                      <a:endParaRPr sz="1800" u="none" strike="noStrike" cap="none" dirty="0"/>
                    </a:p>
                  </a:txBody>
                  <a:tcPr marL="91450" marR="91450" marT="45725" marB="45725"/>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06" name="Google Shape;106;p11"/>
          <p:cNvSpPr txBox="1"/>
          <p:nvPr/>
        </p:nvSpPr>
        <p:spPr>
          <a:xfrm>
            <a:off x="8662073" y="4537382"/>
            <a:ext cx="1944216" cy="369332"/>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kern="0">
                <a:solidFill>
                  <a:srgbClr val="000000"/>
                </a:solidFill>
                <a:latin typeface="Calibri"/>
                <a:ea typeface="Calibri"/>
                <a:cs typeface="Calibri"/>
                <a:sym typeface="Calibri"/>
              </a:rPr>
              <a:t>Peering Persons</a:t>
            </a:r>
            <a:endParaRPr kern="0">
              <a:solidFill>
                <a:srgbClr val="000000"/>
              </a:solidFill>
              <a:latin typeface="Calibri"/>
              <a:ea typeface="Calibri"/>
              <a:cs typeface="Calibri"/>
              <a:sym typeface="Calibri"/>
            </a:endParaRPr>
          </a:p>
        </p:txBody>
      </p:sp>
      <p:sp>
        <p:nvSpPr>
          <p:cNvPr id="107" name="Google Shape;107;p11"/>
          <p:cNvSpPr txBox="1"/>
          <p:nvPr/>
        </p:nvSpPr>
        <p:spPr>
          <a:xfrm>
            <a:off x="1758586" y="4780749"/>
            <a:ext cx="6609908" cy="830956"/>
          </a:xfrm>
          <a:prstGeom prst="rect">
            <a:avLst/>
          </a:prstGeom>
          <a:noFill/>
          <a:ln>
            <a:noFill/>
          </a:ln>
        </p:spPr>
        <p:txBody>
          <a:bodyPr spcFirstLastPara="1" wrap="square" lIns="91425" tIns="45700" rIns="91425" bIns="45700" anchor="t" anchorCtr="0">
            <a:spAutoFit/>
          </a:bodyPr>
          <a:lstStyle/>
          <a:p>
            <a:pPr indent="-101600">
              <a:buClr>
                <a:srgbClr val="000000"/>
              </a:buClr>
              <a:buSzPts val="1600"/>
              <a:buFont typeface="Arial"/>
              <a:buChar char="•"/>
            </a:pPr>
            <a:r>
              <a:rPr lang="en-US" sz="1600" kern="0" dirty="0">
                <a:solidFill>
                  <a:srgbClr val="000000"/>
                </a:solidFill>
                <a:latin typeface="Calibri"/>
                <a:ea typeface="Calibri"/>
                <a:cs typeface="Calibri"/>
                <a:sym typeface="Calibri"/>
              </a:rPr>
              <a:t>Recent updates</a:t>
            </a:r>
            <a:endParaRPr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600" kern="0" dirty="0">
                <a:solidFill>
                  <a:srgbClr val="000000"/>
                </a:solidFill>
                <a:latin typeface="Calibri"/>
                <a:cs typeface="Calibri"/>
                <a:sym typeface="Calibri"/>
              </a:rPr>
              <a:t>Reached first gig in new MEX-IX in El Paso</a:t>
            </a:r>
            <a:endParaRPr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600" kern="0" dirty="0">
                <a:solidFill>
                  <a:srgbClr val="000000"/>
                </a:solidFill>
                <a:latin typeface="Calibri"/>
                <a:ea typeface="Calibri"/>
                <a:cs typeface="Calibri"/>
                <a:sym typeface="Calibri"/>
              </a:rPr>
              <a:t>Upcoming location in San Diego, CA</a:t>
            </a:r>
            <a:endParaRPr sz="1600" kern="0" dirty="0">
              <a:solidFill>
                <a:srgbClr val="000000"/>
              </a:solidFill>
              <a:latin typeface="Calibri"/>
              <a:ea typeface="Calibri"/>
              <a:cs typeface="Calibri"/>
              <a:sym typeface="Calibri"/>
            </a:endParaRPr>
          </a:p>
        </p:txBody>
      </p:sp>
      <p:grpSp>
        <p:nvGrpSpPr>
          <p:cNvPr id="112" name="Google Shape;112;p11"/>
          <p:cNvGrpSpPr/>
          <p:nvPr/>
        </p:nvGrpSpPr>
        <p:grpSpPr>
          <a:xfrm>
            <a:off x="9162709" y="4889760"/>
            <a:ext cx="994410" cy="1302146"/>
            <a:chOff x="6789420" y="5508786"/>
            <a:chExt cx="994410" cy="1302146"/>
          </a:xfrm>
        </p:grpSpPr>
        <p:sp>
          <p:nvSpPr>
            <p:cNvPr id="113" name="Google Shape;113;p11"/>
            <p:cNvSpPr/>
            <p:nvPr/>
          </p:nvSpPr>
          <p:spPr>
            <a:xfrm>
              <a:off x="6789420" y="5508786"/>
              <a:ext cx="994410" cy="985567"/>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400"/>
              </a:pPr>
              <a:endParaRPr sz="1400" kern="0">
                <a:solidFill>
                  <a:srgbClr val="FFFFFF"/>
                </a:solidFill>
                <a:latin typeface="Arial"/>
                <a:ea typeface="Arial"/>
                <a:cs typeface="Arial"/>
                <a:sym typeface="Arial"/>
              </a:endParaRPr>
            </a:p>
          </p:txBody>
        </p:sp>
        <p:pic>
          <p:nvPicPr>
            <p:cNvPr id="114" name="Google Shape;114;p11"/>
            <p:cNvPicPr preferRelativeResize="0"/>
            <p:nvPr/>
          </p:nvPicPr>
          <p:blipFill rotWithShape="1">
            <a:blip r:embed="rId3">
              <a:alphaModFix/>
            </a:blip>
            <a:srcRect/>
            <a:stretch/>
          </p:blipFill>
          <p:spPr>
            <a:xfrm>
              <a:off x="6855256" y="5577259"/>
              <a:ext cx="862737" cy="864338"/>
            </a:xfrm>
            <a:prstGeom prst="rect">
              <a:avLst/>
            </a:prstGeom>
            <a:noFill/>
            <a:ln>
              <a:noFill/>
            </a:ln>
          </p:spPr>
        </p:pic>
        <p:sp>
          <p:nvSpPr>
            <p:cNvPr id="115" name="Google Shape;115;p11"/>
            <p:cNvSpPr txBox="1"/>
            <p:nvPr/>
          </p:nvSpPr>
          <p:spPr>
            <a:xfrm>
              <a:off x="6928081" y="6503196"/>
              <a:ext cx="709819" cy="307736"/>
            </a:xfrm>
            <a:prstGeom prst="rect">
              <a:avLst/>
            </a:prstGeom>
            <a:noFill/>
            <a:ln>
              <a:noFill/>
            </a:ln>
          </p:spPr>
          <p:txBody>
            <a:bodyPr spcFirstLastPara="1" wrap="square" lIns="91425" tIns="45700" rIns="91425" bIns="45700" anchor="t" anchorCtr="0">
              <a:spAutoFit/>
            </a:bodyPr>
            <a:lstStyle/>
            <a:p>
              <a:pPr algn="ctr">
                <a:buClr>
                  <a:srgbClr val="000000"/>
                </a:buClr>
                <a:buSzPts val="1400"/>
              </a:pPr>
              <a:r>
                <a:rPr lang="en-US" sz="1400" kern="0" dirty="0">
                  <a:solidFill>
                    <a:srgbClr val="000000"/>
                  </a:solidFill>
                  <a:latin typeface="Arial"/>
                  <a:ea typeface="Arial"/>
                  <a:cs typeface="Arial"/>
                  <a:sym typeface="Arial"/>
                </a:rPr>
                <a:t>Joel</a:t>
              </a:r>
              <a:endParaRPr sz="1400" kern="0" dirty="0">
                <a:solidFill>
                  <a:srgbClr val="000000"/>
                </a:solidFill>
                <a:latin typeface="Arial"/>
                <a:ea typeface="Arial"/>
                <a:cs typeface="Arial"/>
                <a:sym typeface="Arial"/>
              </a:endParaRPr>
            </a:p>
          </p:txBody>
        </p:sp>
      </p:grpSp>
      <p:pic>
        <p:nvPicPr>
          <p:cNvPr id="5" name="Picture 4" descr="A black and blue logo&#10;&#10;Description automatically generated">
            <a:extLst>
              <a:ext uri="{FF2B5EF4-FFF2-40B4-BE49-F238E27FC236}">
                <a16:creationId xmlns:a16="http://schemas.microsoft.com/office/drawing/2014/main" id="{4C2E89EA-F4DC-7FA5-1978-4F78D06530D8}"/>
              </a:ext>
            </a:extLst>
          </p:cNvPr>
          <p:cNvPicPr>
            <a:picLocks noChangeAspect="1"/>
          </p:cNvPicPr>
          <p:nvPr/>
        </p:nvPicPr>
        <p:blipFill>
          <a:blip r:embed="rId4"/>
          <a:stretch>
            <a:fillRect/>
          </a:stretch>
        </p:blipFill>
        <p:spPr>
          <a:xfrm>
            <a:off x="8703623" y="65098"/>
            <a:ext cx="1902666" cy="717772"/>
          </a:xfrm>
          <a:prstGeom prst="rect">
            <a:avLst/>
          </a:prstGeom>
        </p:spPr>
      </p:pic>
      <p:pic>
        <p:nvPicPr>
          <p:cNvPr id="7" name="Picture 6" descr="A person smiling at the camera&#10;&#10;Description automatically generated">
            <a:extLst>
              <a:ext uri="{FF2B5EF4-FFF2-40B4-BE49-F238E27FC236}">
                <a16:creationId xmlns:a16="http://schemas.microsoft.com/office/drawing/2014/main" id="{D7613DFF-31CA-DBFB-569C-ED10C6114A8E}"/>
              </a:ext>
            </a:extLst>
          </p:cNvPr>
          <p:cNvPicPr>
            <a:picLocks noChangeAspect="1"/>
          </p:cNvPicPr>
          <p:nvPr/>
        </p:nvPicPr>
        <p:blipFill>
          <a:blip r:embed="rId5"/>
          <a:stretch>
            <a:fillRect/>
          </a:stretch>
        </p:blipFill>
        <p:spPr>
          <a:xfrm>
            <a:off x="9159075" y="4880916"/>
            <a:ext cx="994410" cy="99441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1"/>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11111"/>
            </a:pPr>
            <a:r>
              <a:rPr lang="en-US" sz="3240"/>
              <a:t>MorePeering</a:t>
            </a:r>
            <a:endParaRPr sz="3240"/>
          </a:p>
        </p:txBody>
      </p:sp>
      <p:graphicFrame>
        <p:nvGraphicFramePr>
          <p:cNvPr id="81" name="Google Shape;81;p11"/>
          <p:cNvGraphicFramePr/>
          <p:nvPr/>
        </p:nvGraphicFramePr>
        <p:xfrm>
          <a:off x="1758587" y="765175"/>
          <a:ext cx="8683775" cy="4871800"/>
        </p:xfrm>
        <a:graphic>
          <a:graphicData uri="http://schemas.openxmlformats.org/drawingml/2006/table">
            <a:tbl>
              <a:tblPr firstRow="1" bandRow="1">
                <a:noFill/>
              </a:tblPr>
              <a:tblGrid>
                <a:gridCol w="2119950">
                  <a:extLst>
                    <a:ext uri="{9D8B030D-6E8A-4147-A177-3AD203B41FA5}">
                      <a16:colId xmlns:a16="http://schemas.microsoft.com/office/drawing/2014/main" val="20000"/>
                    </a:ext>
                  </a:extLst>
                </a:gridCol>
                <a:gridCol w="656382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IX Name</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a:t>Los Angeles</a:t>
                      </a:r>
                      <a:endParaRPr sz="18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City, Country</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800"/>
                        <a:t>Los Angeles</a:t>
                      </a:r>
                      <a:r>
                        <a:rPr lang="en-US" sz="1800" u="none" strike="noStrike" cap="none"/>
                        <a:t>, </a:t>
                      </a:r>
                      <a:r>
                        <a:rPr lang="en-US" sz="1800"/>
                        <a:t>US</a:t>
                      </a:r>
                      <a:endParaRPr sz="1800" u="none" strike="noStrike" cap="none"/>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Points of Presence</a:t>
                      </a:r>
                      <a:endParaRPr sz="1800" u="none" strike="noStrike" cap="none"/>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n-US" sz="1800">
                          <a:solidFill>
                            <a:srgbClr val="000000"/>
                          </a:solidFill>
                        </a:rPr>
                        <a:t>600 W 7th (Equinix LA1)</a:t>
                      </a:r>
                      <a:endParaRPr sz="1800" u="none" strike="noStrike" cap="none"/>
                    </a:p>
                    <a:p>
                      <a:pPr marL="182563" marR="0" lvl="0" indent="-182563" algn="l" rtl="0">
                        <a:lnSpc>
                          <a:spcPct val="100000"/>
                        </a:lnSpc>
                        <a:spcBef>
                          <a:spcPts val="0"/>
                        </a:spcBef>
                        <a:spcAft>
                          <a:spcPts val="0"/>
                        </a:spcAft>
                        <a:buClr>
                          <a:schemeClr val="dk1"/>
                        </a:buClr>
                        <a:buSzPts val="1800"/>
                        <a:buFont typeface="Arial"/>
                        <a:buChar char="•"/>
                      </a:pPr>
                      <a:r>
                        <a:rPr lang="en-US" sz="1800"/>
                        <a:t>818 W 7th (Equinix LA2)</a:t>
                      </a:r>
                      <a:endParaRPr sz="1800" u="none" strike="noStrike" cap="none"/>
                    </a:p>
                    <a:p>
                      <a:pPr marL="182562" marR="0" lvl="0" indent="-182562" algn="l" rtl="0">
                        <a:lnSpc>
                          <a:spcPct val="100000"/>
                        </a:lnSpc>
                        <a:spcBef>
                          <a:spcPts val="0"/>
                        </a:spcBef>
                        <a:spcAft>
                          <a:spcPts val="0"/>
                        </a:spcAft>
                        <a:buClr>
                          <a:schemeClr val="dk1"/>
                        </a:buClr>
                        <a:buSzPts val="1800"/>
                        <a:buFont typeface="Arial"/>
                        <a:buChar char="•"/>
                      </a:pPr>
                      <a:r>
                        <a:rPr lang="en-US" sz="1800" u="none" strike="noStrike" cap="none">
                          <a:solidFill>
                            <a:srgbClr val="000000"/>
                          </a:solidFill>
                        </a:rPr>
                        <a:t>530 W 6th (Morlin &amp; Quadranet)</a:t>
                      </a:r>
                      <a:endParaRPr sz="1800" u="none" strike="noStrike" cap="none">
                        <a:solidFill>
                          <a:srgbClr val="000000"/>
                        </a:solidFill>
                      </a:endParaRPr>
                    </a:p>
                    <a:p>
                      <a:pPr marL="182562" marR="0" lvl="0" indent="-182562" algn="l" rtl="0">
                        <a:lnSpc>
                          <a:spcPct val="100000"/>
                        </a:lnSpc>
                        <a:spcBef>
                          <a:spcPts val="0"/>
                        </a:spcBef>
                        <a:spcAft>
                          <a:spcPts val="0"/>
                        </a:spcAft>
                        <a:buClr>
                          <a:srgbClr val="000000"/>
                        </a:buClr>
                        <a:buSzPts val="1800"/>
                        <a:buChar char="•"/>
                      </a:pPr>
                      <a:r>
                        <a:rPr lang="en-US" sz="1800">
                          <a:solidFill>
                            <a:srgbClr val="000000"/>
                          </a:solidFill>
                        </a:rPr>
                        <a:t>More PoPs coming this summer!</a:t>
                      </a:r>
                      <a:endParaRPr sz="1800">
                        <a:solidFill>
                          <a:srgbClr val="000000"/>
                        </a:solidFill>
                      </a:endParaRPr>
                    </a:p>
                    <a:p>
                      <a:pPr marL="0" marR="0" lvl="0" indent="0" algn="l" rtl="0">
                        <a:lnSpc>
                          <a:spcPct val="100000"/>
                        </a:lnSpc>
                        <a:spcBef>
                          <a:spcPts val="0"/>
                        </a:spcBef>
                        <a:spcAft>
                          <a:spcPts val="0"/>
                        </a:spcAft>
                        <a:buNone/>
                      </a:pPr>
                      <a:endParaRPr sz="1800" u="none" strike="noStrike" cap="none"/>
                    </a:p>
                    <a:p>
                      <a:pPr marL="0" marR="0" lvl="0" indent="0" algn="l" rtl="0">
                        <a:lnSpc>
                          <a:spcPct val="100000"/>
                        </a:lnSpc>
                        <a:spcBef>
                          <a:spcPts val="0"/>
                        </a:spcBef>
                        <a:spcAft>
                          <a:spcPts val="0"/>
                        </a:spcAft>
                        <a:buClr>
                          <a:schemeClr val="dk1"/>
                        </a:buClr>
                        <a:buSzPts val="1800"/>
                        <a:buFont typeface="Arial"/>
                        <a:buNone/>
                      </a:pPr>
                      <a:endParaRPr sz="1800" u="none" strike="noStrike" cap="none">
                        <a:solidFill>
                          <a:srgbClr val="000000"/>
                        </a:solidFill>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 of connected ASNs</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a:t>0 (We’re brand new!)</a:t>
                      </a:r>
                      <a:endParaRPr sz="1800" u="none" strike="noStrike" cap="none"/>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Peak traffic </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a:t>∞</a:t>
                      </a:r>
                      <a:endParaRPr sz="1800" u="none" strike="noStrike" cap="none"/>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Route Servers</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Yes (BIRD)</a:t>
                      </a:r>
                      <a:endParaRPr sz="1800" u="none" strike="noStrike" cap="none"/>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RPKI</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Yes</a:t>
                      </a:r>
                      <a:endParaRPr sz="1800" u="none" strike="noStrike" cap="none"/>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Contact</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a:t>peering</a:t>
                      </a:r>
                      <a:r>
                        <a:rPr lang="en-US" sz="1800" b="0" i="0" u="none" strike="noStrike" cap="none">
                          <a:solidFill>
                            <a:schemeClr val="dk1"/>
                          </a:solidFill>
                          <a:latin typeface="Calibri"/>
                          <a:ea typeface="Calibri"/>
                          <a:cs typeface="Calibri"/>
                          <a:sym typeface="Calibri"/>
                        </a:rPr>
                        <a:t>@</a:t>
                      </a:r>
                      <a:r>
                        <a:rPr lang="en-US" sz="1800"/>
                        <a:t>morepeering</a:t>
                      </a:r>
                      <a:r>
                        <a:rPr lang="en-US" sz="1800" b="0" i="0" u="none" strike="noStrike" cap="none">
                          <a:solidFill>
                            <a:schemeClr val="dk1"/>
                          </a:solidFill>
                          <a:latin typeface="Calibri"/>
                          <a:ea typeface="Calibri"/>
                          <a:cs typeface="Calibri"/>
                          <a:sym typeface="Calibri"/>
                        </a:rPr>
                        <a:t>.net</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a:t>Chris Rogers &lt;chris@morepeering.net&gt;</a:t>
                      </a:r>
                      <a:endParaRPr sz="1800" u="none" strike="noStrike" cap="none"/>
                    </a:p>
                  </a:txBody>
                  <a:tcPr marL="91450" marR="91450" marT="45725" marB="45725"/>
                </a:tc>
                <a:extLst>
                  <a:ext uri="{0D108BD9-81ED-4DB2-BD59-A6C34878D82A}">
                    <a16:rowId xmlns:a16="http://schemas.microsoft.com/office/drawing/2014/main" val="10007"/>
                  </a:ext>
                </a:extLst>
              </a:tr>
            </a:tbl>
          </a:graphicData>
        </a:graphic>
      </p:graphicFrame>
      <p:sp>
        <p:nvSpPr>
          <p:cNvPr id="82" name="Google Shape;82;p11"/>
          <p:cNvSpPr txBox="1"/>
          <p:nvPr/>
        </p:nvSpPr>
        <p:spPr>
          <a:xfrm>
            <a:off x="7675250" y="5859250"/>
            <a:ext cx="1676400" cy="369300"/>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kern="0">
                <a:solidFill>
                  <a:srgbClr val="000000"/>
                </a:solidFill>
                <a:latin typeface="Calibri"/>
                <a:ea typeface="Calibri"/>
                <a:cs typeface="Calibri"/>
                <a:sym typeface="Calibri"/>
              </a:rPr>
              <a:t>Peering People:</a:t>
            </a:r>
            <a:endParaRPr kern="0">
              <a:solidFill>
                <a:srgbClr val="000000"/>
              </a:solidFill>
              <a:latin typeface="Calibri"/>
              <a:ea typeface="Calibri"/>
              <a:cs typeface="Calibri"/>
              <a:sym typeface="Calibri"/>
            </a:endParaRPr>
          </a:p>
        </p:txBody>
      </p:sp>
      <p:grpSp>
        <p:nvGrpSpPr>
          <p:cNvPr id="83" name="Google Shape;83;p11"/>
          <p:cNvGrpSpPr/>
          <p:nvPr/>
        </p:nvGrpSpPr>
        <p:grpSpPr>
          <a:xfrm>
            <a:off x="9409584" y="5536531"/>
            <a:ext cx="994410" cy="1321495"/>
            <a:chOff x="6789420" y="5508786"/>
            <a:chExt cx="994410" cy="1321495"/>
          </a:xfrm>
        </p:grpSpPr>
        <p:sp>
          <p:nvSpPr>
            <p:cNvPr id="84" name="Google Shape;84;p11"/>
            <p:cNvSpPr/>
            <p:nvPr/>
          </p:nvSpPr>
          <p:spPr>
            <a:xfrm>
              <a:off x="6789420" y="5508786"/>
              <a:ext cx="994410" cy="985567"/>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400"/>
              </a:pPr>
              <a:endParaRPr sz="1400" kern="0">
                <a:solidFill>
                  <a:srgbClr val="FFFFFF"/>
                </a:solidFill>
                <a:latin typeface="Arial"/>
                <a:ea typeface="Arial"/>
                <a:cs typeface="Arial"/>
                <a:sym typeface="Arial"/>
              </a:endParaRPr>
            </a:p>
          </p:txBody>
        </p:sp>
        <p:sp>
          <p:nvSpPr>
            <p:cNvPr id="85" name="Google Shape;85;p11"/>
            <p:cNvSpPr txBox="1"/>
            <p:nvPr/>
          </p:nvSpPr>
          <p:spPr>
            <a:xfrm>
              <a:off x="6887661" y="6522481"/>
              <a:ext cx="804900" cy="307800"/>
            </a:xfrm>
            <a:prstGeom prst="rect">
              <a:avLst/>
            </a:prstGeom>
            <a:noFill/>
            <a:ln>
              <a:noFill/>
            </a:ln>
          </p:spPr>
          <p:txBody>
            <a:bodyPr spcFirstLastPara="1" wrap="square" lIns="91425" tIns="45700" rIns="91425" bIns="45700" anchor="t" anchorCtr="0">
              <a:spAutoFit/>
            </a:bodyPr>
            <a:lstStyle/>
            <a:p>
              <a:pPr algn="ctr">
                <a:buClr>
                  <a:srgbClr val="000000"/>
                </a:buClr>
                <a:buSzPts val="1400"/>
              </a:pPr>
              <a:r>
                <a:rPr lang="en-US" sz="1400" kern="0">
                  <a:solidFill>
                    <a:srgbClr val="000000"/>
                  </a:solidFill>
                  <a:latin typeface="Arial"/>
                  <a:cs typeface="Arial"/>
                  <a:sym typeface="Arial"/>
                </a:rPr>
                <a:t>Chris</a:t>
              </a:r>
              <a:endParaRPr sz="1400" kern="0">
                <a:solidFill>
                  <a:srgbClr val="000000"/>
                </a:solidFill>
                <a:latin typeface="Arial"/>
                <a:ea typeface="Arial"/>
                <a:cs typeface="Arial"/>
                <a:sym typeface="Arial"/>
              </a:endParaRPr>
            </a:p>
          </p:txBody>
        </p:sp>
      </p:grpSp>
      <p:pic>
        <p:nvPicPr>
          <p:cNvPr id="86" name="Google Shape;86;p11"/>
          <p:cNvPicPr preferRelativeResize="0"/>
          <p:nvPr/>
        </p:nvPicPr>
        <p:blipFill>
          <a:blip r:embed="rId3">
            <a:alphaModFix/>
          </a:blip>
          <a:stretch>
            <a:fillRect/>
          </a:stretch>
        </p:blipFill>
        <p:spPr>
          <a:xfrm>
            <a:off x="9385900" y="5507226"/>
            <a:ext cx="1056450" cy="1054701"/>
          </a:xfrm>
          <a:prstGeom prst="rect">
            <a:avLst/>
          </a:prstGeom>
          <a:noFill/>
          <a:ln>
            <a:noFill/>
          </a:ln>
        </p:spPr>
      </p:pic>
      <p:pic>
        <p:nvPicPr>
          <p:cNvPr id="87" name="Google Shape;87;p11"/>
          <p:cNvPicPr preferRelativeResize="0"/>
          <p:nvPr/>
        </p:nvPicPr>
        <p:blipFill>
          <a:blip r:embed="rId4">
            <a:alphaModFix/>
          </a:blip>
          <a:stretch>
            <a:fillRect/>
          </a:stretch>
        </p:blipFill>
        <p:spPr>
          <a:xfrm>
            <a:off x="9445053" y="116626"/>
            <a:ext cx="997297" cy="576075"/>
          </a:xfrm>
          <a:prstGeom prst="rect">
            <a:avLst/>
          </a:prstGeom>
          <a:noFill/>
          <a:ln>
            <a:noFill/>
          </a:ln>
        </p:spPr>
      </p:pic>
      <p:sp>
        <p:nvSpPr>
          <p:cNvPr id="88" name="Google Shape;88;p11"/>
          <p:cNvSpPr txBox="1"/>
          <p:nvPr/>
        </p:nvSpPr>
        <p:spPr>
          <a:xfrm>
            <a:off x="1758575" y="5536525"/>
            <a:ext cx="4510200" cy="838200"/>
          </a:xfrm>
          <a:prstGeom prst="rect">
            <a:avLst/>
          </a:prstGeom>
          <a:noFill/>
          <a:ln>
            <a:noFill/>
          </a:ln>
        </p:spPr>
        <p:txBody>
          <a:bodyPr spcFirstLastPara="1" wrap="square" lIns="91425" tIns="91425" rIns="91425" bIns="91425" anchor="t" anchorCtr="0">
            <a:noAutofit/>
          </a:bodyPr>
          <a:lstStyle/>
          <a:p>
            <a:pPr>
              <a:buClr>
                <a:srgbClr val="000000"/>
              </a:buClr>
            </a:pPr>
            <a:r>
              <a:rPr lang="en-US" kern="0">
                <a:solidFill>
                  <a:srgbClr val="000000"/>
                </a:solidFill>
                <a:latin typeface="Calibri"/>
                <a:ea typeface="Calibri"/>
                <a:cs typeface="Calibri"/>
                <a:sym typeface="Calibri"/>
              </a:rPr>
              <a:t>Updates:</a:t>
            </a:r>
            <a:endParaRPr kern="0">
              <a:solidFill>
                <a:srgbClr val="000000"/>
              </a:solidFill>
              <a:latin typeface="Calibri"/>
              <a:ea typeface="Calibri"/>
              <a:cs typeface="Calibri"/>
              <a:sym typeface="Calibri"/>
            </a:endParaRPr>
          </a:p>
          <a:p>
            <a:pPr>
              <a:buClr>
                <a:srgbClr val="000000"/>
              </a:buClr>
            </a:pPr>
            <a:r>
              <a:rPr lang="en-US" kern="0">
                <a:solidFill>
                  <a:srgbClr val="000000"/>
                </a:solidFill>
                <a:latin typeface="Calibri"/>
                <a:ea typeface="Calibri"/>
                <a:cs typeface="Calibri"/>
                <a:sym typeface="Calibri"/>
              </a:rPr>
              <a:t>We’re going live in 2 weeks!</a:t>
            </a:r>
            <a:endParaRPr kern="0">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1"/>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11111"/>
            </a:pPr>
            <a:r>
              <a:rPr lang="en-US" sz="3240" dirty="0"/>
              <a:t>NL-ix</a:t>
            </a:r>
            <a:endParaRPr sz="3240" dirty="0"/>
          </a:p>
        </p:txBody>
      </p:sp>
      <p:graphicFrame>
        <p:nvGraphicFramePr>
          <p:cNvPr id="105" name="Google Shape;105;p11"/>
          <p:cNvGraphicFramePr/>
          <p:nvPr/>
        </p:nvGraphicFramePr>
        <p:xfrm>
          <a:off x="1758586" y="765175"/>
          <a:ext cx="8793800" cy="5120720"/>
        </p:xfrm>
        <a:graphic>
          <a:graphicData uri="http://schemas.openxmlformats.org/drawingml/2006/table">
            <a:tbl>
              <a:tblPr firstRow="1" bandRow="1">
                <a:noFill/>
              </a:tblPr>
              <a:tblGrid>
                <a:gridCol w="2102348">
                  <a:extLst>
                    <a:ext uri="{9D8B030D-6E8A-4147-A177-3AD203B41FA5}">
                      <a16:colId xmlns:a16="http://schemas.microsoft.com/office/drawing/2014/main" val="20000"/>
                    </a:ext>
                  </a:extLst>
                </a:gridCol>
                <a:gridCol w="3345726">
                  <a:extLst>
                    <a:ext uri="{9D8B030D-6E8A-4147-A177-3AD203B41FA5}">
                      <a16:colId xmlns:a16="http://schemas.microsoft.com/office/drawing/2014/main" val="20001"/>
                    </a:ext>
                  </a:extLst>
                </a:gridCol>
                <a:gridCol w="3345726">
                  <a:extLst>
                    <a:ext uri="{9D8B030D-6E8A-4147-A177-3AD203B41FA5}">
                      <a16:colId xmlns:a16="http://schemas.microsoft.com/office/drawing/2014/main" val="550550109"/>
                    </a:ext>
                  </a:extLst>
                </a:gridCol>
              </a:tblGrid>
              <a:tr h="349994">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IX Name</a:t>
                      </a:r>
                      <a:endParaRPr sz="1800" u="none" strike="noStrike" cap="none"/>
                    </a:p>
                  </a:txBody>
                  <a:tcPr marL="91450" marR="91450" marT="45725" marB="45725">
                    <a:solidFill>
                      <a:srgbClr val="EAF1DD"/>
                    </a:solidFill>
                  </a:tcPr>
                </a:tc>
                <a:tc gridSpan="2">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NL-ix</a:t>
                      </a:r>
                      <a:endParaRPr sz="1800" u="none" strike="noStrike" cap="none" dirty="0"/>
                    </a:p>
                  </a:txBody>
                  <a:tcPr marL="91450" marR="91450" marT="45725" marB="45725"/>
                </a:tc>
                <a:tc hMerge="1">
                  <a:txBody>
                    <a:bodyPr/>
                    <a:lstStyle/>
                    <a:p>
                      <a:endParaRPr lang="en-NL"/>
                    </a:p>
                  </a:txBody>
                  <a:tcPr/>
                </a:tc>
                <a:extLst>
                  <a:ext uri="{0D108BD9-81ED-4DB2-BD59-A6C34878D82A}">
                    <a16:rowId xmlns:a16="http://schemas.microsoft.com/office/drawing/2014/main" val="10000"/>
                  </a:ext>
                </a:extLst>
              </a:tr>
              <a:tr h="349994">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City, Country</a:t>
                      </a:r>
                      <a:endParaRPr sz="1800" u="none" strike="noStrike" cap="none"/>
                    </a:p>
                  </a:txBody>
                  <a:tcPr marL="91450" marR="91450" marT="45725" marB="45725">
                    <a:solidFill>
                      <a:srgbClr val="EAF1DD"/>
                    </a:solidFill>
                  </a:tcPr>
                </a:tc>
                <a:tc gridSpan="2">
                  <a:txBody>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t>Major cities western Europe NL, DE, UK, FR, DK, BE, LU, IR</a:t>
                      </a:r>
                      <a:endParaRPr sz="1800" u="none" strike="noStrike" cap="none" dirty="0"/>
                    </a:p>
                  </a:txBody>
                  <a:tcPr marL="91450" marR="91450" marT="45725" marB="45725"/>
                </a:tc>
                <a:tc hMerge="1">
                  <a:txBody>
                    <a:bodyPr/>
                    <a:lstStyle/>
                    <a:p>
                      <a:endParaRPr lang="en-NL"/>
                    </a:p>
                  </a:txBody>
                  <a:tcPr/>
                </a:tc>
                <a:extLst>
                  <a:ext uri="{0D108BD9-81ED-4DB2-BD59-A6C34878D82A}">
                    <a16:rowId xmlns:a16="http://schemas.microsoft.com/office/drawing/2014/main" val="10001"/>
                  </a:ext>
                </a:extLst>
              </a:tr>
              <a:tr h="1892978">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Point of Presence</a:t>
                      </a:r>
                      <a:endParaRPr sz="1800" u="none" strike="noStrike" cap="none" dirty="0"/>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nl-NL" sz="1800" u="none" strike="noStrike" cap="none" dirty="0">
                          <a:solidFill>
                            <a:srgbClr val="000000"/>
                          </a:solidFill>
                        </a:rPr>
                        <a:t>100 </a:t>
                      </a:r>
                      <a:r>
                        <a:rPr lang="nl-NL" sz="1800" u="none" strike="noStrike" cap="none" dirty="0" err="1">
                          <a:solidFill>
                            <a:srgbClr val="000000"/>
                          </a:solidFill>
                        </a:rPr>
                        <a:t>Pop’s</a:t>
                      </a:r>
                      <a:r>
                        <a:rPr lang="nl-NL" sz="1800" u="none" strike="noStrike" cap="none" dirty="0">
                          <a:solidFill>
                            <a:srgbClr val="000000"/>
                          </a:solidFill>
                        </a:rPr>
                        <a:t> </a:t>
                      </a:r>
                      <a:r>
                        <a:rPr lang="nl-NL" sz="1800" u="none" strike="noStrike" cap="none" dirty="0" err="1">
                          <a:solidFill>
                            <a:srgbClr val="000000"/>
                          </a:solidFill>
                        </a:rPr>
                        <a:t>inEurope</a:t>
                      </a:r>
                      <a:r>
                        <a:rPr lang="nl-NL" sz="1800" u="none" strike="noStrike" cap="none" dirty="0">
                          <a:solidFill>
                            <a:srgbClr val="000000"/>
                          </a:solidFill>
                        </a:rPr>
                        <a:t>, </a:t>
                      </a:r>
                    </a:p>
                    <a:p>
                      <a:pPr marL="182563" marR="0" lvl="0" indent="-182563" algn="l" rtl="0">
                        <a:lnSpc>
                          <a:spcPct val="100000"/>
                        </a:lnSpc>
                        <a:spcBef>
                          <a:spcPts val="0"/>
                        </a:spcBef>
                        <a:spcAft>
                          <a:spcPts val="0"/>
                        </a:spcAft>
                        <a:buClr>
                          <a:schemeClr val="dk1"/>
                        </a:buClr>
                        <a:buSzPts val="1800"/>
                        <a:buFont typeface="Arial"/>
                        <a:buChar char="•"/>
                      </a:pPr>
                      <a:r>
                        <a:rPr lang="nl-NL" sz="1800" u="none" strike="noStrike" cap="none" dirty="0">
                          <a:solidFill>
                            <a:srgbClr val="000000"/>
                          </a:solidFill>
                        </a:rPr>
                        <a:t>1 </a:t>
                      </a:r>
                      <a:r>
                        <a:rPr lang="nl-NL" sz="1800" u="none" strike="noStrike" cap="none" dirty="0" err="1">
                          <a:solidFill>
                            <a:srgbClr val="000000"/>
                          </a:solidFill>
                        </a:rPr>
                        <a:t>peering</a:t>
                      </a:r>
                      <a:r>
                        <a:rPr lang="nl-NL" sz="1800" u="none" strike="noStrike" cap="none" dirty="0">
                          <a:solidFill>
                            <a:srgbClr val="000000"/>
                          </a:solidFill>
                        </a:rPr>
                        <a:t> </a:t>
                      </a:r>
                      <a:r>
                        <a:rPr lang="nl-NL" sz="1800" u="none" strike="noStrike" cap="none" dirty="0" err="1">
                          <a:solidFill>
                            <a:srgbClr val="000000"/>
                          </a:solidFill>
                        </a:rPr>
                        <a:t>vlan</a:t>
                      </a:r>
                      <a:endParaRPr lang="nl-NL" sz="1800" u="none" strike="noStrike" cap="none" dirty="0">
                        <a:solidFill>
                          <a:srgbClr val="000000"/>
                        </a:solidFill>
                      </a:endParaRPr>
                    </a:p>
                    <a:p>
                      <a:pPr marL="182563" marR="0" lvl="0" indent="-182563" algn="l" rtl="0">
                        <a:lnSpc>
                          <a:spcPct val="100000"/>
                        </a:lnSpc>
                        <a:spcBef>
                          <a:spcPts val="0"/>
                        </a:spcBef>
                        <a:spcAft>
                          <a:spcPts val="0"/>
                        </a:spcAft>
                        <a:buClr>
                          <a:schemeClr val="dk1"/>
                        </a:buClr>
                        <a:buSzPts val="1800"/>
                        <a:buFont typeface="Arial"/>
                        <a:buChar char="•"/>
                      </a:pPr>
                      <a:r>
                        <a:rPr lang="nl-NL" sz="1800" u="none" strike="noStrike" cap="none" dirty="0">
                          <a:solidFill>
                            <a:srgbClr val="000000"/>
                          </a:solidFill>
                        </a:rPr>
                        <a:t>Marseille </a:t>
                      </a:r>
                      <a:r>
                        <a:rPr lang="nl-NL" sz="1800" u="none" strike="noStrike" cap="none" dirty="0" err="1">
                          <a:solidFill>
                            <a:srgbClr val="000000"/>
                          </a:solidFill>
                        </a:rPr>
                        <a:t>to</a:t>
                      </a:r>
                      <a:r>
                        <a:rPr lang="nl-NL" sz="1800" u="none" strike="noStrike" cap="none" dirty="0">
                          <a:solidFill>
                            <a:srgbClr val="000000"/>
                          </a:solidFill>
                        </a:rPr>
                        <a:t> Copenhagen </a:t>
                      </a:r>
                    </a:p>
                    <a:p>
                      <a:pPr marL="182563" marR="0" lvl="0" indent="-182563" algn="l" rtl="0">
                        <a:lnSpc>
                          <a:spcPct val="100000"/>
                        </a:lnSpc>
                        <a:spcBef>
                          <a:spcPts val="0"/>
                        </a:spcBef>
                        <a:spcAft>
                          <a:spcPts val="0"/>
                        </a:spcAft>
                        <a:buClr>
                          <a:schemeClr val="dk1"/>
                        </a:buClr>
                        <a:buSzPts val="1800"/>
                        <a:buFont typeface="Arial"/>
                        <a:buChar char="•"/>
                      </a:pPr>
                      <a:r>
                        <a:rPr lang="nl-NL" sz="1800" u="none" strike="noStrike" cap="none" dirty="0">
                          <a:solidFill>
                            <a:srgbClr val="000000"/>
                          </a:solidFill>
                        </a:rPr>
                        <a:t>London </a:t>
                      </a:r>
                      <a:r>
                        <a:rPr lang="nl-NL" sz="1800" u="none" strike="noStrike" cap="none" dirty="0" err="1">
                          <a:solidFill>
                            <a:srgbClr val="000000"/>
                          </a:solidFill>
                        </a:rPr>
                        <a:t>to</a:t>
                      </a:r>
                      <a:r>
                        <a:rPr lang="nl-NL" sz="1800" u="none" strike="noStrike" cap="none" dirty="0">
                          <a:solidFill>
                            <a:srgbClr val="000000"/>
                          </a:solidFill>
                        </a:rPr>
                        <a:t> Berlin</a:t>
                      </a:r>
                    </a:p>
                    <a:p>
                      <a:pPr marL="182563" marR="0" lvl="0" indent="-182563" algn="l" rtl="0">
                        <a:lnSpc>
                          <a:spcPct val="100000"/>
                        </a:lnSpc>
                        <a:spcBef>
                          <a:spcPts val="0"/>
                        </a:spcBef>
                        <a:spcAft>
                          <a:spcPts val="0"/>
                        </a:spcAft>
                        <a:buClr>
                          <a:schemeClr val="dk1"/>
                        </a:buClr>
                        <a:buSzPts val="1800"/>
                        <a:buFont typeface="Arial"/>
                        <a:buChar char="•"/>
                      </a:pPr>
                      <a:r>
                        <a:rPr lang="nl-NL" sz="1800" u="none" strike="noStrike" cap="none" dirty="0" err="1">
                          <a:solidFill>
                            <a:srgbClr val="000000"/>
                          </a:solidFill>
                        </a:rPr>
                        <a:t>core</a:t>
                      </a:r>
                      <a:r>
                        <a:rPr lang="nl-NL" sz="1800" u="none" strike="noStrike" cap="none" dirty="0">
                          <a:solidFill>
                            <a:srgbClr val="000000"/>
                          </a:solidFill>
                        </a:rPr>
                        <a:t> </a:t>
                      </a:r>
                      <a:r>
                        <a:rPr lang="nl-NL" sz="1800" u="none" strike="noStrike" cap="none" dirty="0" err="1">
                          <a:solidFill>
                            <a:srgbClr val="000000"/>
                          </a:solidFill>
                        </a:rPr>
                        <a:t>pops</a:t>
                      </a:r>
                      <a:r>
                        <a:rPr lang="nl-NL" sz="1800" u="none" strike="noStrike" cap="none" dirty="0">
                          <a:solidFill>
                            <a:srgbClr val="000000"/>
                          </a:solidFill>
                        </a:rPr>
                        <a:t> Amsterdam </a:t>
                      </a:r>
                      <a:r>
                        <a:rPr lang="nl-NL" sz="1800" u="none" strike="noStrike" cap="none" dirty="0" err="1">
                          <a:solidFill>
                            <a:srgbClr val="000000"/>
                          </a:solidFill>
                        </a:rPr>
                        <a:t>and</a:t>
                      </a:r>
                      <a:r>
                        <a:rPr lang="nl-NL" sz="1800" u="none" strike="noStrike" cap="none" dirty="0">
                          <a:solidFill>
                            <a:srgbClr val="000000"/>
                          </a:solidFill>
                        </a:rPr>
                        <a:t> Frankfurt; </a:t>
                      </a:r>
                      <a:r>
                        <a:rPr lang="nl-NL" sz="1800" u="none" strike="noStrike" cap="none" dirty="0" err="1">
                          <a:solidFill>
                            <a:srgbClr val="000000"/>
                          </a:solidFill>
                        </a:rPr>
                        <a:t>Equinix</a:t>
                      </a:r>
                      <a:r>
                        <a:rPr lang="nl-NL" sz="1800" u="none" strike="noStrike" cap="none" dirty="0">
                          <a:solidFill>
                            <a:srgbClr val="000000"/>
                          </a:solidFill>
                        </a:rPr>
                        <a:t> &amp; Digital Realty, </a:t>
                      </a:r>
                      <a:r>
                        <a:rPr lang="nl-NL" sz="1800" u="none" strike="noStrike" cap="none" dirty="0" err="1">
                          <a:solidFill>
                            <a:srgbClr val="000000"/>
                          </a:solidFill>
                        </a:rPr>
                        <a:t>Nikhef</a:t>
                      </a:r>
                      <a:endParaRPr sz="1400" u="none" strike="noStrike" cap="none" dirty="0"/>
                    </a:p>
                  </a:txBody>
                  <a:tcPr marL="91450" marR="91450" marT="45725" marB="45725"/>
                </a:tc>
                <a:tc rowSpan="6">
                  <a:txBody>
                    <a:bodyPr/>
                    <a:lstStyle/>
                    <a:p>
                      <a:pPr marL="182563" marR="0" lvl="0" indent="-68263" algn="l" rtl="0">
                        <a:lnSpc>
                          <a:spcPct val="100000"/>
                        </a:lnSpc>
                        <a:spcBef>
                          <a:spcPts val="0"/>
                        </a:spcBef>
                        <a:spcAft>
                          <a:spcPts val="0"/>
                        </a:spcAft>
                        <a:buClr>
                          <a:schemeClr val="dk1"/>
                        </a:buClr>
                        <a:buSzPts val="1800"/>
                        <a:buFont typeface="Arial"/>
                        <a:buNone/>
                      </a:pPr>
                      <a:endParaRPr sz="1800" u="none" strike="noStrike" cap="none" dirty="0">
                        <a:solidFill>
                          <a:srgbClr val="000000"/>
                        </a:solidFill>
                      </a:endParaRPr>
                    </a:p>
                  </a:txBody>
                  <a:tcPr marL="91450" marR="91450" marT="45725" marB="45725"/>
                </a:tc>
                <a:extLst>
                  <a:ext uri="{0D108BD9-81ED-4DB2-BD59-A6C34878D82A}">
                    <a16:rowId xmlns:a16="http://schemas.microsoft.com/office/drawing/2014/main" val="10002"/>
                  </a:ext>
                </a:extLst>
              </a:tr>
              <a:tr h="349994">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 of connected ASN</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660 networks</a:t>
                      </a:r>
                      <a:endParaRPr sz="1800" u="none" strike="noStrike" cap="none" dirty="0"/>
                    </a:p>
                  </a:txBody>
                  <a:tcPr marL="91450" marR="91450" marT="45725" marB="45725"/>
                </a:tc>
                <a:tc vMerge="1">
                  <a:txBody>
                    <a:bodyPr/>
                    <a:lstStyle/>
                    <a:p>
                      <a:endParaRPr lang="en-NL" dirty="0"/>
                    </a:p>
                  </a:txBody>
                  <a:tcPr marL="91450" marR="91450" marT="45725" marB="45725"/>
                </a:tc>
                <a:extLst>
                  <a:ext uri="{0D108BD9-81ED-4DB2-BD59-A6C34878D82A}">
                    <a16:rowId xmlns:a16="http://schemas.microsoft.com/office/drawing/2014/main" val="10003"/>
                  </a:ext>
                </a:extLst>
              </a:tr>
              <a:tr h="349994">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Peak traffic </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8 </a:t>
                      </a:r>
                      <a:r>
                        <a:rPr lang="en-US" sz="1800" u="none" strike="noStrike" cap="none" dirty="0" err="1"/>
                        <a:t>Tbps</a:t>
                      </a:r>
                      <a:endParaRPr sz="1800" u="none" strike="noStrike" cap="none" dirty="0"/>
                    </a:p>
                  </a:txBody>
                  <a:tcPr marL="91450" marR="91450" marT="45725" marB="45725"/>
                </a:tc>
                <a:tc vMerge="1">
                  <a:txBody>
                    <a:bodyPr/>
                    <a:lstStyle/>
                    <a:p>
                      <a:endParaRPr lang="en-NL"/>
                    </a:p>
                  </a:txBody>
                  <a:tcPr/>
                </a:tc>
                <a:extLst>
                  <a:ext uri="{0D108BD9-81ED-4DB2-BD59-A6C34878D82A}">
                    <a16:rowId xmlns:a16="http://schemas.microsoft.com/office/drawing/2014/main" val="10004"/>
                  </a:ext>
                </a:extLst>
              </a:tr>
              <a:tr h="349994">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Route Servers</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 (BIRD  )</a:t>
                      </a:r>
                      <a:endParaRPr sz="1800" u="none" strike="noStrike" cap="none" dirty="0"/>
                    </a:p>
                  </a:txBody>
                  <a:tcPr marL="91450" marR="91450" marT="45725" marB="45725"/>
                </a:tc>
                <a:tc vMerge="1">
                  <a:txBody>
                    <a:bodyPr/>
                    <a:lstStyle/>
                    <a:p>
                      <a:endParaRPr lang="en-NL"/>
                    </a:p>
                  </a:txBody>
                  <a:tcPr/>
                </a:tc>
                <a:extLst>
                  <a:ext uri="{0D108BD9-81ED-4DB2-BD59-A6C34878D82A}">
                    <a16:rowId xmlns:a16="http://schemas.microsoft.com/office/drawing/2014/main" val="10005"/>
                  </a:ext>
                </a:extLst>
              </a:tr>
              <a:tr h="349994">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RPKI</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a:t>
                      </a:r>
                      <a:endParaRPr sz="1800" u="none" strike="noStrike" cap="none" dirty="0"/>
                    </a:p>
                  </a:txBody>
                  <a:tcPr marL="91450" marR="91450" marT="45725" marB="45725"/>
                </a:tc>
                <a:tc vMerge="1">
                  <a:txBody>
                    <a:bodyPr/>
                    <a:lstStyle/>
                    <a:p>
                      <a:endParaRPr lang="en-NL"/>
                    </a:p>
                  </a:txBody>
                  <a:tcPr/>
                </a:tc>
                <a:extLst>
                  <a:ext uri="{0D108BD9-81ED-4DB2-BD59-A6C34878D82A}">
                    <a16:rowId xmlns:a16="http://schemas.microsoft.com/office/drawing/2014/main" val="10006"/>
                  </a:ext>
                </a:extLst>
              </a:tr>
              <a:tr h="604092">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Contact</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err="1">
                          <a:solidFill>
                            <a:schemeClr val="dk1"/>
                          </a:solidFill>
                          <a:latin typeface="Calibri"/>
                          <a:ea typeface="Calibri"/>
                          <a:cs typeface="Calibri"/>
                          <a:sym typeface="Calibri"/>
                        </a:rPr>
                        <a:t>vinnie@nl-ix.net</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err="1"/>
                        <a:t>kevin@nl-ix.net</a:t>
                      </a:r>
                      <a:endParaRPr sz="1800" u="none" strike="noStrike" cap="none" dirty="0"/>
                    </a:p>
                  </a:txBody>
                  <a:tcPr marL="91450" marR="91450" marT="45725" marB="45725"/>
                </a:tc>
                <a:tc vMerge="1">
                  <a:txBody>
                    <a:bodyPr/>
                    <a:lstStyle/>
                    <a:p>
                      <a:endParaRPr lang="en-NL"/>
                    </a:p>
                  </a:txBody>
                  <a:tcPr/>
                </a:tc>
                <a:extLst>
                  <a:ext uri="{0D108BD9-81ED-4DB2-BD59-A6C34878D82A}">
                    <a16:rowId xmlns:a16="http://schemas.microsoft.com/office/drawing/2014/main" val="10007"/>
                  </a:ext>
                </a:extLst>
              </a:tr>
            </a:tbl>
          </a:graphicData>
        </a:graphic>
      </p:graphicFrame>
      <p:sp>
        <p:nvSpPr>
          <p:cNvPr id="106" name="Google Shape;106;p11"/>
          <p:cNvSpPr txBox="1"/>
          <p:nvPr/>
        </p:nvSpPr>
        <p:spPr>
          <a:xfrm>
            <a:off x="8393941" y="5252086"/>
            <a:ext cx="1944216" cy="369332"/>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kern="0">
                <a:solidFill>
                  <a:srgbClr val="000000"/>
                </a:solidFill>
                <a:latin typeface="Calibri"/>
                <a:ea typeface="Calibri"/>
                <a:cs typeface="Calibri"/>
                <a:sym typeface="Calibri"/>
              </a:rPr>
              <a:t>Peering Persons</a:t>
            </a:r>
            <a:endParaRPr kern="0">
              <a:solidFill>
                <a:srgbClr val="000000"/>
              </a:solidFill>
              <a:latin typeface="Calibri"/>
              <a:ea typeface="Calibri"/>
              <a:cs typeface="Calibri"/>
              <a:sym typeface="Calibri"/>
            </a:endParaRPr>
          </a:p>
        </p:txBody>
      </p:sp>
      <p:sp>
        <p:nvSpPr>
          <p:cNvPr id="107" name="Google Shape;107;p11"/>
          <p:cNvSpPr txBox="1"/>
          <p:nvPr/>
        </p:nvSpPr>
        <p:spPr>
          <a:xfrm>
            <a:off x="1703511" y="5865461"/>
            <a:ext cx="6609908" cy="830956"/>
          </a:xfrm>
          <a:prstGeom prst="rect">
            <a:avLst/>
          </a:prstGeom>
          <a:noFill/>
          <a:ln>
            <a:noFill/>
          </a:ln>
        </p:spPr>
        <p:txBody>
          <a:bodyPr spcFirstLastPara="1" wrap="square" lIns="91425" tIns="45700" rIns="91425" bIns="45700" anchor="t" anchorCtr="0">
            <a:spAutoFit/>
          </a:bodyPr>
          <a:lstStyle/>
          <a:p>
            <a:pPr indent="-101600">
              <a:buClr>
                <a:srgbClr val="000000"/>
              </a:buClr>
              <a:buSzPts val="1600"/>
              <a:buFont typeface="Arial"/>
              <a:buChar char="•"/>
            </a:pPr>
            <a:r>
              <a:rPr lang="en-US" sz="1600" kern="0" dirty="0">
                <a:solidFill>
                  <a:srgbClr val="000000"/>
                </a:solidFill>
                <a:latin typeface="Calibri"/>
                <a:ea typeface="Calibri"/>
                <a:cs typeface="Calibri"/>
                <a:sym typeface="Calibri"/>
              </a:rPr>
              <a:t>Recent updates</a:t>
            </a:r>
            <a:endParaRPr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nl-NL" sz="1600" kern="0" dirty="0">
                <a:solidFill>
                  <a:srgbClr val="000000"/>
                </a:solidFill>
                <a:latin typeface="Calibri"/>
                <a:cs typeface="Calibri"/>
                <a:sym typeface="Calibri"/>
              </a:rPr>
              <a:t>Dublin </a:t>
            </a:r>
            <a:r>
              <a:rPr lang="nl-NL" sz="1600" kern="0" dirty="0" err="1">
                <a:solidFill>
                  <a:srgbClr val="000000"/>
                </a:solidFill>
                <a:latin typeface="Calibri"/>
                <a:cs typeface="Calibri"/>
                <a:sym typeface="Calibri"/>
              </a:rPr>
              <a:t>connected</a:t>
            </a:r>
            <a:endParaRPr lang="nl-NL" sz="1600" kern="0" dirty="0">
              <a:solidFill>
                <a:srgbClr val="000000"/>
              </a:solidFill>
              <a:latin typeface="Calibri"/>
              <a:cs typeface="Calibri"/>
              <a:sym typeface="Calibri"/>
            </a:endParaRPr>
          </a:p>
          <a:p>
            <a:pPr lvl="1" indent="-101600">
              <a:buClr>
                <a:srgbClr val="000000"/>
              </a:buClr>
              <a:buSzPts val="1600"/>
              <a:buFont typeface="Arial"/>
              <a:buChar char="•"/>
            </a:pPr>
            <a:r>
              <a:rPr lang="nl-NL" sz="1600" kern="0" dirty="0" err="1">
                <a:solidFill>
                  <a:srgbClr val="000000"/>
                </a:solidFill>
                <a:latin typeface="Calibri"/>
                <a:cs typeface="Calibri"/>
                <a:sym typeface="Calibri"/>
              </a:rPr>
              <a:t>Launching</a:t>
            </a:r>
            <a:r>
              <a:rPr lang="nl-NL" sz="1600" kern="0" dirty="0">
                <a:solidFill>
                  <a:srgbClr val="000000"/>
                </a:solidFill>
                <a:latin typeface="Calibri"/>
                <a:cs typeface="Calibri"/>
                <a:sym typeface="Calibri"/>
              </a:rPr>
              <a:t> City IX Frankfurt </a:t>
            </a:r>
            <a:endParaRPr sz="1400" kern="0" dirty="0">
              <a:solidFill>
                <a:srgbClr val="000000"/>
              </a:solidFill>
              <a:latin typeface="Arial"/>
              <a:ea typeface="Arial"/>
              <a:cs typeface="Arial"/>
              <a:sym typeface="Arial"/>
            </a:endParaRPr>
          </a:p>
        </p:txBody>
      </p:sp>
      <p:grpSp>
        <p:nvGrpSpPr>
          <p:cNvPr id="108" name="Google Shape;108;p11"/>
          <p:cNvGrpSpPr/>
          <p:nvPr/>
        </p:nvGrpSpPr>
        <p:grpSpPr>
          <a:xfrm>
            <a:off x="8313420" y="5536531"/>
            <a:ext cx="994410" cy="1321429"/>
            <a:chOff x="5693256" y="5508786"/>
            <a:chExt cx="994410" cy="1321429"/>
          </a:xfrm>
        </p:grpSpPr>
        <p:sp>
          <p:nvSpPr>
            <p:cNvPr id="109" name="Google Shape;109;p11"/>
            <p:cNvSpPr txBox="1"/>
            <p:nvPr/>
          </p:nvSpPr>
          <p:spPr>
            <a:xfrm>
              <a:off x="5759093" y="6522479"/>
              <a:ext cx="718466" cy="307736"/>
            </a:xfrm>
            <a:prstGeom prst="rect">
              <a:avLst/>
            </a:prstGeom>
            <a:noFill/>
            <a:ln>
              <a:noFill/>
            </a:ln>
          </p:spPr>
          <p:txBody>
            <a:bodyPr spcFirstLastPara="1" wrap="square" lIns="91425" tIns="45700" rIns="91425" bIns="45700" anchor="t" anchorCtr="0">
              <a:spAutoFit/>
            </a:bodyPr>
            <a:lstStyle/>
            <a:p>
              <a:pPr algn="ctr">
                <a:buClr>
                  <a:srgbClr val="000000"/>
                </a:buClr>
                <a:buSzPts val="1400"/>
              </a:pPr>
              <a:r>
                <a:rPr lang="en-US" sz="1400" kern="0" dirty="0">
                  <a:solidFill>
                    <a:srgbClr val="000000"/>
                  </a:solidFill>
                  <a:latin typeface="Arial"/>
                  <a:ea typeface="Arial"/>
                  <a:cs typeface="Arial"/>
                  <a:sym typeface="Arial"/>
                </a:rPr>
                <a:t>Vinnie</a:t>
              </a:r>
              <a:endParaRPr sz="1400" kern="0" dirty="0">
                <a:solidFill>
                  <a:srgbClr val="000000"/>
                </a:solidFill>
                <a:latin typeface="Arial"/>
                <a:ea typeface="Arial"/>
                <a:cs typeface="Arial"/>
                <a:sym typeface="Arial"/>
              </a:endParaRPr>
            </a:p>
          </p:txBody>
        </p:sp>
        <p:sp>
          <p:nvSpPr>
            <p:cNvPr id="110" name="Google Shape;110;p11"/>
            <p:cNvSpPr/>
            <p:nvPr/>
          </p:nvSpPr>
          <p:spPr>
            <a:xfrm>
              <a:off x="5693256" y="5508786"/>
              <a:ext cx="994410" cy="985567"/>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400"/>
              </a:pPr>
              <a:endParaRPr sz="1400" kern="0">
                <a:solidFill>
                  <a:srgbClr val="FFFFFF"/>
                </a:solidFill>
                <a:latin typeface="Arial"/>
                <a:ea typeface="Arial"/>
                <a:cs typeface="Arial"/>
                <a:sym typeface="Arial"/>
              </a:endParaRPr>
            </a:p>
          </p:txBody>
        </p:sp>
        <p:pic>
          <p:nvPicPr>
            <p:cNvPr id="111" name="Google Shape;111;p11"/>
            <p:cNvPicPr preferRelativeResize="0"/>
            <p:nvPr/>
          </p:nvPicPr>
          <p:blipFill rotWithShape="1">
            <a:blip r:embed="rId3">
              <a:alphaModFix/>
            </a:blip>
            <a:srcRect/>
            <a:stretch/>
          </p:blipFill>
          <p:spPr>
            <a:xfrm>
              <a:off x="5759092" y="5578859"/>
              <a:ext cx="862738" cy="862738"/>
            </a:xfrm>
            <a:prstGeom prst="rect">
              <a:avLst/>
            </a:prstGeom>
            <a:noFill/>
            <a:ln>
              <a:noFill/>
            </a:ln>
          </p:spPr>
        </p:pic>
      </p:grpSp>
      <p:pic>
        <p:nvPicPr>
          <p:cNvPr id="5" name="Picture 4" descr="A map of the world with green dots and lines&#10;&#10;Description automatically generated">
            <a:extLst>
              <a:ext uri="{FF2B5EF4-FFF2-40B4-BE49-F238E27FC236}">
                <a16:creationId xmlns:a16="http://schemas.microsoft.com/office/drawing/2014/main" id="{5A47EEC6-90B5-A0AF-0C3F-C8F2E052DCC4}"/>
              </a:ext>
            </a:extLst>
          </p:cNvPr>
          <p:cNvPicPr>
            <a:picLocks noChangeAspect="1"/>
          </p:cNvPicPr>
          <p:nvPr/>
        </p:nvPicPr>
        <p:blipFill>
          <a:blip r:embed="rId4"/>
          <a:stretch>
            <a:fillRect/>
          </a:stretch>
        </p:blipFill>
        <p:spPr>
          <a:xfrm>
            <a:off x="6888897" y="1499904"/>
            <a:ext cx="3843456" cy="4587140"/>
          </a:xfrm>
          <a:prstGeom prst="rect">
            <a:avLst/>
          </a:prstGeom>
        </p:spPr>
      </p:pic>
      <p:grpSp>
        <p:nvGrpSpPr>
          <p:cNvPr id="112" name="Google Shape;112;p11"/>
          <p:cNvGrpSpPr/>
          <p:nvPr/>
        </p:nvGrpSpPr>
        <p:grpSpPr>
          <a:xfrm>
            <a:off x="9409584" y="5536531"/>
            <a:ext cx="994410" cy="1321429"/>
            <a:chOff x="6789420" y="5508786"/>
            <a:chExt cx="994410" cy="1321429"/>
          </a:xfrm>
        </p:grpSpPr>
        <p:sp>
          <p:nvSpPr>
            <p:cNvPr id="113" name="Google Shape;113;p11"/>
            <p:cNvSpPr/>
            <p:nvPr/>
          </p:nvSpPr>
          <p:spPr>
            <a:xfrm>
              <a:off x="6789420" y="5508786"/>
              <a:ext cx="994410" cy="985567"/>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400"/>
              </a:pPr>
              <a:endParaRPr sz="1400" kern="0">
                <a:solidFill>
                  <a:srgbClr val="FFFFFF"/>
                </a:solidFill>
                <a:latin typeface="Arial"/>
                <a:ea typeface="Arial"/>
                <a:cs typeface="Arial"/>
                <a:sym typeface="Arial"/>
              </a:endParaRPr>
            </a:p>
          </p:txBody>
        </p:sp>
        <p:pic>
          <p:nvPicPr>
            <p:cNvPr id="114" name="Google Shape;114;p11"/>
            <p:cNvPicPr preferRelativeResize="0"/>
            <p:nvPr/>
          </p:nvPicPr>
          <p:blipFill rotWithShape="1">
            <a:blip r:embed="rId5">
              <a:alphaModFix/>
            </a:blip>
            <a:srcRect/>
            <a:stretch/>
          </p:blipFill>
          <p:spPr>
            <a:xfrm>
              <a:off x="6855256" y="5577259"/>
              <a:ext cx="862737" cy="864338"/>
            </a:xfrm>
            <a:prstGeom prst="rect">
              <a:avLst/>
            </a:prstGeom>
            <a:noFill/>
            <a:ln>
              <a:noFill/>
            </a:ln>
          </p:spPr>
        </p:pic>
        <p:sp>
          <p:nvSpPr>
            <p:cNvPr id="115" name="Google Shape;115;p11"/>
            <p:cNvSpPr txBox="1"/>
            <p:nvPr/>
          </p:nvSpPr>
          <p:spPr>
            <a:xfrm>
              <a:off x="6819990" y="6522479"/>
              <a:ext cx="718465" cy="307736"/>
            </a:xfrm>
            <a:prstGeom prst="rect">
              <a:avLst/>
            </a:prstGeom>
            <a:noFill/>
            <a:ln>
              <a:noFill/>
            </a:ln>
          </p:spPr>
          <p:txBody>
            <a:bodyPr spcFirstLastPara="1" wrap="square" lIns="91425" tIns="45700" rIns="91425" bIns="45700" anchor="t" anchorCtr="0">
              <a:spAutoFit/>
            </a:bodyPr>
            <a:lstStyle/>
            <a:p>
              <a:pPr algn="ctr">
                <a:buClr>
                  <a:srgbClr val="000000"/>
                </a:buClr>
                <a:buSzPts val="1400"/>
              </a:pPr>
              <a:r>
                <a:rPr lang="en-US" sz="1400" kern="0" dirty="0">
                  <a:solidFill>
                    <a:srgbClr val="000000"/>
                  </a:solidFill>
                  <a:latin typeface="Arial"/>
                  <a:ea typeface="Arial"/>
                  <a:cs typeface="Arial"/>
                  <a:sym typeface="Arial"/>
                </a:rPr>
                <a:t>Kevin</a:t>
              </a:r>
              <a:endParaRPr sz="1400" kern="0" dirty="0">
                <a:solidFill>
                  <a:srgbClr val="000000"/>
                </a:solidFill>
                <a:latin typeface="Arial"/>
                <a:ea typeface="Arial"/>
                <a:cs typeface="Arial"/>
                <a:sym typeface="Arial"/>
              </a:endParaRPr>
            </a:p>
          </p:txBody>
        </p:sp>
      </p:grpSp>
      <p:pic>
        <p:nvPicPr>
          <p:cNvPr id="3" name="Picture 2" descr="A person with glasses and a pink shirt&#10;&#10;Description automatically generated">
            <a:extLst>
              <a:ext uri="{FF2B5EF4-FFF2-40B4-BE49-F238E27FC236}">
                <a16:creationId xmlns:a16="http://schemas.microsoft.com/office/drawing/2014/main" id="{38BFEEA5-7D48-B0CD-A397-A0658C9717EC}"/>
              </a:ext>
            </a:extLst>
          </p:cNvPr>
          <p:cNvPicPr>
            <a:picLocks noChangeAspect="1"/>
          </p:cNvPicPr>
          <p:nvPr/>
        </p:nvPicPr>
        <p:blipFill>
          <a:blip r:embed="rId6"/>
          <a:stretch>
            <a:fillRect/>
          </a:stretch>
        </p:blipFill>
        <p:spPr>
          <a:xfrm>
            <a:off x="8313419" y="5527675"/>
            <a:ext cx="994411" cy="994411"/>
          </a:xfrm>
          <a:prstGeom prst="rect">
            <a:avLst/>
          </a:prstGeom>
        </p:spPr>
      </p:pic>
      <p:pic>
        <p:nvPicPr>
          <p:cNvPr id="7" name="Picture 6" descr="A green letter on a black background&#10;&#10;Description automatically generated">
            <a:extLst>
              <a:ext uri="{FF2B5EF4-FFF2-40B4-BE49-F238E27FC236}">
                <a16:creationId xmlns:a16="http://schemas.microsoft.com/office/drawing/2014/main" id="{E9969B86-1E8A-A49B-7CFB-F327D1A9FB50}"/>
              </a:ext>
            </a:extLst>
          </p:cNvPr>
          <p:cNvPicPr>
            <a:picLocks noChangeAspect="1"/>
          </p:cNvPicPr>
          <p:nvPr/>
        </p:nvPicPr>
        <p:blipFill>
          <a:blip r:embed="rId7"/>
          <a:stretch>
            <a:fillRect/>
          </a:stretch>
        </p:blipFill>
        <p:spPr>
          <a:xfrm>
            <a:off x="7954723" y="-42033"/>
            <a:ext cx="2666391" cy="82954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5" name="Google Shape;105;p11"/>
          <p:cNvGraphicFramePr/>
          <p:nvPr/>
        </p:nvGraphicFramePr>
        <p:xfrm>
          <a:off x="1758587" y="765175"/>
          <a:ext cx="8641775" cy="5456000"/>
        </p:xfrm>
        <a:graphic>
          <a:graphicData uri="http://schemas.openxmlformats.org/drawingml/2006/table">
            <a:tbl>
              <a:tblPr firstRow="1" bandRow="1">
                <a:noFill/>
              </a:tblPr>
              <a:tblGrid>
                <a:gridCol w="2016225">
                  <a:extLst>
                    <a:ext uri="{9D8B030D-6E8A-4147-A177-3AD203B41FA5}">
                      <a16:colId xmlns:a16="http://schemas.microsoft.com/office/drawing/2014/main" val="20000"/>
                    </a:ext>
                  </a:extLst>
                </a:gridCol>
                <a:gridCol w="3380550">
                  <a:extLst>
                    <a:ext uri="{9D8B030D-6E8A-4147-A177-3AD203B41FA5}">
                      <a16:colId xmlns:a16="http://schemas.microsoft.com/office/drawing/2014/main" val="20001"/>
                    </a:ext>
                  </a:extLst>
                </a:gridCol>
                <a:gridCol w="3245000">
                  <a:extLst>
                    <a:ext uri="{9D8B030D-6E8A-4147-A177-3AD203B41FA5}">
                      <a16:colId xmlns:a16="http://schemas.microsoft.com/office/drawing/2014/main" val="20002"/>
                    </a:ext>
                  </a:extLst>
                </a:gridCol>
              </a:tblGrid>
              <a:tr h="356528">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IX Name</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2000"/>
                        <a:buFont typeface="Calibri"/>
                        <a:buNone/>
                      </a:pPr>
                      <a:r>
                        <a:rPr lang="en-US" sz="1800" b="1" u="none" strike="noStrike" cap="none" dirty="0">
                          <a:latin typeface="Calibri"/>
                          <a:ea typeface="Calibri"/>
                          <a:cs typeface="Calibri"/>
                          <a:sym typeface="Calibri"/>
                        </a:rPr>
                        <a:t>NYIIX-NY</a:t>
                      </a:r>
                    </a:p>
                  </a:txBody>
                  <a:tcPr marL="91450" marR="91450" marT="45725" marB="45725"/>
                </a:tc>
                <a:tc>
                  <a:txBody>
                    <a:bodyPr/>
                    <a:lstStyle/>
                    <a:p>
                      <a:pPr marL="0" marR="0" lvl="0" indent="0" algn="l" rtl="0">
                        <a:lnSpc>
                          <a:spcPct val="100000"/>
                        </a:lnSpc>
                        <a:spcBef>
                          <a:spcPts val="0"/>
                        </a:spcBef>
                        <a:spcAft>
                          <a:spcPts val="0"/>
                        </a:spcAft>
                        <a:buClr>
                          <a:schemeClr val="dk1"/>
                        </a:buClr>
                        <a:buSzPts val="1100"/>
                        <a:buFont typeface="Arial"/>
                        <a:buNone/>
                      </a:pPr>
                      <a:r>
                        <a:rPr lang="en-US" sz="1800" b="1" u="none" strike="noStrike" cap="none" dirty="0">
                          <a:solidFill>
                            <a:schemeClr val="dk1"/>
                          </a:solidFill>
                          <a:latin typeface="Calibri"/>
                          <a:ea typeface="Calibri"/>
                          <a:cs typeface="Calibri"/>
                          <a:sym typeface="Calibri"/>
                        </a:rPr>
                        <a:t>NYIIX-LA</a:t>
                      </a:r>
                      <a:endParaRPr lang="en-US" sz="1800" b="1" u="none" strike="noStrike" cap="none" dirty="0">
                        <a:latin typeface="Calibri"/>
                        <a:ea typeface="Calibri"/>
                        <a:cs typeface="Calibri"/>
                        <a:sym typeface="Calibri"/>
                      </a:endParaRPr>
                    </a:p>
                  </a:txBody>
                  <a:tcPr marL="91450" marR="91450" marT="45725" marB="45725"/>
                </a:tc>
                <a:extLst>
                  <a:ext uri="{0D108BD9-81ED-4DB2-BD59-A6C34878D82A}">
                    <a16:rowId xmlns:a16="http://schemas.microsoft.com/office/drawing/2014/main" val="10000"/>
                  </a:ext>
                </a:extLst>
              </a:tr>
              <a:tr h="356528">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City, Country</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800" u="none" strike="noStrike" cap="none" dirty="0">
                          <a:solidFill>
                            <a:schemeClr val="dk1"/>
                          </a:solidFill>
                          <a:latin typeface="Calibri"/>
                          <a:ea typeface="Calibri"/>
                          <a:cs typeface="Calibri"/>
                          <a:sym typeface="Calibri"/>
                        </a:rPr>
                        <a:t>New York, NY</a:t>
                      </a:r>
                      <a:endParaRPr lang="en-US" sz="1800" u="none" strike="noStrike" cap="none" dirty="0">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100"/>
                        <a:buFont typeface="Arial"/>
                        <a:buNone/>
                      </a:pPr>
                      <a:r>
                        <a:rPr lang="en-US" sz="1800" u="none" strike="noStrike" cap="none" dirty="0">
                          <a:solidFill>
                            <a:schemeClr val="dk1"/>
                          </a:solidFill>
                          <a:latin typeface="Calibri"/>
                          <a:ea typeface="Calibri"/>
                          <a:cs typeface="Calibri"/>
                          <a:sym typeface="Calibri"/>
                        </a:rPr>
                        <a:t>Los Angeles, CA</a:t>
                      </a:r>
                    </a:p>
                  </a:txBody>
                  <a:tcPr marL="91450" marR="91450" marT="45725" marB="45725"/>
                </a:tc>
                <a:extLst>
                  <a:ext uri="{0D108BD9-81ED-4DB2-BD59-A6C34878D82A}">
                    <a16:rowId xmlns:a16="http://schemas.microsoft.com/office/drawing/2014/main" val="10001"/>
                  </a:ext>
                </a:extLst>
              </a:tr>
              <a:tr h="1960862">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Point of Presence</a:t>
                      </a:r>
                      <a:endParaRPr sz="1800" u="none" strike="noStrike" cap="none"/>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32 Ave of the Americas, NYC</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60 Hudson </a:t>
                      </a:r>
                      <a:r>
                        <a:rPr lang="en-US" sz="1800" u="none" strike="noStrike" cap="none" dirty="0" err="1">
                          <a:solidFill>
                            <a:srgbClr val="000000"/>
                          </a:solidFill>
                        </a:rPr>
                        <a:t>st</a:t>
                      </a:r>
                      <a:r>
                        <a:rPr lang="en-US" sz="1800" u="none" strike="noStrike" cap="none" dirty="0">
                          <a:solidFill>
                            <a:srgbClr val="000000"/>
                          </a:solidFill>
                        </a:rPr>
                        <a:t>, NYC</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7 Teleport drive, NYC</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85 10</a:t>
                      </a:r>
                      <a:r>
                        <a:rPr lang="en-US" sz="1800" u="none" strike="noStrike" cap="none" baseline="30000" dirty="0">
                          <a:solidFill>
                            <a:srgbClr val="000000"/>
                          </a:solidFill>
                        </a:rPr>
                        <a:t>th</a:t>
                      </a:r>
                      <a:r>
                        <a:rPr lang="en-US" sz="1800" u="none" strike="noStrike" cap="none" dirty="0">
                          <a:solidFill>
                            <a:srgbClr val="000000"/>
                          </a:solidFill>
                        </a:rPr>
                        <a:t> </a:t>
                      </a:r>
                      <a:r>
                        <a:rPr lang="en-US" sz="1800" u="none" strike="noStrike" cap="none" dirty="0" err="1">
                          <a:solidFill>
                            <a:srgbClr val="000000"/>
                          </a:solidFill>
                        </a:rPr>
                        <a:t>ave</a:t>
                      </a:r>
                      <a:r>
                        <a:rPr lang="en-US" sz="1800" u="none" strike="noStrike" cap="none" dirty="0">
                          <a:solidFill>
                            <a:srgbClr val="000000"/>
                          </a:solidFill>
                        </a:rPr>
                        <a:t>, NYC</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111 8</a:t>
                      </a:r>
                      <a:r>
                        <a:rPr lang="en-US" sz="1800" u="none" strike="noStrike" cap="none" baseline="30000" dirty="0">
                          <a:solidFill>
                            <a:srgbClr val="000000"/>
                          </a:solidFill>
                        </a:rPr>
                        <a:t>th</a:t>
                      </a:r>
                      <a:r>
                        <a:rPr lang="en-US" sz="1800" u="none" strike="noStrike" cap="none" dirty="0">
                          <a:solidFill>
                            <a:srgbClr val="000000"/>
                          </a:solidFill>
                        </a:rPr>
                        <a:t> </a:t>
                      </a:r>
                      <a:r>
                        <a:rPr lang="en-US" sz="1800" u="none" strike="noStrike" cap="none" dirty="0" err="1">
                          <a:solidFill>
                            <a:srgbClr val="000000"/>
                          </a:solidFill>
                        </a:rPr>
                        <a:t>ave</a:t>
                      </a:r>
                      <a:r>
                        <a:rPr lang="en-US" sz="1800" u="none" strike="noStrike" cap="none" dirty="0">
                          <a:solidFill>
                            <a:srgbClr val="000000"/>
                          </a:solidFill>
                        </a:rPr>
                        <a:t>, NYC</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165 Halsey </a:t>
                      </a:r>
                      <a:r>
                        <a:rPr lang="en-US" sz="1800" u="none" strike="noStrike" cap="none" dirty="0" err="1">
                          <a:solidFill>
                            <a:srgbClr val="000000"/>
                          </a:solidFill>
                        </a:rPr>
                        <a:t>st</a:t>
                      </a:r>
                      <a:r>
                        <a:rPr lang="en-US" sz="1800" u="none" strike="noStrike" cap="none" dirty="0">
                          <a:solidFill>
                            <a:srgbClr val="000000"/>
                          </a:solidFill>
                        </a:rPr>
                        <a:t>, NJ</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275 Hartz Way, NJ</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401 N. Broad </a:t>
                      </a:r>
                      <a:r>
                        <a:rPr lang="en-US" sz="1800" u="none" strike="noStrike" cap="none" dirty="0" err="1">
                          <a:solidFill>
                            <a:srgbClr val="000000"/>
                          </a:solidFill>
                        </a:rPr>
                        <a:t>st</a:t>
                      </a:r>
                      <a:r>
                        <a:rPr lang="en-US" sz="1800" u="none" strike="noStrike" cap="none">
                          <a:solidFill>
                            <a:srgbClr val="000000"/>
                          </a:solidFill>
                        </a:rPr>
                        <a:t>, PA</a:t>
                      </a:r>
                      <a:endParaRPr lang="en-US" sz="1800" u="none" strike="noStrike" cap="none" dirty="0"/>
                    </a:p>
                  </a:txBody>
                  <a:tcPr marL="91450" marR="91450" marT="45725" marB="45725"/>
                </a:tc>
                <a:tc>
                  <a:txBody>
                    <a:bodyPr/>
                    <a:lstStyle/>
                    <a:p>
                      <a:pPr marL="182563" marR="0" lvl="0" indent="-182563" algn="l" rtl="0">
                        <a:lnSpc>
                          <a:spcPct val="100000"/>
                        </a:lnSpc>
                        <a:spcBef>
                          <a:spcPts val="0"/>
                        </a:spcBef>
                        <a:spcAft>
                          <a:spcPts val="0"/>
                        </a:spcAft>
                        <a:buClr>
                          <a:srgbClr val="000000"/>
                        </a:buClr>
                        <a:buSzPts val="1800"/>
                        <a:buFont typeface="Arial"/>
                        <a:buChar char="•"/>
                      </a:pPr>
                      <a:r>
                        <a:rPr lang="en-US" sz="1800" u="none" strike="noStrike" cap="none" dirty="0">
                          <a:solidFill>
                            <a:srgbClr val="000000"/>
                          </a:solidFill>
                        </a:rPr>
                        <a:t>626 Wilshire Los Angeles, CA</a:t>
                      </a:r>
                    </a:p>
                    <a:p>
                      <a:pPr marL="182563" marR="0" lvl="0" indent="-182563" algn="l" rtl="0">
                        <a:lnSpc>
                          <a:spcPct val="100000"/>
                        </a:lnSpc>
                        <a:spcBef>
                          <a:spcPts val="0"/>
                        </a:spcBef>
                        <a:spcAft>
                          <a:spcPts val="0"/>
                        </a:spcAft>
                        <a:buClr>
                          <a:srgbClr val="000000"/>
                        </a:buClr>
                        <a:buSzPts val="1800"/>
                        <a:buFont typeface="Arial"/>
                        <a:buChar char="•"/>
                      </a:pPr>
                      <a:r>
                        <a:rPr lang="en-US" sz="1800" u="none" strike="noStrike" cap="none" dirty="0">
                          <a:solidFill>
                            <a:srgbClr val="000000"/>
                          </a:solidFill>
                        </a:rPr>
                        <a:t>624 S. Grand </a:t>
                      </a:r>
                      <a:r>
                        <a:rPr lang="en-US" sz="1800" u="none" strike="noStrike" cap="none" dirty="0" err="1">
                          <a:solidFill>
                            <a:srgbClr val="000000"/>
                          </a:solidFill>
                        </a:rPr>
                        <a:t>ave</a:t>
                      </a:r>
                      <a:r>
                        <a:rPr lang="en-US" sz="1800" u="none" strike="noStrike" cap="none" dirty="0">
                          <a:solidFill>
                            <a:srgbClr val="000000"/>
                          </a:solidFill>
                        </a:rPr>
                        <a:t> Los Angeles, CA</a:t>
                      </a:r>
                    </a:p>
                  </a:txBody>
                  <a:tcPr marL="91450" marR="91450" marT="45725" marB="45725"/>
                </a:tc>
                <a:extLst>
                  <a:ext uri="{0D108BD9-81ED-4DB2-BD59-A6C34878D82A}">
                    <a16:rowId xmlns:a16="http://schemas.microsoft.com/office/drawing/2014/main" val="10002"/>
                  </a:ext>
                </a:extLst>
              </a:tr>
              <a:tr h="356528">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 of connected ASN</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214</a:t>
                      </a: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38</a:t>
                      </a:r>
                      <a:endParaRPr sz="1800" u="none" strike="noStrike" cap="none" dirty="0"/>
                    </a:p>
                  </a:txBody>
                  <a:tcPr marL="91450" marR="91450" marT="45725" marB="45725"/>
                </a:tc>
                <a:extLst>
                  <a:ext uri="{0D108BD9-81ED-4DB2-BD59-A6C34878D82A}">
                    <a16:rowId xmlns:a16="http://schemas.microsoft.com/office/drawing/2014/main" val="10003"/>
                  </a:ext>
                </a:extLst>
              </a:tr>
              <a:tr h="356528">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Peak traffic </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1.72T</a:t>
                      </a: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15G</a:t>
                      </a:r>
                    </a:p>
                  </a:txBody>
                  <a:tcPr marL="91450" marR="91450" marT="45725" marB="45725"/>
                </a:tc>
                <a:extLst>
                  <a:ext uri="{0D108BD9-81ED-4DB2-BD59-A6C34878D82A}">
                    <a16:rowId xmlns:a16="http://schemas.microsoft.com/office/drawing/2014/main" val="10004"/>
                  </a:ext>
                </a:extLst>
              </a:tr>
              <a:tr h="356528">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Route Servers</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 (BIRD 2.0)</a:t>
                      </a: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 (BIRD 2.0)</a:t>
                      </a:r>
                    </a:p>
                  </a:txBody>
                  <a:tcPr marL="91450" marR="91450" marT="45725" marB="45725"/>
                </a:tc>
                <a:extLst>
                  <a:ext uri="{0D108BD9-81ED-4DB2-BD59-A6C34878D82A}">
                    <a16:rowId xmlns:a16="http://schemas.microsoft.com/office/drawing/2014/main" val="10005"/>
                  </a:ext>
                </a:extLst>
              </a:tr>
              <a:tr h="356528">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RPKI</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Yes</a:t>
                      </a:r>
                      <a:endParaRPr sz="1800" u="none" strike="noStrike" cap="none" dirty="0"/>
                    </a:p>
                  </a:txBody>
                  <a:tcPr marL="91450" marR="91450" marT="45725" marB="45725"/>
                </a:tc>
                <a:extLst>
                  <a:ext uri="{0D108BD9-81ED-4DB2-BD59-A6C34878D82A}">
                    <a16:rowId xmlns:a16="http://schemas.microsoft.com/office/drawing/2014/main" val="10006"/>
                  </a:ext>
                </a:extLst>
              </a:tr>
              <a:tr h="683337">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Contact</a:t>
                      </a:r>
                      <a:endParaRPr sz="1800" u="none" strike="noStrike" cap="none"/>
                    </a:p>
                  </a:txBody>
                  <a:tcPr marL="91450" marR="91450" marT="45725" marB="45725">
                    <a:solidFill>
                      <a:srgbClr val="EAF1DD"/>
                    </a:solidFill>
                  </a:tcPr>
                </a:tc>
                <a:tc gridSpan="2">
                  <a:txBody>
                    <a:bodyPr/>
                    <a:lstStyle/>
                    <a:p>
                      <a:pPr marL="457200" marR="0" lvl="1" indent="-101600" algn="l" rtl="0">
                        <a:lnSpc>
                          <a:spcPct val="100000"/>
                        </a:lnSpc>
                        <a:spcBef>
                          <a:spcPts val="0"/>
                        </a:spcBef>
                        <a:spcAft>
                          <a:spcPts val="0"/>
                        </a:spcAft>
                        <a:buClr>
                          <a:schemeClr val="dk1"/>
                        </a:buClr>
                        <a:buSzPts val="1600"/>
                        <a:buFont typeface="Arial"/>
                        <a:buChar char="•"/>
                      </a:pPr>
                      <a:r>
                        <a:rPr lang="en-US" sz="1400" b="0" i="0" u="none" strike="noStrike" cap="none" dirty="0">
                          <a:solidFill>
                            <a:schemeClr val="dk1"/>
                          </a:solidFill>
                          <a:latin typeface="Calibri"/>
                          <a:ea typeface="Calibri"/>
                          <a:cs typeface="Calibri"/>
                          <a:sym typeface="Calibri"/>
                        </a:rPr>
                        <a:t>iixeng@telehouse.com</a:t>
                      </a:r>
                    </a:p>
                    <a:p>
                      <a:pPr marL="457200" marR="0" lvl="1" indent="-101600" algn="l" defTabSz="914400" rtl="0" eaLnBrk="1" fontAlgn="auto" latinLnBrk="0" hangingPunct="1">
                        <a:lnSpc>
                          <a:spcPct val="100000"/>
                        </a:lnSpc>
                        <a:spcBef>
                          <a:spcPts val="0"/>
                        </a:spcBef>
                        <a:spcAft>
                          <a:spcPts val="0"/>
                        </a:spcAft>
                        <a:buClr>
                          <a:schemeClr val="dk1"/>
                        </a:buClr>
                        <a:buSzPts val="1600"/>
                        <a:buFont typeface="Arial"/>
                        <a:buChar char="•"/>
                        <a:tabLst/>
                        <a:defRPr/>
                      </a:pPr>
                      <a:r>
                        <a:rPr lang="en-US" sz="1400" b="0" i="0" u="none" strike="noStrike" cap="none" dirty="0">
                          <a:solidFill>
                            <a:schemeClr val="dk1"/>
                          </a:solidFill>
                          <a:latin typeface="Calibri"/>
                          <a:ea typeface="Calibri"/>
                          <a:cs typeface="Calibri"/>
                          <a:sym typeface="Calibri"/>
                        </a:rPr>
                        <a:t>iixsales@telehouse.com</a:t>
                      </a:r>
                    </a:p>
                    <a:p>
                      <a:pPr marL="457200" marR="0" lvl="1" indent="-101600" algn="l" rtl="0">
                        <a:lnSpc>
                          <a:spcPct val="100000"/>
                        </a:lnSpc>
                        <a:spcBef>
                          <a:spcPts val="0"/>
                        </a:spcBef>
                        <a:spcAft>
                          <a:spcPts val="0"/>
                        </a:spcAft>
                        <a:buClr>
                          <a:schemeClr val="dk1"/>
                        </a:buClr>
                        <a:buSzPts val="1600"/>
                        <a:buFont typeface="Arial"/>
                        <a:buChar char="•"/>
                      </a:pPr>
                      <a:endParaRPr lang="en-US" sz="1200" b="0" i="0" u="none" strike="noStrike" cap="none" dirty="0">
                        <a:solidFill>
                          <a:schemeClr val="dk1"/>
                        </a:solidFill>
                        <a:latin typeface="Calibri"/>
                        <a:ea typeface="Calibri"/>
                        <a:cs typeface="Calibri"/>
                        <a:sym typeface="Calibri"/>
                      </a:endParaRPr>
                    </a:p>
                  </a:txBody>
                  <a:tcPr marL="91450" marR="91450" marT="45725" marB="45725"/>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07" name="Google Shape;107;p11"/>
          <p:cNvSpPr txBox="1"/>
          <p:nvPr/>
        </p:nvSpPr>
        <p:spPr>
          <a:xfrm>
            <a:off x="1758587" y="6204308"/>
            <a:ext cx="6609908" cy="584735"/>
          </a:xfrm>
          <a:prstGeom prst="rect">
            <a:avLst/>
          </a:prstGeom>
          <a:noFill/>
          <a:ln>
            <a:noFill/>
          </a:ln>
        </p:spPr>
        <p:txBody>
          <a:bodyPr spcFirstLastPara="1" wrap="square" lIns="91425" tIns="45700" rIns="91425" bIns="45700" anchor="t" anchorCtr="0">
            <a:spAutoFit/>
          </a:bodyPr>
          <a:lstStyle/>
          <a:p>
            <a:pPr indent="-101600">
              <a:buClr>
                <a:srgbClr val="000000"/>
              </a:buClr>
              <a:buSzPts val="1600"/>
              <a:buFont typeface="Arial"/>
              <a:buChar char="•"/>
            </a:pPr>
            <a:r>
              <a:rPr lang="en-US" sz="1600" kern="0" dirty="0">
                <a:solidFill>
                  <a:srgbClr val="000000"/>
                </a:solidFill>
                <a:latin typeface="Calibri"/>
                <a:ea typeface="Calibri"/>
                <a:cs typeface="Calibri"/>
                <a:sym typeface="Calibri"/>
              </a:rPr>
              <a:t>Recent updates</a:t>
            </a:r>
            <a:endParaRPr sz="1400" kern="0" dirty="0">
              <a:solidFill>
                <a:srgbClr val="000000"/>
              </a:solidFill>
              <a:latin typeface="Arial"/>
              <a:ea typeface="Arial"/>
              <a:cs typeface="Arial"/>
              <a:sym typeface="Arial"/>
            </a:endParaRPr>
          </a:p>
          <a:p>
            <a:pPr marL="0" lvl="2">
              <a:buClr>
                <a:srgbClr val="000000"/>
              </a:buClr>
              <a:buSzPts val="1600"/>
            </a:pPr>
            <a:r>
              <a:rPr lang="en-US" sz="1600" kern="0" dirty="0">
                <a:solidFill>
                  <a:srgbClr val="000000"/>
                </a:solidFill>
                <a:latin typeface="Arial"/>
                <a:cs typeface="Arial"/>
                <a:sym typeface="Arial"/>
              </a:rPr>
              <a:t>NYIIX is live at Equinix 275 Hartz Way in Secaucus, New Jersey</a:t>
            </a:r>
            <a:endParaRPr lang="en-US" sz="1600" kern="0" dirty="0">
              <a:solidFill>
                <a:srgbClr val="000000"/>
              </a:solidFill>
              <a:latin typeface="Arial"/>
              <a:ea typeface="Arial"/>
              <a:cs typeface="Arial"/>
              <a:sym typeface="Arial"/>
            </a:endParaRPr>
          </a:p>
        </p:txBody>
      </p:sp>
      <p:pic>
        <p:nvPicPr>
          <p:cNvPr id="2" name="Picture 1">
            <a:extLst>
              <a:ext uri="{FF2B5EF4-FFF2-40B4-BE49-F238E27FC236}">
                <a16:creationId xmlns:a16="http://schemas.microsoft.com/office/drawing/2014/main" id="{6A319726-70F3-8427-B404-9AAC4238D2B2}"/>
              </a:ext>
            </a:extLst>
          </p:cNvPr>
          <p:cNvPicPr>
            <a:picLocks noChangeAspect="1"/>
          </p:cNvPicPr>
          <p:nvPr/>
        </p:nvPicPr>
        <p:blipFill>
          <a:blip r:embed="rId3"/>
          <a:stretch>
            <a:fillRect/>
          </a:stretch>
        </p:blipFill>
        <p:spPr>
          <a:xfrm>
            <a:off x="9470019" y="47199"/>
            <a:ext cx="842965" cy="200706"/>
          </a:xfrm>
          <a:prstGeom prst="rect">
            <a:avLst/>
          </a:prstGeom>
        </p:spPr>
      </p:pic>
      <p:sp>
        <p:nvSpPr>
          <p:cNvPr id="5" name="Google Shape;57;p11">
            <a:extLst>
              <a:ext uri="{FF2B5EF4-FFF2-40B4-BE49-F238E27FC236}">
                <a16:creationId xmlns:a16="http://schemas.microsoft.com/office/drawing/2014/main" id="{33652367-33B4-91B6-E96E-4F9E3B2BD381}"/>
              </a:ext>
            </a:extLst>
          </p:cNvPr>
          <p:cNvSpPr txBox="1">
            <a:spLocks/>
          </p:cNvSpPr>
          <p:nvPr/>
        </p:nvSpPr>
        <p:spPr>
          <a:xfrm>
            <a:off x="5398121" y="11594"/>
            <a:ext cx="1266953" cy="272141"/>
          </a:xfrm>
          <a:prstGeom prst="rect">
            <a:avLst/>
          </a:prstGeom>
          <a:noFill/>
          <a:ln>
            <a:noFill/>
          </a:ln>
        </p:spPr>
        <p:txBody>
          <a:bodyPr spcFirstLastPara="1" wrap="square" lIns="91425" tIns="45700" rIns="91425" bIns="45700" anchor="ctr"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SzPct val="111111"/>
            </a:pPr>
            <a:r>
              <a:rPr lang="en-US" b="1" kern="0" dirty="0"/>
              <a:t>NYIIX</a:t>
            </a:r>
            <a:r>
              <a:rPr lang="en-US" kern="0" dirty="0"/>
              <a:t> </a:t>
            </a:r>
          </a:p>
        </p:txBody>
      </p:sp>
      <p:pic>
        <p:nvPicPr>
          <p:cNvPr id="6" name="Picture 5" descr="A person in a suit smiling&#10;&#10;Description automatically generated">
            <a:extLst>
              <a:ext uri="{FF2B5EF4-FFF2-40B4-BE49-F238E27FC236}">
                <a16:creationId xmlns:a16="http://schemas.microsoft.com/office/drawing/2014/main" id="{B8F5CBD6-DB28-56E3-66AC-781EA35E6188}"/>
              </a:ext>
            </a:extLst>
          </p:cNvPr>
          <p:cNvPicPr>
            <a:picLocks noChangeAspect="1"/>
          </p:cNvPicPr>
          <p:nvPr/>
        </p:nvPicPr>
        <p:blipFill>
          <a:blip r:embed="rId4"/>
          <a:stretch>
            <a:fillRect/>
          </a:stretch>
        </p:blipFill>
        <p:spPr>
          <a:xfrm rot="16200000">
            <a:off x="9212756" y="5839611"/>
            <a:ext cx="954652" cy="636434"/>
          </a:xfrm>
          <a:prstGeom prst="rect">
            <a:avLst/>
          </a:prstGeom>
        </p:spPr>
      </p:pic>
      <p:sp>
        <p:nvSpPr>
          <p:cNvPr id="7" name="TextBox 6">
            <a:extLst>
              <a:ext uri="{FF2B5EF4-FFF2-40B4-BE49-F238E27FC236}">
                <a16:creationId xmlns:a16="http://schemas.microsoft.com/office/drawing/2014/main" id="{E65BACF7-3F67-91B9-E664-37EB8A352E12}"/>
              </a:ext>
            </a:extLst>
          </p:cNvPr>
          <p:cNvSpPr txBox="1"/>
          <p:nvPr/>
        </p:nvSpPr>
        <p:spPr>
          <a:xfrm>
            <a:off x="9112013" y="6635155"/>
            <a:ext cx="1200970" cy="307777"/>
          </a:xfrm>
          <a:prstGeom prst="rect">
            <a:avLst/>
          </a:prstGeom>
          <a:noFill/>
        </p:spPr>
        <p:txBody>
          <a:bodyPr wrap="none" rtlCol="0">
            <a:spAutoFit/>
          </a:bodyPr>
          <a:lstStyle/>
          <a:p>
            <a:pPr>
              <a:buClr>
                <a:srgbClr val="000000"/>
              </a:buClr>
            </a:pPr>
            <a:r>
              <a:rPr lang="en-US" sz="1400" kern="0" dirty="0">
                <a:solidFill>
                  <a:srgbClr val="000000"/>
                </a:solidFill>
                <a:latin typeface="Arial"/>
                <a:cs typeface="Arial"/>
                <a:sym typeface="Arial"/>
              </a:rPr>
              <a:t>Akio </a:t>
            </a:r>
            <a:r>
              <a:rPr lang="en-US" sz="1400" kern="0" dirty="0" err="1">
                <a:solidFill>
                  <a:srgbClr val="000000"/>
                </a:solidFill>
                <a:latin typeface="Arial"/>
                <a:cs typeface="Arial"/>
                <a:sym typeface="Arial"/>
              </a:rPr>
              <a:t>Sugeno</a:t>
            </a:r>
            <a:endParaRPr lang="en-US" sz="1400" kern="0" dirty="0">
              <a:solidFill>
                <a:srgbClr val="000000"/>
              </a:solidFill>
              <a:latin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Google Shape;104;p11"/>
          <p:cNvSpPr txBox="1">
            <a:spLocks noGrp="1"/>
          </p:cNvSpPr>
          <p:nvPr>
            <p:ph type="title"/>
          </p:nvPr>
        </p:nvSpPr>
        <p:spPr>
          <a:xfrm>
            <a:off x="1981200" y="116631"/>
            <a:ext cx="8229600" cy="576067"/>
          </a:xfrm>
          <a:prstGeom prst="rect">
            <a:avLst/>
          </a:prstGeom>
        </p:spPr>
        <p:txBody>
          <a:bodyPr/>
          <a:lstStyle>
            <a:lvl1pPr>
              <a:defRPr sz="2800"/>
            </a:lvl1pPr>
          </a:lstStyle>
          <a:p>
            <a:r>
              <a:t>PIT</a:t>
            </a:r>
          </a:p>
        </p:txBody>
      </p:sp>
      <p:graphicFrame>
        <p:nvGraphicFramePr>
          <p:cNvPr id="101" name="Google Shape;105;p11"/>
          <p:cNvGraphicFramePr/>
          <p:nvPr/>
        </p:nvGraphicFramePr>
        <p:xfrm>
          <a:off x="1758585" y="765175"/>
          <a:ext cx="8641774" cy="3505280"/>
        </p:xfrm>
        <a:graphic>
          <a:graphicData uri="http://schemas.openxmlformats.org/drawingml/2006/table">
            <a:tbl>
              <a:tblPr firstRow="1"/>
              <a:tblGrid>
                <a:gridCol w="2016225">
                  <a:extLst>
                    <a:ext uri="{9D8B030D-6E8A-4147-A177-3AD203B41FA5}">
                      <a16:colId xmlns:a16="http://schemas.microsoft.com/office/drawing/2014/main" val="20000"/>
                    </a:ext>
                  </a:extLst>
                </a:gridCol>
                <a:gridCol w="3380549">
                  <a:extLst>
                    <a:ext uri="{9D8B030D-6E8A-4147-A177-3AD203B41FA5}">
                      <a16:colId xmlns:a16="http://schemas.microsoft.com/office/drawing/2014/main" val="20001"/>
                    </a:ext>
                  </a:extLst>
                </a:gridCol>
                <a:gridCol w="3245000">
                  <a:extLst>
                    <a:ext uri="{9D8B030D-6E8A-4147-A177-3AD203B41FA5}">
                      <a16:colId xmlns:a16="http://schemas.microsoft.com/office/drawing/2014/main" val="20002"/>
                    </a:ext>
                  </a:extLst>
                </a:gridCol>
              </a:tblGrid>
              <a:tr h="370850">
                <a:tc>
                  <a:txBody>
                    <a:bodyPr/>
                    <a:lstStyle/>
                    <a:p>
                      <a:pPr algn="l">
                        <a:defRPr sz="1800"/>
                      </a:pPr>
                      <a:r>
                        <a:rPr>
                          <a:sym typeface="Arial"/>
                        </a:rPr>
                        <a:t>IX Name</a:t>
                      </a:r>
                    </a:p>
                  </a:txBody>
                  <a:tcPr marL="45725" marR="45725" marT="45725" marB="45725" horzOverflow="overflow">
                    <a:solidFill>
                      <a:srgbClr val="EAF1DD"/>
                    </a:solidFill>
                  </a:tcPr>
                </a:tc>
                <a:tc>
                  <a:txBody>
                    <a:bodyPr/>
                    <a:lstStyle/>
                    <a:p>
                      <a:pPr algn="l">
                        <a:defRPr sz="1800"/>
                      </a:pPr>
                      <a:r>
                        <a:rPr>
                          <a:sym typeface="Arial"/>
                        </a:rPr>
                        <a:t>PIT Chile AS61522</a:t>
                      </a:r>
                    </a:p>
                  </a:txBody>
                  <a:tcPr marL="45725" marR="45725" marT="45725" marB="45725" horzOverflow="overflow"/>
                </a:tc>
                <a:tc>
                  <a:txBody>
                    <a:bodyPr/>
                    <a:lstStyle/>
                    <a:p>
                      <a:pPr algn="l">
                        <a:defRPr sz="1800"/>
                      </a:pPr>
                      <a:r>
                        <a:rPr>
                          <a:sym typeface="Arial"/>
                        </a:rPr>
                        <a:t>PIT Mexico AS61525</a:t>
                      </a:r>
                    </a:p>
                  </a:txBody>
                  <a:tcPr marL="45725" marR="45725" marT="45725" marB="45725" horzOverflow="overflow"/>
                </a:tc>
                <a:extLst>
                  <a:ext uri="{0D108BD9-81ED-4DB2-BD59-A6C34878D82A}">
                    <a16:rowId xmlns:a16="http://schemas.microsoft.com/office/drawing/2014/main" val="10000"/>
                  </a:ext>
                </a:extLst>
              </a:tr>
              <a:tr h="370850">
                <a:tc>
                  <a:txBody>
                    <a:bodyPr/>
                    <a:lstStyle/>
                    <a:p>
                      <a:pPr algn="l">
                        <a:defRPr sz="1800"/>
                      </a:pPr>
                      <a:r>
                        <a:rPr>
                          <a:sym typeface="Arial"/>
                        </a:rPr>
                        <a:t>City, Country</a:t>
                      </a:r>
                    </a:p>
                  </a:txBody>
                  <a:tcPr marL="45725" marR="45725" marT="45725" marB="45725" horzOverflow="overflow">
                    <a:solidFill>
                      <a:srgbClr val="EAF1DD"/>
                    </a:solidFill>
                  </a:tcPr>
                </a:tc>
                <a:tc>
                  <a:txBody>
                    <a:bodyPr/>
                    <a:lstStyle/>
                    <a:p>
                      <a:pPr algn="l">
                        <a:defRPr sz="1800"/>
                      </a:pPr>
                      <a:r>
                        <a:rPr>
                          <a:sym typeface="Arial"/>
                        </a:rPr>
                        <a:t>Santiago, Chile</a:t>
                      </a:r>
                    </a:p>
                  </a:txBody>
                  <a:tcPr marL="45725" marR="45725" marT="45725" marB="45725" horzOverflow="overflow"/>
                </a:tc>
                <a:tc>
                  <a:txBody>
                    <a:bodyPr/>
                    <a:lstStyle/>
                    <a:p>
                      <a:pPr algn="l">
                        <a:defRPr sz="1800"/>
                      </a:pPr>
                      <a:r>
                        <a:rPr>
                          <a:sym typeface="Arial"/>
                        </a:rPr>
                        <a:t>Queretaro, Mexico</a:t>
                      </a:r>
                    </a:p>
                  </a:txBody>
                  <a:tcPr marL="45725" marR="45725" marT="45725" marB="45725" horzOverflow="overflow"/>
                </a:tc>
                <a:extLst>
                  <a:ext uri="{0D108BD9-81ED-4DB2-BD59-A6C34878D82A}">
                    <a16:rowId xmlns:a16="http://schemas.microsoft.com/office/drawing/2014/main" val="10001"/>
                  </a:ext>
                </a:extLst>
              </a:tr>
              <a:tr h="370850">
                <a:tc>
                  <a:txBody>
                    <a:bodyPr/>
                    <a:lstStyle/>
                    <a:p>
                      <a:pPr algn="l">
                        <a:defRPr sz="1800"/>
                      </a:pPr>
                      <a:r>
                        <a:rPr>
                          <a:sym typeface="Arial"/>
                        </a:rPr>
                        <a:t>Point of Presence</a:t>
                      </a:r>
                    </a:p>
                  </a:txBody>
                  <a:tcPr marL="45725" marR="45725" marT="45725" marB="45725" horzOverflow="overflow">
                    <a:solidFill>
                      <a:srgbClr val="EAF1DD"/>
                    </a:solidFill>
                  </a:tcPr>
                </a:tc>
                <a:tc>
                  <a:txBody>
                    <a:bodyPr/>
                    <a:lstStyle/>
                    <a:p>
                      <a:pPr marL="182563" indent="-182563" algn="l">
                        <a:buClr>
                          <a:srgbClr val="000000"/>
                        </a:buClr>
                        <a:buSzPts val="1800"/>
                        <a:buFont typeface="Arial"/>
                        <a:buChar char="•"/>
                        <a:defRPr sz="1800">
                          <a:sym typeface="Arial"/>
                        </a:defRPr>
                      </a:pPr>
                      <a:r>
                        <a:t>13 POPs over Metropolitan region </a:t>
                      </a:r>
                    </a:p>
                  </a:txBody>
                  <a:tcPr marL="45725" marR="45725" marT="45725" marB="45725" horzOverflow="overflow"/>
                </a:tc>
                <a:tc>
                  <a:txBody>
                    <a:bodyPr/>
                    <a:lstStyle/>
                    <a:p>
                      <a:pPr marL="182563" indent="-182563" algn="l">
                        <a:buClr>
                          <a:srgbClr val="000000"/>
                        </a:buClr>
                        <a:buSzPts val="1800"/>
                        <a:buFont typeface="Arial"/>
                        <a:buChar char="•"/>
                        <a:defRPr sz="1800">
                          <a:sym typeface="Arial"/>
                        </a:defRPr>
                      </a:pPr>
                      <a:r>
                        <a:t>KIO Queretaro (QRO1)</a:t>
                      </a:r>
                    </a:p>
                    <a:p>
                      <a:pPr marL="182563" indent="-182563" algn="l">
                        <a:buClr>
                          <a:srgbClr val="000000"/>
                        </a:buClr>
                        <a:buSzPts val="1800"/>
                        <a:buFont typeface="Arial"/>
                        <a:buChar char="•"/>
                        <a:defRPr sz="1800">
                          <a:sym typeface="Arial"/>
                        </a:defRPr>
                      </a:pPr>
                      <a:r>
                        <a:t>Equinix (MX1) Coming up!</a:t>
                      </a:r>
                    </a:p>
                  </a:txBody>
                  <a:tcPr marL="45725" marR="45725" marT="45725" marB="45725" horzOverflow="overflow"/>
                </a:tc>
                <a:extLst>
                  <a:ext uri="{0D108BD9-81ED-4DB2-BD59-A6C34878D82A}">
                    <a16:rowId xmlns:a16="http://schemas.microsoft.com/office/drawing/2014/main" val="10002"/>
                  </a:ext>
                </a:extLst>
              </a:tr>
              <a:tr h="370850">
                <a:tc>
                  <a:txBody>
                    <a:bodyPr/>
                    <a:lstStyle/>
                    <a:p>
                      <a:pPr algn="l">
                        <a:defRPr sz="1800"/>
                      </a:pPr>
                      <a:r>
                        <a:rPr>
                          <a:sym typeface="Arial"/>
                        </a:rPr>
                        <a:t># of connected ASN</a:t>
                      </a:r>
                    </a:p>
                  </a:txBody>
                  <a:tcPr marL="45725" marR="45725" marT="45725" marB="45725" horzOverflow="overflow">
                    <a:solidFill>
                      <a:srgbClr val="EAF1DD"/>
                    </a:solidFill>
                  </a:tcPr>
                </a:tc>
                <a:tc>
                  <a:txBody>
                    <a:bodyPr/>
                    <a:lstStyle/>
                    <a:p>
                      <a:pPr algn="l">
                        <a:defRPr sz="1800"/>
                      </a:pPr>
                      <a:r>
                        <a:rPr>
                          <a:sym typeface="Arial"/>
                        </a:rPr>
                        <a:t>149</a:t>
                      </a:r>
                    </a:p>
                  </a:txBody>
                  <a:tcPr marL="45725" marR="45725" marT="45725" marB="45725" horzOverflow="overflow"/>
                </a:tc>
                <a:tc>
                  <a:txBody>
                    <a:bodyPr/>
                    <a:lstStyle/>
                    <a:p>
                      <a:pPr algn="l">
                        <a:defRPr sz="1800"/>
                      </a:pPr>
                      <a:r>
                        <a:rPr>
                          <a:sym typeface="Arial"/>
                        </a:rPr>
                        <a:t>20</a:t>
                      </a:r>
                    </a:p>
                  </a:txBody>
                  <a:tcPr marL="45725" marR="45725" marT="45725" marB="45725" horzOverflow="overflow"/>
                </a:tc>
                <a:extLst>
                  <a:ext uri="{0D108BD9-81ED-4DB2-BD59-A6C34878D82A}">
                    <a16:rowId xmlns:a16="http://schemas.microsoft.com/office/drawing/2014/main" val="10003"/>
                  </a:ext>
                </a:extLst>
              </a:tr>
              <a:tr h="370850">
                <a:tc>
                  <a:txBody>
                    <a:bodyPr/>
                    <a:lstStyle/>
                    <a:p>
                      <a:pPr algn="l">
                        <a:defRPr sz="1800"/>
                      </a:pPr>
                      <a:r>
                        <a:rPr>
                          <a:sym typeface="Arial"/>
                        </a:rPr>
                        <a:t>Peak traffic </a:t>
                      </a:r>
                    </a:p>
                  </a:txBody>
                  <a:tcPr marL="45725" marR="45725" marT="45725" marB="45725" horzOverflow="overflow">
                    <a:solidFill>
                      <a:srgbClr val="EAF1DD"/>
                    </a:solidFill>
                  </a:tcPr>
                </a:tc>
                <a:tc>
                  <a:txBody>
                    <a:bodyPr/>
                    <a:lstStyle/>
                    <a:p>
                      <a:pPr algn="l">
                        <a:defRPr sz="1800"/>
                      </a:pPr>
                      <a:r>
                        <a:rPr>
                          <a:sym typeface="Arial"/>
                        </a:rPr>
                        <a:t>16 Tbps</a:t>
                      </a:r>
                    </a:p>
                  </a:txBody>
                  <a:tcPr marL="45725" marR="45725" marT="45725" marB="45725" horzOverflow="overflow"/>
                </a:tc>
                <a:tc>
                  <a:txBody>
                    <a:bodyPr/>
                    <a:lstStyle/>
                    <a:p>
                      <a:pPr algn="l">
                        <a:defRPr sz="1800"/>
                      </a:pPr>
                      <a:r>
                        <a:rPr>
                          <a:sym typeface="Arial"/>
                        </a:rPr>
                        <a:t>600 Gbps</a:t>
                      </a:r>
                    </a:p>
                  </a:txBody>
                  <a:tcPr marL="45725" marR="45725" marT="45725" marB="45725" horzOverflow="overflow"/>
                </a:tc>
                <a:extLst>
                  <a:ext uri="{0D108BD9-81ED-4DB2-BD59-A6C34878D82A}">
                    <a16:rowId xmlns:a16="http://schemas.microsoft.com/office/drawing/2014/main" val="10004"/>
                  </a:ext>
                </a:extLst>
              </a:tr>
              <a:tr h="370850">
                <a:tc>
                  <a:txBody>
                    <a:bodyPr/>
                    <a:lstStyle/>
                    <a:p>
                      <a:pPr algn="l">
                        <a:defRPr sz="1800"/>
                      </a:pPr>
                      <a:r>
                        <a:rPr>
                          <a:sym typeface="Arial"/>
                        </a:rPr>
                        <a:t>Route Servers</a:t>
                      </a:r>
                    </a:p>
                  </a:txBody>
                  <a:tcPr marL="45725" marR="45725" marT="45725" marB="45725" horzOverflow="overflow">
                    <a:solidFill>
                      <a:srgbClr val="EAF1DD"/>
                    </a:solidFill>
                  </a:tcPr>
                </a:tc>
                <a:tc>
                  <a:txBody>
                    <a:bodyPr/>
                    <a:lstStyle/>
                    <a:p>
                      <a:pPr algn="l">
                        <a:defRPr sz="1800"/>
                      </a:pPr>
                      <a:r>
                        <a:rPr>
                          <a:sym typeface="Arial"/>
                        </a:rPr>
                        <a:t>Yes (BIRD)</a:t>
                      </a:r>
                    </a:p>
                  </a:txBody>
                  <a:tcPr marL="45725" marR="45725" marT="45725" marB="45725" horzOverflow="overflow"/>
                </a:tc>
                <a:tc>
                  <a:txBody>
                    <a:bodyPr/>
                    <a:lstStyle/>
                    <a:p>
                      <a:pPr algn="l">
                        <a:defRPr sz="1800"/>
                      </a:pPr>
                      <a:r>
                        <a:rPr>
                          <a:sym typeface="Arial"/>
                        </a:rPr>
                        <a:t>Yes (BIRD)</a:t>
                      </a:r>
                    </a:p>
                  </a:txBody>
                  <a:tcPr marL="45725" marR="45725" marT="45725" marB="45725" horzOverflow="overflow"/>
                </a:tc>
                <a:extLst>
                  <a:ext uri="{0D108BD9-81ED-4DB2-BD59-A6C34878D82A}">
                    <a16:rowId xmlns:a16="http://schemas.microsoft.com/office/drawing/2014/main" val="10005"/>
                  </a:ext>
                </a:extLst>
              </a:tr>
              <a:tr h="370850">
                <a:tc>
                  <a:txBody>
                    <a:bodyPr/>
                    <a:lstStyle/>
                    <a:p>
                      <a:pPr algn="l">
                        <a:defRPr sz="1800"/>
                      </a:pPr>
                      <a:r>
                        <a:rPr>
                          <a:sym typeface="Arial"/>
                        </a:rPr>
                        <a:t>RPKI</a:t>
                      </a:r>
                    </a:p>
                  </a:txBody>
                  <a:tcPr marL="45725" marR="45725" marT="45725" marB="45725" horzOverflow="overflow">
                    <a:solidFill>
                      <a:srgbClr val="EAF1DD"/>
                    </a:solidFill>
                  </a:tcPr>
                </a:tc>
                <a:tc>
                  <a:txBody>
                    <a:bodyPr/>
                    <a:lstStyle/>
                    <a:p>
                      <a:pPr algn="l">
                        <a:defRPr sz="1800"/>
                      </a:pPr>
                      <a:r>
                        <a:rPr>
                          <a:sym typeface="Arial"/>
                        </a:rPr>
                        <a:t>Yes</a:t>
                      </a:r>
                    </a:p>
                  </a:txBody>
                  <a:tcPr marL="45725" marR="45725" marT="45725" marB="45725" horzOverflow="overflow"/>
                </a:tc>
                <a:tc>
                  <a:txBody>
                    <a:bodyPr/>
                    <a:lstStyle/>
                    <a:p>
                      <a:pPr algn="l">
                        <a:defRPr sz="1800"/>
                      </a:pPr>
                      <a:r>
                        <a:rPr>
                          <a:sym typeface="Arial"/>
                        </a:rPr>
                        <a:t>Yes</a:t>
                      </a:r>
                    </a:p>
                  </a:txBody>
                  <a:tcPr marL="45725" marR="45725" marT="45725" marB="45725" horzOverflow="overflow"/>
                </a:tc>
                <a:extLst>
                  <a:ext uri="{0D108BD9-81ED-4DB2-BD59-A6C34878D82A}">
                    <a16:rowId xmlns:a16="http://schemas.microsoft.com/office/drawing/2014/main" val="10006"/>
                  </a:ext>
                </a:extLst>
              </a:tr>
              <a:tr h="370850">
                <a:tc>
                  <a:txBody>
                    <a:bodyPr/>
                    <a:lstStyle/>
                    <a:p>
                      <a:pPr algn="l">
                        <a:defRPr sz="1800"/>
                      </a:pPr>
                      <a:r>
                        <a:rPr>
                          <a:sym typeface="Arial"/>
                        </a:rPr>
                        <a:t>Contact</a:t>
                      </a:r>
                    </a:p>
                  </a:txBody>
                  <a:tcPr marL="45725" marR="45725" marT="45725" marB="45725" horzOverflow="overflow">
                    <a:solidFill>
                      <a:srgbClr val="EAF1DD"/>
                    </a:solidFill>
                  </a:tcPr>
                </a:tc>
                <a:tc gridSpan="2">
                  <a:txBody>
                    <a:bodyPr/>
                    <a:lstStyle/>
                    <a:p>
                      <a:pPr algn="l">
                        <a:defRPr sz="1800"/>
                      </a:pPr>
                      <a:r>
                        <a:rPr>
                          <a:latin typeface="Calibri"/>
                          <a:ea typeface="Calibri"/>
                          <a:cs typeface="Calibri"/>
                        </a:rPr>
                        <a:t>info@p-i-t.net</a:t>
                      </a:r>
                    </a:p>
                  </a:txBody>
                  <a:tcPr marL="45725" marR="45725" marT="45725" marB="45725" horzOverflow="overflow"/>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02" name="Google Shape;106;p11"/>
          <p:cNvSpPr txBox="1"/>
          <p:nvPr/>
        </p:nvSpPr>
        <p:spPr>
          <a:xfrm>
            <a:off x="8541342" y="4965228"/>
            <a:ext cx="1852768" cy="3692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lvl1pPr algn="ctr">
              <a:defRPr sz="1800">
                <a:latin typeface="Calibri"/>
                <a:ea typeface="Calibri"/>
                <a:cs typeface="Calibri"/>
                <a:sym typeface="Calibri"/>
              </a:defRPr>
            </a:lvl1pPr>
          </a:lstStyle>
          <a:p>
            <a:pPr hangingPunct="0"/>
            <a:r>
              <a:rPr kern="0">
                <a:solidFill>
                  <a:srgbClr val="000000"/>
                </a:solidFill>
              </a:rPr>
              <a:t>Peering Persons</a:t>
            </a:r>
          </a:p>
        </p:txBody>
      </p:sp>
      <p:pic>
        <p:nvPicPr>
          <p:cNvPr id="103" name="pasted-movie.heic" descr="pasted-movie.heic"/>
          <p:cNvPicPr>
            <a:picLocks noChangeAspect="1"/>
          </p:cNvPicPr>
          <p:nvPr/>
        </p:nvPicPr>
        <p:blipFill>
          <a:blip r:embed="rId2"/>
          <a:stretch>
            <a:fillRect/>
          </a:stretch>
        </p:blipFill>
        <p:spPr>
          <a:xfrm>
            <a:off x="7609611" y="5322811"/>
            <a:ext cx="1755516" cy="1427124"/>
          </a:xfrm>
          <a:prstGeom prst="rect">
            <a:avLst/>
          </a:prstGeom>
          <a:ln w="12700">
            <a:miter lim="400000"/>
          </a:ln>
        </p:spPr>
      </p:pic>
      <p:pic>
        <p:nvPicPr>
          <p:cNvPr id="104" name="pasted-movie.png" descr="pasted-movie.png"/>
          <p:cNvPicPr>
            <a:picLocks noChangeAspect="1"/>
          </p:cNvPicPr>
          <p:nvPr/>
        </p:nvPicPr>
        <p:blipFill>
          <a:blip r:embed="rId3"/>
          <a:stretch>
            <a:fillRect/>
          </a:stretch>
        </p:blipFill>
        <p:spPr>
          <a:xfrm>
            <a:off x="9511248" y="5381097"/>
            <a:ext cx="779107" cy="1427124"/>
          </a:xfrm>
          <a:prstGeom prst="rect">
            <a:avLst/>
          </a:prstGeom>
          <a:ln w="12700">
            <a:miter lim="400000"/>
          </a:ln>
        </p:spPr>
      </p:pic>
      <p:pic>
        <p:nvPicPr>
          <p:cNvPr id="105" name="unknown.png" descr="unknown.png"/>
          <p:cNvPicPr>
            <a:picLocks noChangeAspect="1"/>
          </p:cNvPicPr>
          <p:nvPr/>
        </p:nvPicPr>
        <p:blipFill>
          <a:blip r:embed="rId4"/>
          <a:stretch>
            <a:fillRect/>
          </a:stretch>
        </p:blipFill>
        <p:spPr>
          <a:xfrm>
            <a:off x="9380281" y="-115856"/>
            <a:ext cx="1041041" cy="1041041"/>
          </a:xfrm>
          <a:prstGeom prst="rect">
            <a:avLst/>
          </a:prstGeom>
          <a:ln w="12700">
            <a:miter lim="400000"/>
          </a:ln>
        </p:spPr>
      </p:pic>
      <p:pic>
        <p:nvPicPr>
          <p:cNvPr id="106" name="pasted-movie.png" descr="pasted-movie.png"/>
          <p:cNvPicPr>
            <a:picLocks noChangeAspect="1"/>
          </p:cNvPicPr>
          <p:nvPr/>
        </p:nvPicPr>
        <p:blipFill>
          <a:blip r:embed="rId5"/>
          <a:stretch>
            <a:fillRect/>
          </a:stretch>
        </p:blipFill>
        <p:spPr>
          <a:xfrm>
            <a:off x="1807585" y="4589596"/>
            <a:ext cx="2260601" cy="2222501"/>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1"/>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Autofit/>
          </a:bodyPr>
          <a:lstStyle/>
          <a:p>
            <a:pPr>
              <a:buSzPct val="111111"/>
            </a:pPr>
            <a:r>
              <a:rPr lang="en-US" sz="4400" dirty="0"/>
              <a:t>PIT</a:t>
            </a:r>
            <a:endParaRPr sz="4400" dirty="0"/>
          </a:p>
        </p:txBody>
      </p:sp>
      <p:sp>
        <p:nvSpPr>
          <p:cNvPr id="106" name="Google Shape;106;p11"/>
          <p:cNvSpPr txBox="1"/>
          <p:nvPr/>
        </p:nvSpPr>
        <p:spPr>
          <a:xfrm>
            <a:off x="6921192" y="6408545"/>
            <a:ext cx="1944216" cy="369332"/>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kern="0" dirty="0">
                <a:solidFill>
                  <a:srgbClr val="000000"/>
                </a:solidFill>
                <a:latin typeface="Calibri"/>
                <a:ea typeface="Calibri"/>
                <a:cs typeface="Calibri"/>
                <a:sym typeface="Calibri"/>
              </a:rPr>
              <a:t>Peering Persons</a:t>
            </a:r>
            <a:endParaRPr kern="0" dirty="0">
              <a:solidFill>
                <a:srgbClr val="000000"/>
              </a:solidFill>
              <a:latin typeface="Calibri"/>
              <a:ea typeface="Calibri"/>
              <a:cs typeface="Calibri"/>
              <a:sym typeface="Calibri"/>
            </a:endParaRPr>
          </a:p>
        </p:txBody>
      </p:sp>
      <p:sp>
        <p:nvSpPr>
          <p:cNvPr id="107" name="Google Shape;107;p11"/>
          <p:cNvSpPr txBox="1"/>
          <p:nvPr/>
        </p:nvSpPr>
        <p:spPr>
          <a:xfrm>
            <a:off x="1646112" y="5686932"/>
            <a:ext cx="6609908" cy="830956"/>
          </a:xfrm>
          <a:prstGeom prst="rect">
            <a:avLst/>
          </a:prstGeom>
          <a:noFill/>
          <a:ln>
            <a:noFill/>
          </a:ln>
        </p:spPr>
        <p:txBody>
          <a:bodyPr spcFirstLastPara="1" wrap="square" lIns="91425" tIns="45700" rIns="91425" bIns="45700" anchor="t" anchorCtr="0">
            <a:spAutoFit/>
          </a:bodyPr>
          <a:lstStyle/>
          <a:p>
            <a:pPr indent="-101600">
              <a:buClr>
                <a:srgbClr val="000000"/>
              </a:buClr>
              <a:buSzPts val="1600"/>
              <a:buFont typeface="Arial"/>
              <a:buChar char="•"/>
            </a:pPr>
            <a:r>
              <a:rPr lang="en-US" sz="1600" kern="0" dirty="0">
                <a:solidFill>
                  <a:srgbClr val="000000"/>
                </a:solidFill>
                <a:latin typeface="Calibri"/>
                <a:ea typeface="Calibri"/>
                <a:cs typeface="Calibri"/>
                <a:sym typeface="Calibri"/>
              </a:rPr>
              <a:t>Recent updates</a:t>
            </a:r>
            <a:endParaRPr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es-ES" sz="1600" kern="0" dirty="0">
                <a:solidFill>
                  <a:srgbClr val="000000"/>
                </a:solidFill>
                <a:latin typeface="Calibri"/>
                <a:ea typeface="Calibri"/>
                <a:cs typeface="Calibri"/>
                <a:sym typeface="Calibri"/>
              </a:rPr>
              <a:t>400GbE </a:t>
            </a:r>
            <a:r>
              <a:rPr lang="es-ES" sz="1600" kern="0" dirty="0" err="1">
                <a:solidFill>
                  <a:srgbClr val="000000"/>
                </a:solidFill>
                <a:latin typeface="Calibri"/>
                <a:ea typeface="Calibri"/>
                <a:cs typeface="Calibri"/>
                <a:sym typeface="Calibri"/>
              </a:rPr>
              <a:t>ports</a:t>
            </a:r>
            <a:r>
              <a:rPr lang="es-ES" sz="1600" kern="0" dirty="0">
                <a:solidFill>
                  <a:srgbClr val="000000"/>
                </a:solidFill>
                <a:latin typeface="Calibri"/>
                <a:ea typeface="Calibri"/>
                <a:cs typeface="Calibri"/>
                <a:sym typeface="Calibri"/>
              </a:rPr>
              <a:t> </a:t>
            </a:r>
            <a:r>
              <a:rPr lang="es-ES" sz="1600" kern="0" dirty="0" err="1">
                <a:solidFill>
                  <a:srgbClr val="000000"/>
                </a:solidFill>
                <a:latin typeface="Calibri"/>
                <a:ea typeface="Calibri"/>
                <a:cs typeface="Calibri"/>
                <a:sym typeface="Calibri"/>
              </a:rPr>
              <a:t>now</a:t>
            </a:r>
            <a:r>
              <a:rPr lang="es-ES" sz="1600" kern="0" dirty="0">
                <a:solidFill>
                  <a:srgbClr val="000000"/>
                </a:solidFill>
                <a:latin typeface="Calibri"/>
                <a:ea typeface="Calibri"/>
                <a:cs typeface="Calibri"/>
                <a:sym typeface="Calibri"/>
              </a:rPr>
              <a:t> </a:t>
            </a:r>
            <a:r>
              <a:rPr lang="es-ES" sz="1600" kern="0" dirty="0" err="1">
                <a:solidFill>
                  <a:srgbClr val="000000"/>
                </a:solidFill>
                <a:latin typeface="Calibri"/>
                <a:ea typeface="Calibri"/>
                <a:cs typeface="Calibri"/>
                <a:sym typeface="Calibri"/>
              </a:rPr>
              <a:t>available</a:t>
            </a:r>
            <a:r>
              <a:rPr lang="es-ES" sz="1600" kern="0" dirty="0">
                <a:solidFill>
                  <a:srgbClr val="000000"/>
                </a:solidFill>
                <a:latin typeface="Calibri"/>
                <a:ea typeface="Calibri"/>
                <a:cs typeface="Calibri"/>
                <a:sym typeface="Calibri"/>
              </a:rPr>
              <a:t> in </a:t>
            </a:r>
            <a:r>
              <a:rPr lang="es-ES" sz="1600" kern="0" dirty="0" err="1">
                <a:solidFill>
                  <a:srgbClr val="000000"/>
                </a:solidFill>
                <a:latin typeface="Calibri"/>
                <a:ea typeface="Calibri"/>
                <a:cs typeface="Calibri"/>
                <a:sym typeface="Calibri"/>
              </a:rPr>
              <a:t>some</a:t>
            </a:r>
            <a:r>
              <a:rPr lang="es-ES" sz="1600" kern="0" dirty="0">
                <a:solidFill>
                  <a:srgbClr val="000000"/>
                </a:solidFill>
                <a:latin typeface="Calibri"/>
                <a:ea typeface="Calibri"/>
                <a:cs typeface="Calibri"/>
                <a:sym typeface="Calibri"/>
              </a:rPr>
              <a:t> </a:t>
            </a:r>
            <a:r>
              <a:rPr lang="es-ES" sz="1600" kern="0" dirty="0" err="1">
                <a:solidFill>
                  <a:srgbClr val="000000"/>
                </a:solidFill>
                <a:latin typeface="Calibri"/>
                <a:ea typeface="Calibri"/>
                <a:cs typeface="Calibri"/>
                <a:sym typeface="Calibri"/>
              </a:rPr>
              <a:t>locations</a:t>
            </a:r>
            <a:r>
              <a:rPr lang="es-ES" sz="1600" kern="0" dirty="0">
                <a:solidFill>
                  <a:srgbClr val="000000"/>
                </a:solidFill>
                <a:latin typeface="Calibri"/>
                <a:ea typeface="Calibri"/>
                <a:cs typeface="Calibri"/>
                <a:sym typeface="Calibri"/>
              </a:rPr>
              <a:t> </a:t>
            </a:r>
            <a:r>
              <a:rPr lang="es-ES" sz="1600" kern="0" dirty="0">
                <a:solidFill>
                  <a:srgbClr val="000000"/>
                </a:solidFill>
                <a:latin typeface="Calibri"/>
                <a:ea typeface="Calibri"/>
                <a:cs typeface="Calibri"/>
                <a:sym typeface="Wingdings" pitchFamily="2" charset="2"/>
              </a:rPr>
              <a:t></a:t>
            </a:r>
          </a:p>
          <a:p>
            <a:pPr lvl="1" indent="-101600">
              <a:buClr>
                <a:srgbClr val="000000"/>
              </a:buClr>
              <a:buSzPts val="1600"/>
              <a:buFont typeface="Arial"/>
              <a:buChar char="•"/>
            </a:pPr>
            <a:r>
              <a:rPr lang="es-ES" sz="1600" kern="0" dirty="0" err="1">
                <a:solidFill>
                  <a:srgbClr val="000000"/>
                </a:solidFill>
                <a:latin typeface="Calibri"/>
                <a:ea typeface="Calibri"/>
                <a:cs typeface="Calibri"/>
                <a:sym typeface="Wingdings" pitchFamily="2" charset="2"/>
              </a:rPr>
              <a:t>Launching</a:t>
            </a:r>
            <a:r>
              <a:rPr lang="es-ES" sz="1600" kern="0" dirty="0">
                <a:solidFill>
                  <a:srgbClr val="000000"/>
                </a:solidFill>
                <a:latin typeface="Calibri"/>
                <a:ea typeface="Calibri"/>
                <a:cs typeface="Calibri"/>
                <a:sym typeface="Wingdings" pitchFamily="2" charset="2"/>
              </a:rPr>
              <a:t> PIT </a:t>
            </a:r>
            <a:r>
              <a:rPr lang="es-ES" sz="1600" kern="0" dirty="0" err="1">
                <a:solidFill>
                  <a:srgbClr val="000000"/>
                </a:solidFill>
                <a:latin typeface="Calibri"/>
                <a:ea typeface="Calibri"/>
                <a:cs typeface="Calibri"/>
                <a:sym typeface="Wingdings" pitchFamily="2" charset="2"/>
              </a:rPr>
              <a:t>Panama</a:t>
            </a:r>
            <a:endParaRPr sz="1600" kern="0" dirty="0">
              <a:solidFill>
                <a:srgbClr val="000000"/>
              </a:solidFill>
              <a:latin typeface="Calibri"/>
              <a:ea typeface="Calibri"/>
              <a:cs typeface="Calibri"/>
              <a:sym typeface="Calibri"/>
            </a:endParaRPr>
          </a:p>
        </p:txBody>
      </p:sp>
      <p:grpSp>
        <p:nvGrpSpPr>
          <p:cNvPr id="112" name="Google Shape;112;p11"/>
          <p:cNvGrpSpPr/>
          <p:nvPr/>
        </p:nvGrpSpPr>
        <p:grpSpPr>
          <a:xfrm>
            <a:off x="9301134" y="5536531"/>
            <a:ext cx="1102860" cy="1313755"/>
            <a:chOff x="6680970" y="5508786"/>
            <a:chExt cx="1102860" cy="1313755"/>
          </a:xfrm>
        </p:grpSpPr>
        <p:sp>
          <p:nvSpPr>
            <p:cNvPr id="113" name="Google Shape;113;p11"/>
            <p:cNvSpPr/>
            <p:nvPr/>
          </p:nvSpPr>
          <p:spPr>
            <a:xfrm>
              <a:off x="6789420" y="5508786"/>
              <a:ext cx="994410" cy="985567"/>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400"/>
              </a:pPr>
              <a:endParaRPr sz="1400" kern="0">
                <a:solidFill>
                  <a:srgbClr val="FFFFFF"/>
                </a:solidFill>
                <a:latin typeface="Arial"/>
                <a:ea typeface="Arial"/>
                <a:cs typeface="Arial"/>
                <a:sym typeface="Arial"/>
              </a:endParaRPr>
            </a:p>
          </p:txBody>
        </p:sp>
        <p:sp>
          <p:nvSpPr>
            <p:cNvPr id="115" name="Google Shape;115;p11"/>
            <p:cNvSpPr txBox="1"/>
            <p:nvPr/>
          </p:nvSpPr>
          <p:spPr>
            <a:xfrm>
              <a:off x="6680970" y="6514805"/>
              <a:ext cx="1013044" cy="307736"/>
            </a:xfrm>
            <a:prstGeom prst="rect">
              <a:avLst/>
            </a:prstGeom>
            <a:noFill/>
            <a:ln>
              <a:noFill/>
            </a:ln>
          </p:spPr>
          <p:txBody>
            <a:bodyPr spcFirstLastPara="1" wrap="square" lIns="91425" tIns="45700" rIns="91425" bIns="45700" anchor="t" anchorCtr="0">
              <a:spAutoFit/>
            </a:bodyPr>
            <a:lstStyle/>
            <a:p>
              <a:pPr algn="ctr">
                <a:buClr>
                  <a:srgbClr val="000000"/>
                </a:buClr>
                <a:buSzPts val="1400"/>
              </a:pPr>
              <a:r>
                <a:rPr lang="en-US" sz="1400" kern="0" dirty="0">
                  <a:solidFill>
                    <a:srgbClr val="000000"/>
                  </a:solidFill>
                  <a:latin typeface="Arial"/>
                  <a:ea typeface="Arial"/>
                  <a:cs typeface="Arial"/>
                  <a:sym typeface="Arial"/>
                </a:rPr>
                <a:t>Salvador</a:t>
              </a:r>
              <a:endParaRPr sz="1400" kern="0" dirty="0">
                <a:solidFill>
                  <a:srgbClr val="000000"/>
                </a:solidFill>
                <a:latin typeface="Arial"/>
                <a:ea typeface="Arial"/>
                <a:cs typeface="Arial"/>
                <a:sym typeface="Arial"/>
              </a:endParaRPr>
            </a:p>
          </p:txBody>
        </p:sp>
      </p:grpSp>
      <p:grpSp>
        <p:nvGrpSpPr>
          <p:cNvPr id="2" name="Group 1">
            <a:extLst>
              <a:ext uri="{FF2B5EF4-FFF2-40B4-BE49-F238E27FC236}">
                <a16:creationId xmlns:a16="http://schemas.microsoft.com/office/drawing/2014/main" id="{B6C069AA-2435-AD9A-72E0-0FB8A76A0A0E}"/>
              </a:ext>
            </a:extLst>
          </p:cNvPr>
          <p:cNvGrpSpPr/>
          <p:nvPr/>
        </p:nvGrpSpPr>
        <p:grpSpPr>
          <a:xfrm>
            <a:off x="9654957" y="-35720"/>
            <a:ext cx="735051" cy="789465"/>
            <a:chOff x="1295400" y="-180312"/>
            <a:chExt cx="6553200" cy="7038312"/>
          </a:xfrm>
        </p:grpSpPr>
        <p:pic>
          <p:nvPicPr>
            <p:cNvPr id="3" name="Picture 2">
              <a:extLst>
                <a:ext uri="{FF2B5EF4-FFF2-40B4-BE49-F238E27FC236}">
                  <a16:creationId xmlns:a16="http://schemas.microsoft.com/office/drawing/2014/main" id="{05770AA4-9C8A-CC7E-B086-E394AA41DC1A}"/>
                </a:ext>
              </a:extLst>
            </p:cNvPr>
            <p:cNvPicPr>
              <a:picLocks noChangeAspect="1"/>
            </p:cNvPicPr>
            <p:nvPr/>
          </p:nvPicPr>
          <p:blipFill>
            <a:blip r:embed="rId3"/>
            <a:stretch>
              <a:fillRect/>
            </a:stretch>
          </p:blipFill>
          <p:spPr>
            <a:xfrm>
              <a:off x="1295400" y="-180312"/>
              <a:ext cx="6553200" cy="4787900"/>
            </a:xfrm>
            <a:prstGeom prst="rect">
              <a:avLst/>
            </a:prstGeom>
          </p:spPr>
        </p:pic>
        <p:pic>
          <p:nvPicPr>
            <p:cNvPr id="4" name="Picture 3">
              <a:extLst>
                <a:ext uri="{FF2B5EF4-FFF2-40B4-BE49-F238E27FC236}">
                  <a16:creationId xmlns:a16="http://schemas.microsoft.com/office/drawing/2014/main" id="{8C8FDBDF-5A1F-0BBD-4530-BFA7ACE7DD99}"/>
                </a:ext>
              </a:extLst>
            </p:cNvPr>
            <p:cNvPicPr>
              <a:picLocks noChangeAspect="1"/>
            </p:cNvPicPr>
            <p:nvPr/>
          </p:nvPicPr>
          <p:blipFill>
            <a:blip r:embed="rId4"/>
            <a:stretch>
              <a:fillRect/>
            </a:stretch>
          </p:blipFill>
          <p:spPr>
            <a:xfrm>
              <a:off x="1378914" y="3419680"/>
              <a:ext cx="6086756" cy="3438320"/>
            </a:xfrm>
            <a:prstGeom prst="rect">
              <a:avLst/>
            </a:prstGeom>
          </p:spPr>
        </p:pic>
      </p:grpSp>
      <p:graphicFrame>
        <p:nvGraphicFramePr>
          <p:cNvPr id="6" name="Google Shape;105;p11">
            <a:extLst>
              <a:ext uri="{FF2B5EF4-FFF2-40B4-BE49-F238E27FC236}">
                <a16:creationId xmlns:a16="http://schemas.microsoft.com/office/drawing/2014/main" id="{9B800D50-34C1-5127-D755-41B63C33DCE3}"/>
              </a:ext>
            </a:extLst>
          </p:cNvPr>
          <p:cNvGraphicFramePr/>
          <p:nvPr/>
        </p:nvGraphicFramePr>
        <p:xfrm>
          <a:off x="1592580" y="719457"/>
          <a:ext cx="8964489" cy="5623673"/>
        </p:xfrm>
        <a:graphic>
          <a:graphicData uri="http://schemas.openxmlformats.org/drawingml/2006/table">
            <a:tbl>
              <a:tblPr firstRow="1" bandRow="1">
                <a:noFill/>
              </a:tblPr>
              <a:tblGrid>
                <a:gridCol w="1120141">
                  <a:extLst>
                    <a:ext uri="{9D8B030D-6E8A-4147-A177-3AD203B41FA5}">
                      <a16:colId xmlns:a16="http://schemas.microsoft.com/office/drawing/2014/main" val="20000"/>
                    </a:ext>
                  </a:extLst>
                </a:gridCol>
                <a:gridCol w="1783080">
                  <a:extLst>
                    <a:ext uri="{9D8B030D-6E8A-4147-A177-3AD203B41FA5}">
                      <a16:colId xmlns:a16="http://schemas.microsoft.com/office/drawing/2014/main" val="20001"/>
                    </a:ext>
                  </a:extLst>
                </a:gridCol>
                <a:gridCol w="2011680">
                  <a:extLst>
                    <a:ext uri="{9D8B030D-6E8A-4147-A177-3AD203B41FA5}">
                      <a16:colId xmlns:a16="http://schemas.microsoft.com/office/drawing/2014/main" val="2071481795"/>
                    </a:ext>
                  </a:extLst>
                </a:gridCol>
                <a:gridCol w="1703070">
                  <a:extLst>
                    <a:ext uri="{9D8B030D-6E8A-4147-A177-3AD203B41FA5}">
                      <a16:colId xmlns:a16="http://schemas.microsoft.com/office/drawing/2014/main" val="2014200467"/>
                    </a:ext>
                  </a:extLst>
                </a:gridCol>
                <a:gridCol w="1165860">
                  <a:extLst>
                    <a:ext uri="{9D8B030D-6E8A-4147-A177-3AD203B41FA5}">
                      <a16:colId xmlns:a16="http://schemas.microsoft.com/office/drawing/2014/main" val="496439913"/>
                    </a:ext>
                  </a:extLst>
                </a:gridCol>
                <a:gridCol w="1180658">
                  <a:extLst>
                    <a:ext uri="{9D8B030D-6E8A-4147-A177-3AD203B41FA5}">
                      <a16:colId xmlns:a16="http://schemas.microsoft.com/office/drawing/2014/main" val="1333287956"/>
                    </a:ext>
                  </a:extLst>
                </a:gridCol>
              </a:tblGrid>
              <a:tr h="585778">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IX Name</a:t>
                      </a:r>
                      <a:endParaRPr sz="18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PIT – Peru </a:t>
                      </a: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(aka Perú IX)</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s-ES" sz="1800" u="none" strike="noStrike" cap="none" dirty="0"/>
                        <a:t>PIT - Colombia</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s-ES" sz="1800" u="none" strike="noStrike" cap="none" dirty="0"/>
                        <a:t>PIT - Guatemala</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s-ES" sz="1800" u="none" strike="noStrike" cap="none" dirty="0"/>
                        <a:t>PIT - Ecuador</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s-ES" sz="1800" u="none" strike="noStrike" cap="none" dirty="0"/>
                        <a:t>PIT - </a:t>
                      </a:r>
                      <a:r>
                        <a:rPr lang="es-ES" sz="1800" u="none" strike="noStrike" cap="none" dirty="0" err="1"/>
                        <a:t>Panama</a:t>
                      </a:r>
                      <a:endParaRPr sz="1800" u="none" strike="noStrike" cap="none" dirty="0"/>
                    </a:p>
                  </a:txBody>
                  <a:tcPr marL="91450" marR="91450" marT="45725" marB="45725"/>
                </a:tc>
                <a:extLst>
                  <a:ext uri="{0D108BD9-81ED-4DB2-BD59-A6C34878D82A}">
                    <a16:rowId xmlns:a16="http://schemas.microsoft.com/office/drawing/2014/main" val="10000"/>
                  </a:ext>
                </a:extLst>
              </a:tr>
              <a:tr h="753141">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City, Country</a:t>
                      </a:r>
                      <a:endParaRPr sz="16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u="none" strike="noStrike" cap="none" dirty="0"/>
                        <a:t>Lima, Arequipa, Trujillo, Chiclayo, Piura, Cuzco,</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s-ES" sz="1600" u="none" strike="noStrike" cap="none" dirty="0" err="1"/>
                        <a:t>Bogota</a:t>
                      </a:r>
                      <a:r>
                        <a:rPr lang="es-ES" sz="1600" u="none" strike="noStrike" cap="none" dirty="0"/>
                        <a:t>, </a:t>
                      </a:r>
                      <a:r>
                        <a:rPr lang="es-ES" sz="1600" u="none" strike="noStrike" cap="none" dirty="0" err="1"/>
                        <a:t>Medellin</a:t>
                      </a:r>
                      <a:r>
                        <a:rPr lang="es-ES" sz="1600" u="none" strike="noStrike" cap="none" dirty="0"/>
                        <a:t>, Barranquilla, Cali, Bucaramanga, </a:t>
                      </a:r>
                      <a:r>
                        <a:rPr lang="es-ES" sz="1600" u="none" strike="noStrike" cap="none" dirty="0" err="1"/>
                        <a:t>Cucuta</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s-ES" sz="1600" u="none" strike="noStrike" cap="none" dirty="0"/>
                        <a:t>Guatemala City</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s-ES" sz="1600" u="none" strike="noStrike" cap="none" dirty="0"/>
                        <a:t>Quito, Guayaquil</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s-ES" sz="1600" u="none" strike="noStrike" cap="none" dirty="0" err="1"/>
                        <a:t>Panama</a:t>
                      </a:r>
                      <a:r>
                        <a:rPr lang="es-ES" sz="1600" u="none" strike="noStrike" cap="none" dirty="0"/>
                        <a:t> City</a:t>
                      </a:r>
                      <a:endParaRPr sz="1600" u="none" strike="noStrike" cap="none" dirty="0"/>
                    </a:p>
                  </a:txBody>
                  <a:tcPr marL="91450" marR="91450" marT="45725" marB="45725"/>
                </a:tc>
                <a:extLst>
                  <a:ext uri="{0D108BD9-81ED-4DB2-BD59-A6C34878D82A}">
                    <a16:rowId xmlns:a16="http://schemas.microsoft.com/office/drawing/2014/main" val="10001"/>
                  </a:ext>
                </a:extLst>
              </a:tr>
              <a:tr h="976291">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Point of Presence</a:t>
                      </a:r>
                      <a:endParaRPr sz="1600" u="none" strike="noStrike" cap="none" dirty="0"/>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s-ES" sz="1600" u="none" strike="noStrike" cap="none" dirty="0" err="1">
                          <a:solidFill>
                            <a:srgbClr val="000000"/>
                          </a:solidFill>
                        </a:rPr>
                        <a:t>Equinix</a:t>
                      </a:r>
                      <a:r>
                        <a:rPr lang="es-ES" sz="1600" u="none" strike="noStrike" cap="none" dirty="0">
                          <a:solidFill>
                            <a:srgbClr val="000000"/>
                          </a:solidFill>
                        </a:rPr>
                        <a:t>, GTD, Cirion, </a:t>
                      </a:r>
                      <a:r>
                        <a:rPr lang="es-ES" sz="1600" u="none" strike="noStrike" cap="none" dirty="0" err="1">
                          <a:solidFill>
                            <a:srgbClr val="000000"/>
                          </a:solidFill>
                        </a:rPr>
                        <a:t>Telxius</a:t>
                      </a:r>
                      <a:r>
                        <a:rPr lang="es-ES" sz="1600" u="none" strike="noStrike" cap="none" dirty="0">
                          <a:solidFill>
                            <a:srgbClr val="000000"/>
                          </a:solidFill>
                        </a:rPr>
                        <a:t>, </a:t>
                      </a:r>
                      <a:r>
                        <a:rPr lang="es-ES" sz="1600" u="none" strike="noStrike" cap="none" dirty="0" err="1">
                          <a:solidFill>
                            <a:srgbClr val="000000"/>
                          </a:solidFill>
                        </a:rPr>
                        <a:t>Optical</a:t>
                      </a:r>
                      <a:r>
                        <a:rPr lang="es-ES" sz="1600" u="none" strike="noStrike" cap="none" dirty="0">
                          <a:solidFill>
                            <a:srgbClr val="000000"/>
                          </a:solidFill>
                        </a:rPr>
                        <a:t> and 20 + PoPs </a:t>
                      </a:r>
                    </a:p>
                  </a:txBody>
                  <a:tcPr marL="91450" marR="91450" marT="45725" marB="45725"/>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s-ES" sz="1600" u="none" strike="noStrike" cap="none" dirty="0" err="1">
                          <a:solidFill>
                            <a:srgbClr val="000000"/>
                          </a:solidFill>
                        </a:rPr>
                        <a:t>Bogota</a:t>
                      </a:r>
                      <a:r>
                        <a:rPr lang="es-ES" sz="1600" u="none" strike="noStrike" cap="none" dirty="0">
                          <a:solidFill>
                            <a:srgbClr val="000000"/>
                          </a:solidFill>
                        </a:rPr>
                        <a:t>: </a:t>
                      </a:r>
                      <a:r>
                        <a:rPr lang="es-ES" sz="1600" u="none" strike="noStrike" cap="none" dirty="0" err="1">
                          <a:solidFill>
                            <a:srgbClr val="000000"/>
                          </a:solidFill>
                        </a:rPr>
                        <a:t>Equinix</a:t>
                      </a:r>
                      <a:r>
                        <a:rPr lang="es-ES" sz="1600" u="none" strike="noStrike" cap="none" dirty="0">
                          <a:solidFill>
                            <a:srgbClr val="000000"/>
                          </a:solidFill>
                        </a:rPr>
                        <a:t> BG1, BG2</a:t>
                      </a:r>
                      <a:r>
                        <a:rPr lang="es-ES" sz="1600" u="none" strike="noStrike" cap="none" dirty="0">
                          <a:solidFill>
                            <a:schemeClr val="dk1"/>
                          </a:solidFill>
                        </a:rPr>
                        <a:t>, </a:t>
                      </a:r>
                      <a:r>
                        <a:rPr lang="es-ES" sz="1600" u="none" strike="noStrike" cap="none" dirty="0">
                          <a:solidFill>
                            <a:srgbClr val="000000"/>
                          </a:solidFill>
                        </a:rPr>
                        <a:t>ODATA, Liberty</a:t>
                      </a:r>
                      <a:r>
                        <a:rPr lang="es-ES" sz="1600" u="none" strike="noStrike" cap="none" dirty="0">
                          <a:solidFill>
                            <a:schemeClr val="dk1"/>
                          </a:solidFill>
                        </a:rPr>
                        <a:t>, </a:t>
                      </a:r>
                      <a:r>
                        <a:rPr lang="es-ES" sz="1600" u="none" strike="noStrike" cap="none" dirty="0" err="1">
                          <a:solidFill>
                            <a:srgbClr val="000000"/>
                          </a:solidFill>
                        </a:rPr>
                        <a:t>EdgeUno</a:t>
                      </a:r>
                      <a:r>
                        <a:rPr lang="es-ES" sz="1600" u="none" strike="noStrike" cap="none" dirty="0">
                          <a:solidFill>
                            <a:schemeClr val="dk1"/>
                          </a:solidFill>
                        </a:rPr>
                        <a:t> and 10 + PoPs</a:t>
                      </a:r>
                      <a:endParaRPr lang="es-ES" sz="1600" u="none" strike="noStrike" cap="none" dirty="0"/>
                    </a:p>
                  </a:txBody>
                  <a:tcPr marL="91450" marR="91450" marT="45725" marB="45725"/>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s-ES" sz="1600" u="none" strike="noStrike" cap="none" dirty="0">
                          <a:solidFill>
                            <a:srgbClr val="000000"/>
                          </a:solidFill>
                        </a:rPr>
                        <a:t>KIO and 5 </a:t>
                      </a:r>
                      <a:r>
                        <a:rPr lang="es-ES" sz="1600" u="none" strike="noStrike" cap="none" dirty="0" err="1">
                          <a:solidFill>
                            <a:srgbClr val="000000"/>
                          </a:solidFill>
                        </a:rPr>
                        <a:t>others</a:t>
                      </a:r>
                      <a:r>
                        <a:rPr lang="es-ES" sz="1600" u="none" strike="noStrike" cap="none" dirty="0">
                          <a:solidFill>
                            <a:srgbClr val="000000"/>
                          </a:solidFill>
                        </a:rPr>
                        <a:t> PoPs in </a:t>
                      </a:r>
                      <a:r>
                        <a:rPr lang="es-ES" sz="1600" u="none" strike="noStrike" cap="none" dirty="0" err="1">
                          <a:solidFill>
                            <a:srgbClr val="000000"/>
                          </a:solidFill>
                        </a:rPr>
                        <a:t>the</a:t>
                      </a:r>
                      <a:r>
                        <a:rPr lang="es-ES" sz="1600" u="none" strike="noStrike" cap="none" dirty="0">
                          <a:solidFill>
                            <a:srgbClr val="000000"/>
                          </a:solidFill>
                        </a:rPr>
                        <a:t> </a:t>
                      </a:r>
                      <a:r>
                        <a:rPr lang="es-ES" sz="1600" u="none" strike="noStrike" cap="none" dirty="0" err="1">
                          <a:solidFill>
                            <a:srgbClr val="000000"/>
                          </a:solidFill>
                        </a:rPr>
                        <a:t>city</a:t>
                      </a:r>
                      <a:endParaRPr lang="es-ES" sz="1600" u="none" strike="noStrike" cap="none" dirty="0">
                        <a:solidFill>
                          <a:srgbClr val="000000"/>
                        </a:solidFill>
                      </a:endParaRPr>
                    </a:p>
                  </a:txBody>
                  <a:tcPr marL="91450" marR="91450" marT="45725" marB="45725"/>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s-ES" sz="1600" u="none" strike="noStrike" cap="none" dirty="0" err="1">
                          <a:solidFill>
                            <a:srgbClr val="000000"/>
                          </a:solidFill>
                        </a:rPr>
                        <a:t>EdgeUno</a:t>
                      </a:r>
                      <a:r>
                        <a:rPr lang="es-ES" sz="1600" u="none" strike="noStrike" cap="none" dirty="0">
                          <a:solidFill>
                            <a:srgbClr val="000000"/>
                          </a:solidFill>
                        </a:rPr>
                        <a:t>, Cirion, UFINET</a:t>
                      </a:r>
                    </a:p>
                  </a:txBody>
                  <a:tcPr marL="91450" marR="91450" marT="45725" marB="45725"/>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s-ES" sz="1600" u="none" strike="noStrike" cap="none" dirty="0">
                          <a:solidFill>
                            <a:srgbClr val="000000"/>
                          </a:solidFill>
                        </a:rPr>
                        <a:t>PDG, KIO</a:t>
                      </a:r>
                    </a:p>
                  </a:txBody>
                  <a:tcPr marL="91450" marR="91450" marT="45725" marB="45725"/>
                </a:tc>
                <a:extLst>
                  <a:ext uri="{0D108BD9-81ED-4DB2-BD59-A6C34878D82A}">
                    <a16:rowId xmlns:a16="http://schemas.microsoft.com/office/drawing/2014/main" val="10002"/>
                  </a:ext>
                </a:extLst>
              </a:tr>
              <a:tr h="529991">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 of ASNs connected</a:t>
                      </a:r>
                      <a:endParaRPr sz="16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90+</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s-ES" sz="1600" u="none" strike="noStrike" cap="none" dirty="0"/>
                        <a:t>35+</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s-ES" sz="1600" u="none" strike="noStrike" cap="none" dirty="0"/>
                        <a:t>28</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s-ES" sz="1600" u="none" strike="noStrike" cap="none" dirty="0"/>
                        <a:t>5</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s-ES" sz="1600" u="none" strike="noStrike" cap="none" dirty="0"/>
                        <a:t>Just </a:t>
                      </a:r>
                      <a:r>
                        <a:rPr lang="es-ES" sz="1600" u="none" strike="noStrike" cap="none" dirty="0" err="1"/>
                        <a:t>started</a:t>
                      </a:r>
                      <a:endParaRPr sz="1600" u="none" strike="noStrike" cap="none" dirty="0"/>
                    </a:p>
                  </a:txBody>
                  <a:tcPr marL="91450" marR="91450" marT="45725" marB="45725"/>
                </a:tc>
                <a:extLst>
                  <a:ext uri="{0D108BD9-81ED-4DB2-BD59-A6C34878D82A}">
                    <a16:rowId xmlns:a16="http://schemas.microsoft.com/office/drawing/2014/main" val="10003"/>
                  </a:ext>
                </a:extLst>
              </a:tr>
              <a:tr h="306840">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a:t>Peak traffic </a:t>
                      </a:r>
                      <a:endParaRPr sz="16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3 </a:t>
                      </a:r>
                      <a:r>
                        <a:rPr lang="en-US" sz="1600" u="none" strike="noStrike" cap="none" dirty="0" err="1"/>
                        <a:t>Tbps</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s-ES" sz="1600" u="none" strike="noStrike" cap="none" dirty="0"/>
                        <a:t>650 Gbps</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s-ES" sz="1600" u="none" strike="noStrike" cap="none" dirty="0"/>
                        <a:t>280 Gbps</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s-ES" sz="1600" u="none" strike="noStrike" cap="none" dirty="0"/>
                        <a:t>&lt; 100 Gbps</a:t>
                      </a:r>
                      <a:endParaRPr sz="16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extLst>
                  <a:ext uri="{0D108BD9-81ED-4DB2-BD59-A6C34878D82A}">
                    <a16:rowId xmlns:a16="http://schemas.microsoft.com/office/drawing/2014/main" val="10004"/>
                  </a:ext>
                </a:extLst>
              </a:tr>
              <a:tr h="529991">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Route Servers</a:t>
                      </a:r>
                      <a:endParaRPr sz="1600" u="none" strike="noStrike" cap="none" dirty="0"/>
                    </a:p>
                  </a:txBody>
                  <a:tcPr marL="91450" marR="91450" marT="45725" marB="45725">
                    <a:solidFill>
                      <a:srgbClr val="EAF1DD"/>
                    </a:solidFill>
                  </a:tcPr>
                </a:tc>
                <a:tc gridSpan="5">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dirty="0"/>
                        <a:t>Yes (BIRD)</a:t>
                      </a:r>
                      <a:endParaRPr sz="16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extLst>
                  <a:ext uri="{0D108BD9-81ED-4DB2-BD59-A6C34878D82A}">
                    <a16:rowId xmlns:a16="http://schemas.microsoft.com/office/drawing/2014/main" val="10005"/>
                  </a:ext>
                </a:extLst>
              </a:tr>
              <a:tr h="306840">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RPKI</a:t>
                      </a:r>
                      <a:endParaRPr sz="1600" u="none" strike="noStrike" cap="none" dirty="0"/>
                    </a:p>
                  </a:txBody>
                  <a:tcPr marL="91450" marR="91450" marT="45725" marB="45725">
                    <a:solidFill>
                      <a:srgbClr val="EAF1DD"/>
                    </a:solidFill>
                  </a:tcPr>
                </a:tc>
                <a:tc gridSpan="5">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dirty="0"/>
                        <a:t>Yes</a:t>
                      </a:r>
                      <a:endParaRPr sz="16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extLst>
                  <a:ext uri="{0D108BD9-81ED-4DB2-BD59-A6C34878D82A}">
                    <a16:rowId xmlns:a16="http://schemas.microsoft.com/office/drawing/2014/main" val="10006"/>
                  </a:ext>
                </a:extLst>
              </a:tr>
              <a:tr h="533443">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Contact</a:t>
                      </a:r>
                      <a:endParaRPr sz="1600" u="none" strike="noStrike" cap="none" dirty="0"/>
                    </a:p>
                  </a:txBody>
                  <a:tcPr marL="91450" marR="91450" marT="45725" marB="45725">
                    <a:solidFill>
                      <a:srgbClr val="EAF1DD"/>
                    </a:solidFill>
                  </a:tcPr>
                </a:tc>
                <a:tc gridSpan="5">
                  <a:txBody>
                    <a:bodyPr/>
                    <a:lstStyle/>
                    <a:p>
                      <a:pPr marL="0" marR="0" lvl="0" indent="0" algn="ctr" rtl="0">
                        <a:lnSpc>
                          <a:spcPct val="100000"/>
                        </a:lnSpc>
                        <a:spcBef>
                          <a:spcPts val="0"/>
                        </a:spcBef>
                        <a:spcAft>
                          <a:spcPts val="0"/>
                        </a:spcAft>
                        <a:buClr>
                          <a:srgbClr val="000000"/>
                        </a:buClr>
                        <a:buSzPts val="1800"/>
                        <a:buFont typeface="Arial"/>
                        <a:buNone/>
                      </a:pPr>
                      <a:r>
                        <a:rPr lang="es-ES" sz="1800" u="none" strike="noStrike" cap="none" dirty="0"/>
                        <a:t>salvador@pit.net, +51 947 145 352</a:t>
                      </a:r>
                      <a:endParaRPr sz="18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tc>
                <a:extLst>
                  <a:ext uri="{0D108BD9-81ED-4DB2-BD59-A6C34878D82A}">
                    <a16:rowId xmlns:a16="http://schemas.microsoft.com/office/drawing/2014/main" val="10007"/>
                  </a:ext>
                </a:extLst>
              </a:tr>
            </a:tbl>
          </a:graphicData>
        </a:graphic>
      </p:graphicFrame>
      <p:pic>
        <p:nvPicPr>
          <p:cNvPr id="7" name="Picture 6">
            <a:extLst>
              <a:ext uri="{FF2B5EF4-FFF2-40B4-BE49-F238E27FC236}">
                <a16:creationId xmlns:a16="http://schemas.microsoft.com/office/drawing/2014/main" id="{7B6B3C22-B1F0-12FB-4DAC-74CF3C16FBFA}"/>
              </a:ext>
            </a:extLst>
          </p:cNvPr>
          <p:cNvPicPr>
            <a:picLocks noChangeAspect="1"/>
          </p:cNvPicPr>
          <p:nvPr/>
        </p:nvPicPr>
        <p:blipFill>
          <a:blip r:embed="rId5"/>
          <a:stretch>
            <a:fillRect/>
          </a:stretch>
        </p:blipFill>
        <p:spPr>
          <a:xfrm>
            <a:off x="9079231" y="4756708"/>
            <a:ext cx="1477839" cy="1798818"/>
          </a:xfrm>
          <a:prstGeom prst="rect">
            <a:avLst/>
          </a:prstGeom>
        </p:spPr>
      </p:pic>
    </p:spTree>
    <p:extLst>
      <p:ext uri="{BB962C8B-B14F-4D97-AF65-F5344CB8AC3E}">
        <p14:creationId xmlns:p14="http://schemas.microsoft.com/office/powerpoint/2010/main" val="2752196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5" name="Google Shape;105;p11"/>
          <p:cNvGraphicFramePr/>
          <p:nvPr/>
        </p:nvGraphicFramePr>
        <p:xfrm>
          <a:off x="1758587" y="765175"/>
          <a:ext cx="8449620" cy="4810840"/>
        </p:xfrm>
        <a:graphic>
          <a:graphicData uri="http://schemas.openxmlformats.org/drawingml/2006/table">
            <a:tbl>
              <a:tblPr firstRow="1" bandRow="1">
                <a:noFill/>
              </a:tblPr>
              <a:tblGrid>
                <a:gridCol w="1940948">
                  <a:extLst>
                    <a:ext uri="{9D8B030D-6E8A-4147-A177-3AD203B41FA5}">
                      <a16:colId xmlns:a16="http://schemas.microsoft.com/office/drawing/2014/main" val="20000"/>
                    </a:ext>
                  </a:extLst>
                </a:gridCol>
                <a:gridCol w="4486522">
                  <a:extLst>
                    <a:ext uri="{9D8B030D-6E8A-4147-A177-3AD203B41FA5}">
                      <a16:colId xmlns:a16="http://schemas.microsoft.com/office/drawing/2014/main" val="20001"/>
                    </a:ext>
                  </a:extLst>
                </a:gridCol>
                <a:gridCol w="2022150">
                  <a:extLst>
                    <a:ext uri="{9D8B030D-6E8A-4147-A177-3AD203B41FA5}">
                      <a16:colId xmlns:a16="http://schemas.microsoft.com/office/drawing/2014/main" val="2021594411"/>
                    </a:ext>
                  </a:extLst>
                </a:gridCol>
              </a:tblGrid>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IX Name</a:t>
                      </a:r>
                      <a:endParaRPr sz="16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SwissIX</a:t>
                      </a:r>
                      <a:endParaRPr sz="1600" u="none" strike="noStrike" cap="none" dirty="0"/>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lang="en-US" sz="1600" u="none" strike="noStrike" cap="none" dirty="0"/>
                        <a:t>Peering Persons</a:t>
                      </a: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City, Country</a:t>
                      </a:r>
                      <a:endParaRPr sz="16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u="none" strike="noStrike" cap="none" dirty="0"/>
                        <a:t>Zurich, Switzerland</a:t>
                      </a:r>
                      <a:endParaRPr sz="1600" u="none" strike="noStrike" cap="none" dirty="0"/>
                    </a:p>
                  </a:txBody>
                  <a:tcPr marL="91450" marR="91450" marT="45725" marB="45725"/>
                </a:tc>
                <a:tc rowSpan="2">
                  <a:txBody>
                    <a:bodyPr/>
                    <a:lstStyle/>
                    <a:p>
                      <a:pPr marL="0" marR="0" lvl="0" indent="0" algn="l" rtl="0">
                        <a:lnSpc>
                          <a:spcPct val="100000"/>
                        </a:lnSpc>
                        <a:spcBef>
                          <a:spcPts val="0"/>
                        </a:spcBef>
                        <a:spcAft>
                          <a:spcPts val="0"/>
                        </a:spcAft>
                        <a:buClr>
                          <a:schemeClr val="dk1"/>
                        </a:buClr>
                        <a:buSzPts val="1800"/>
                        <a:buFont typeface="Arial"/>
                        <a:buNone/>
                      </a:pPr>
                      <a:br>
                        <a:rPr lang="de-CH" sz="1600" u="none" strike="noStrike" cap="none" dirty="0"/>
                      </a:br>
                      <a:br>
                        <a:rPr lang="de-CH" sz="1600" u="none" strike="noStrike" cap="none" dirty="0"/>
                      </a:br>
                      <a:br>
                        <a:rPr lang="de-CH" sz="1600" u="none" strike="noStrike" cap="none" dirty="0"/>
                      </a:br>
                      <a:br>
                        <a:rPr lang="de-CH" sz="1600" u="none" strike="noStrike" cap="none" dirty="0"/>
                      </a:br>
                      <a:br>
                        <a:rPr lang="de-CH" sz="1600" u="none" strike="noStrike" cap="none" dirty="0"/>
                      </a:br>
                      <a:br>
                        <a:rPr lang="de-CH" sz="1600" u="none" strike="noStrike" cap="none" dirty="0"/>
                      </a:br>
                      <a:br>
                        <a:rPr lang="de-CH" sz="1600" u="none" strike="noStrike" cap="none" dirty="0"/>
                      </a:br>
                      <a:endParaRPr lang="de-CH" sz="16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Point of Presence</a:t>
                      </a:r>
                      <a:endParaRPr sz="1600" u="none" strike="noStrike" cap="none" dirty="0"/>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de-CH" sz="1600" u="none" strike="noStrike" cap="none" dirty="0">
                          <a:solidFill>
                            <a:srgbClr val="000000"/>
                          </a:solidFill>
                        </a:rPr>
                        <a:t>colobern.ch, Bern</a:t>
                      </a:r>
                    </a:p>
                    <a:p>
                      <a:pPr marL="182563" marR="0" lvl="0" indent="-182563" algn="l" rtl="0">
                        <a:lnSpc>
                          <a:spcPct val="100000"/>
                        </a:lnSpc>
                        <a:spcBef>
                          <a:spcPts val="0"/>
                        </a:spcBef>
                        <a:spcAft>
                          <a:spcPts val="0"/>
                        </a:spcAft>
                        <a:buClr>
                          <a:schemeClr val="dk1"/>
                        </a:buClr>
                        <a:buSzPts val="1800"/>
                        <a:buFont typeface="Arial"/>
                        <a:buChar char="•"/>
                      </a:pPr>
                      <a:r>
                        <a:rPr lang="de-CH" sz="1600" u="none" strike="noStrike" cap="none" dirty="0">
                          <a:solidFill>
                            <a:srgbClr val="000000"/>
                          </a:solidFill>
                        </a:rPr>
                        <a:t>colozueri.ch, Zurich</a:t>
                      </a:r>
                    </a:p>
                    <a:p>
                      <a:pPr marL="182563" marR="0" lvl="0" indent="-182563" algn="l" rtl="0">
                        <a:lnSpc>
                          <a:spcPct val="100000"/>
                        </a:lnSpc>
                        <a:spcBef>
                          <a:spcPts val="0"/>
                        </a:spcBef>
                        <a:spcAft>
                          <a:spcPts val="0"/>
                        </a:spcAft>
                        <a:buClr>
                          <a:schemeClr val="dk1"/>
                        </a:buClr>
                        <a:buSzPts val="1800"/>
                        <a:buFont typeface="Arial"/>
                        <a:buChar char="•"/>
                      </a:pPr>
                      <a:r>
                        <a:rPr lang="de-CH" sz="1600" u="none" strike="noStrike" cap="none" dirty="0">
                          <a:solidFill>
                            <a:srgbClr val="000000"/>
                          </a:solidFill>
                        </a:rPr>
                        <a:t>Digital Realty ZUR1, Zurich</a:t>
                      </a:r>
                    </a:p>
                    <a:p>
                      <a:pPr marL="182563" marR="0" lvl="0" indent="-182563" algn="l" rtl="0">
                        <a:lnSpc>
                          <a:spcPct val="100000"/>
                        </a:lnSpc>
                        <a:spcBef>
                          <a:spcPts val="0"/>
                        </a:spcBef>
                        <a:spcAft>
                          <a:spcPts val="0"/>
                        </a:spcAft>
                        <a:buClr>
                          <a:schemeClr val="dk1"/>
                        </a:buClr>
                        <a:buSzPts val="1800"/>
                        <a:buFont typeface="Arial"/>
                        <a:buChar char="•"/>
                      </a:pPr>
                      <a:r>
                        <a:rPr lang="de-CH" sz="1600" u="none" strike="noStrike" cap="none" dirty="0">
                          <a:solidFill>
                            <a:srgbClr val="000000"/>
                          </a:solidFill>
                        </a:rPr>
                        <a:t>Equinix ZH4, Zurich</a:t>
                      </a:r>
                    </a:p>
                    <a:p>
                      <a:pPr marL="182563" marR="0" lvl="0" indent="-182563" algn="l" rtl="0">
                        <a:lnSpc>
                          <a:spcPct val="100000"/>
                        </a:lnSpc>
                        <a:spcBef>
                          <a:spcPts val="0"/>
                        </a:spcBef>
                        <a:spcAft>
                          <a:spcPts val="0"/>
                        </a:spcAft>
                        <a:buClr>
                          <a:schemeClr val="dk1"/>
                        </a:buClr>
                        <a:buSzPts val="1800"/>
                        <a:buFont typeface="Arial"/>
                        <a:buChar char="•"/>
                      </a:pPr>
                      <a:r>
                        <a:rPr lang="de-CH" sz="1600" u="none" strike="noStrike" cap="none" dirty="0">
                          <a:solidFill>
                            <a:srgbClr val="000000"/>
                          </a:solidFill>
                        </a:rPr>
                        <a:t>greenDatacenter, Lupfig</a:t>
                      </a:r>
                    </a:p>
                    <a:p>
                      <a:pPr marL="182563" marR="0" lvl="0" indent="-182563" algn="l" rtl="0">
                        <a:lnSpc>
                          <a:spcPct val="100000"/>
                        </a:lnSpc>
                        <a:spcBef>
                          <a:spcPts val="0"/>
                        </a:spcBef>
                        <a:spcAft>
                          <a:spcPts val="0"/>
                        </a:spcAft>
                        <a:buClr>
                          <a:schemeClr val="dk1"/>
                        </a:buClr>
                        <a:buSzPts val="1800"/>
                        <a:buFont typeface="Arial"/>
                        <a:buChar char="•"/>
                      </a:pPr>
                      <a:r>
                        <a:rPr lang="de-CH" sz="1600" u="none" strike="noStrike" cap="none" dirty="0">
                          <a:solidFill>
                            <a:srgbClr val="000000"/>
                          </a:solidFill>
                        </a:rPr>
                        <a:t>IWB, Basel</a:t>
                      </a:r>
                    </a:p>
                    <a:p>
                      <a:pPr marL="182563" marR="0" lvl="0" indent="-182563" algn="l" rtl="0">
                        <a:lnSpc>
                          <a:spcPct val="100000"/>
                        </a:lnSpc>
                        <a:spcBef>
                          <a:spcPts val="0"/>
                        </a:spcBef>
                        <a:spcAft>
                          <a:spcPts val="0"/>
                        </a:spcAft>
                        <a:buClr>
                          <a:schemeClr val="dk1"/>
                        </a:buClr>
                        <a:buSzPts val="1800"/>
                        <a:buFont typeface="Arial"/>
                        <a:buChar char="•"/>
                      </a:pPr>
                      <a:r>
                        <a:rPr lang="de-CH" sz="1600" u="none" strike="noStrike" cap="none" dirty="0">
                          <a:solidFill>
                            <a:srgbClr val="000000"/>
                          </a:solidFill>
                        </a:rPr>
                        <a:t>NTT ZRH1, Zurich</a:t>
                      </a:r>
                      <a:endParaRPr sz="1600" u="none" strike="noStrike" cap="none" dirty="0"/>
                    </a:p>
                  </a:txBody>
                  <a:tcPr marL="91450" marR="91450" marT="45725" marB="45725"/>
                </a:tc>
                <a:tc vMerge="1">
                  <a:txBody>
                    <a:bodyPr/>
                    <a:lstStyle/>
                    <a:p>
                      <a:pPr marL="182563" marR="0" lvl="0" indent="-182563" algn="l" rtl="0">
                        <a:lnSpc>
                          <a:spcPct val="100000"/>
                        </a:lnSpc>
                        <a:spcBef>
                          <a:spcPts val="0"/>
                        </a:spcBef>
                        <a:spcAft>
                          <a:spcPts val="0"/>
                        </a:spcAft>
                        <a:buClr>
                          <a:schemeClr val="dk1"/>
                        </a:buClr>
                        <a:buSzPts val="1800"/>
                        <a:buFont typeface="Arial"/>
                        <a:buChar char="•"/>
                      </a:pPr>
                      <a:endParaRPr sz="1600" u="none" strike="noStrike" cap="none"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 of connected ASN</a:t>
                      </a:r>
                      <a:endParaRPr sz="16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~230</a:t>
                      </a:r>
                      <a:endParaRPr sz="1600" u="none" strike="noStrike" cap="none" dirty="0"/>
                    </a:p>
                  </a:txBody>
                  <a:tcPr marL="91450" marR="91450" marT="45725" marB="45725"/>
                </a:tc>
                <a:tc rowSpan="5">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Peak traffic </a:t>
                      </a:r>
                      <a:endParaRPr sz="16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&gt;650 Gbps</a:t>
                      </a:r>
                      <a:endParaRPr sz="1600" u="none" strike="noStrike" cap="none" dirty="0"/>
                    </a:p>
                  </a:txBody>
                  <a:tcPr marL="91450" marR="91450" marT="45725" marB="45725"/>
                </a:tc>
                <a:tc v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Route Servers</a:t>
                      </a:r>
                      <a:endParaRPr sz="16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Yes</a:t>
                      </a:r>
                      <a:endParaRPr sz="1600" u="none" strike="noStrike" cap="none" dirty="0"/>
                    </a:p>
                  </a:txBody>
                  <a:tcPr marL="91450" marR="91450" marT="45725" marB="45725"/>
                </a:tc>
                <a:tc v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RPKI</a:t>
                      </a:r>
                      <a:endParaRPr sz="16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Yes</a:t>
                      </a:r>
                      <a:endParaRPr sz="1600" u="none" strike="noStrike" cap="none" dirty="0"/>
                    </a:p>
                  </a:txBody>
                  <a:tcPr marL="91450" marR="91450" marT="45725" marB="45725"/>
                </a:tc>
                <a:tc v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Contact</a:t>
                      </a:r>
                      <a:endParaRPr sz="16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b="0" i="0" u="none" strike="noStrike" cap="none" dirty="0">
                          <a:solidFill>
                            <a:schemeClr val="dk1"/>
                          </a:solidFill>
                          <a:latin typeface="Calibri"/>
                          <a:ea typeface="Calibri"/>
                          <a:cs typeface="Calibri"/>
                          <a:sym typeface="Calibri"/>
                        </a:rPr>
                        <a:t>info@swissix.ch</a:t>
                      </a:r>
                      <a:endParaRPr sz="1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t>Arist Volger, </a:t>
                      </a:r>
                      <a:r>
                        <a:rPr lang="en-US" sz="1600" u="none" strike="noStrike" cap="none" dirty="0">
                          <a:hlinkClick r:id="rId3"/>
                        </a:rPr>
                        <a:t>arist.volger@swissix.ch</a:t>
                      </a:r>
                      <a:endParaRPr sz="1600" u="none" strike="noStrike" cap="none" dirty="0"/>
                    </a:p>
                  </a:txBody>
                  <a:tcPr marL="91450" marR="91450" marT="45725" marB="45725"/>
                </a:tc>
                <a:tc vMerge="1">
                  <a:txBody>
                    <a:bodyPr/>
                    <a:lstStyle/>
                    <a:p>
                      <a:pPr marL="0" marR="0" lvl="0" indent="0" algn="l" rtl="0">
                        <a:lnSpc>
                          <a:spcPct val="100000"/>
                        </a:lnSpc>
                        <a:spcBef>
                          <a:spcPts val="0"/>
                        </a:spcBef>
                        <a:spcAft>
                          <a:spcPts val="0"/>
                        </a:spcAft>
                        <a:buClr>
                          <a:srgbClr val="000000"/>
                        </a:buClr>
                        <a:buSzPts val="1800"/>
                        <a:buFont typeface="Arial"/>
                        <a:buNone/>
                      </a:pPr>
                      <a:endParaRPr sz="1600" u="none" strike="noStrike" cap="none" dirty="0"/>
                    </a:p>
                  </a:txBody>
                  <a:tcPr marL="91450" marR="91450" marT="45725" marB="45725"/>
                </a:tc>
                <a:extLst>
                  <a:ext uri="{0D108BD9-81ED-4DB2-BD59-A6C34878D82A}">
                    <a16:rowId xmlns:a16="http://schemas.microsoft.com/office/drawing/2014/main" val="10007"/>
                  </a:ext>
                </a:extLst>
              </a:tr>
            </a:tbl>
          </a:graphicData>
        </a:graphic>
      </p:graphicFrame>
      <p:sp>
        <p:nvSpPr>
          <p:cNvPr id="107" name="Google Shape;107;p11"/>
          <p:cNvSpPr txBox="1"/>
          <p:nvPr/>
        </p:nvSpPr>
        <p:spPr>
          <a:xfrm>
            <a:off x="1758588" y="5506448"/>
            <a:ext cx="6394813" cy="1077178"/>
          </a:xfrm>
          <a:prstGeom prst="rect">
            <a:avLst/>
          </a:prstGeom>
          <a:noFill/>
          <a:ln>
            <a:noFill/>
          </a:ln>
        </p:spPr>
        <p:txBody>
          <a:bodyPr spcFirstLastPara="1" wrap="square" lIns="91425" tIns="45700" rIns="91425" bIns="45700" anchor="t" anchorCtr="0">
            <a:spAutoFit/>
          </a:bodyPr>
          <a:lstStyle/>
          <a:p>
            <a:pPr indent="-101600">
              <a:buClr>
                <a:srgbClr val="000000"/>
              </a:buClr>
              <a:buSzPts val="1600"/>
              <a:buFont typeface="Arial"/>
              <a:buChar char="•"/>
            </a:pPr>
            <a:r>
              <a:rPr lang="en-US" sz="1600" kern="0" dirty="0">
                <a:solidFill>
                  <a:srgbClr val="000000"/>
                </a:solidFill>
                <a:latin typeface="Calibri"/>
                <a:ea typeface="Calibri"/>
                <a:cs typeface="Calibri"/>
                <a:sym typeface="Calibri"/>
              </a:rPr>
              <a:t>Recent updates</a:t>
            </a:r>
            <a:endParaRPr sz="1600" kern="0" dirty="0">
              <a:solidFill>
                <a:srgbClr val="000000"/>
              </a:solidFill>
              <a:latin typeface="Arial"/>
              <a:ea typeface="Arial"/>
              <a:cs typeface="Arial"/>
              <a:sym typeface="Arial"/>
            </a:endParaRPr>
          </a:p>
          <a:p>
            <a:pPr lvl="1" indent="-101600">
              <a:buClr>
                <a:srgbClr val="000000"/>
              </a:buClr>
              <a:buSzPts val="1600"/>
              <a:buFont typeface="Arial"/>
              <a:buChar char="•"/>
            </a:pPr>
            <a:r>
              <a:rPr lang="de-CH" sz="1600" kern="0" dirty="0">
                <a:solidFill>
                  <a:srgbClr val="000000"/>
                </a:solidFill>
                <a:latin typeface="Calibri"/>
                <a:ea typeface="Calibri"/>
                <a:cs typeface="Calibri"/>
                <a:sym typeface="Calibri"/>
              </a:rPr>
              <a:t>Running on new Nokia 7750 SR Platform since 2023</a:t>
            </a:r>
            <a:endParaRPr sz="1600"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600" kern="0" dirty="0" err="1">
                <a:solidFill>
                  <a:srgbClr val="000000"/>
                </a:solidFill>
                <a:latin typeface="Calibri"/>
                <a:ea typeface="Calibri"/>
                <a:cs typeface="Calibri"/>
                <a:sym typeface="Calibri"/>
              </a:rPr>
              <a:t>SwissIXs</a:t>
            </a:r>
            <a:r>
              <a:rPr lang="en-US" sz="1600" kern="0" dirty="0">
                <a:solidFill>
                  <a:srgbClr val="000000"/>
                </a:solidFill>
                <a:latin typeface="Calibri"/>
                <a:ea typeface="Calibri"/>
                <a:cs typeface="Calibri"/>
                <a:sym typeface="Calibri"/>
              </a:rPr>
              <a:t> Platform run by DE-CIX since 2023</a:t>
            </a:r>
          </a:p>
          <a:p>
            <a:pPr lvl="1" indent="-101600">
              <a:buClr>
                <a:srgbClr val="000000"/>
              </a:buClr>
              <a:buSzPts val="1600"/>
              <a:buFont typeface="Arial"/>
              <a:buChar char="•"/>
            </a:pPr>
            <a:r>
              <a:rPr lang="en-US" sz="1600" kern="0" dirty="0">
                <a:solidFill>
                  <a:srgbClr val="000000"/>
                </a:solidFill>
                <a:latin typeface="Calibri"/>
                <a:ea typeface="Calibri"/>
                <a:cs typeface="Calibri"/>
                <a:sym typeface="Calibri"/>
              </a:rPr>
              <a:t>SCION Ports available</a:t>
            </a:r>
            <a:endParaRPr sz="1600" kern="0" dirty="0">
              <a:solidFill>
                <a:srgbClr val="000000"/>
              </a:solidFill>
              <a:latin typeface="Calibri"/>
              <a:ea typeface="Calibri"/>
              <a:cs typeface="Calibri"/>
              <a:sym typeface="Calibri"/>
            </a:endParaRPr>
          </a:p>
        </p:txBody>
      </p:sp>
      <p:pic>
        <p:nvPicPr>
          <p:cNvPr id="3" name="Picture 2" descr="A black and white logo&#10;&#10;Description automatically generated">
            <a:extLst>
              <a:ext uri="{FF2B5EF4-FFF2-40B4-BE49-F238E27FC236}">
                <a16:creationId xmlns:a16="http://schemas.microsoft.com/office/drawing/2014/main" id="{9F243596-2805-B624-0CAB-BF77B6DD24EF}"/>
              </a:ext>
            </a:extLst>
          </p:cNvPr>
          <p:cNvPicPr>
            <a:picLocks noChangeAspect="1"/>
          </p:cNvPicPr>
          <p:nvPr/>
        </p:nvPicPr>
        <p:blipFill>
          <a:blip r:embed="rId4"/>
          <a:stretch>
            <a:fillRect/>
          </a:stretch>
        </p:blipFill>
        <p:spPr>
          <a:xfrm>
            <a:off x="4786724" y="25682"/>
            <a:ext cx="2393347" cy="670137"/>
          </a:xfrm>
          <a:prstGeom prst="rect">
            <a:avLst/>
          </a:prstGeom>
        </p:spPr>
      </p:pic>
      <p:pic>
        <p:nvPicPr>
          <p:cNvPr id="9" name="Picture 8">
            <a:extLst>
              <a:ext uri="{FF2B5EF4-FFF2-40B4-BE49-F238E27FC236}">
                <a16:creationId xmlns:a16="http://schemas.microsoft.com/office/drawing/2014/main" id="{1883CFD2-3DE3-1837-7023-3388B7E9ABD3}"/>
              </a:ext>
            </a:extLst>
          </p:cNvPr>
          <p:cNvPicPr>
            <a:picLocks noChangeAspect="1"/>
          </p:cNvPicPr>
          <p:nvPr/>
        </p:nvPicPr>
        <p:blipFill>
          <a:blip r:embed="rId5"/>
          <a:stretch>
            <a:fillRect/>
          </a:stretch>
        </p:blipFill>
        <p:spPr>
          <a:xfrm flipV="1">
            <a:off x="5528645" y="1196322"/>
            <a:ext cx="335127" cy="203729"/>
          </a:xfrm>
          <a:prstGeom prst="rect">
            <a:avLst/>
          </a:prstGeom>
        </p:spPr>
      </p:pic>
      <p:sp>
        <p:nvSpPr>
          <p:cNvPr id="14" name="Google Shape;107;p11">
            <a:extLst>
              <a:ext uri="{FF2B5EF4-FFF2-40B4-BE49-F238E27FC236}">
                <a16:creationId xmlns:a16="http://schemas.microsoft.com/office/drawing/2014/main" id="{A0CE6B50-D930-195A-CF5D-FE1996A5974D}"/>
              </a:ext>
            </a:extLst>
          </p:cNvPr>
          <p:cNvSpPr txBox="1"/>
          <p:nvPr/>
        </p:nvSpPr>
        <p:spPr>
          <a:xfrm>
            <a:off x="8611016" y="2862629"/>
            <a:ext cx="1170345" cy="338514"/>
          </a:xfrm>
          <a:prstGeom prst="rect">
            <a:avLst/>
          </a:prstGeom>
          <a:noFill/>
          <a:ln>
            <a:noFill/>
          </a:ln>
        </p:spPr>
        <p:txBody>
          <a:bodyPr spcFirstLastPara="1" wrap="square" lIns="91425" tIns="45700" rIns="91425" bIns="45700" anchor="t" anchorCtr="0">
            <a:spAutoFit/>
          </a:bodyPr>
          <a:lstStyle/>
          <a:p>
            <a:pPr algn="ctr">
              <a:buClr>
                <a:srgbClr val="000000"/>
              </a:buClr>
              <a:buSzPts val="1600"/>
            </a:pPr>
            <a:r>
              <a:rPr lang="de-CH" sz="1600" kern="0" dirty="0">
                <a:solidFill>
                  <a:srgbClr val="000000"/>
                </a:solidFill>
                <a:latin typeface="Calibri"/>
                <a:ea typeface="Calibri"/>
                <a:cs typeface="Calibri"/>
                <a:sym typeface="Calibri"/>
              </a:rPr>
              <a:t>Arnold</a:t>
            </a:r>
            <a:endParaRPr sz="1600" kern="0" dirty="0">
              <a:solidFill>
                <a:srgbClr val="000000"/>
              </a:solidFill>
              <a:latin typeface="Calibri"/>
              <a:ea typeface="Calibri"/>
              <a:cs typeface="Calibri"/>
              <a:sym typeface="Calibri"/>
            </a:endParaRPr>
          </a:p>
        </p:txBody>
      </p:sp>
      <p:sp>
        <p:nvSpPr>
          <p:cNvPr id="15" name="Google Shape;107;p11">
            <a:extLst>
              <a:ext uri="{FF2B5EF4-FFF2-40B4-BE49-F238E27FC236}">
                <a16:creationId xmlns:a16="http://schemas.microsoft.com/office/drawing/2014/main" id="{6D7706E4-7FB2-A21A-4D76-CB675333F1ED}"/>
              </a:ext>
            </a:extLst>
          </p:cNvPr>
          <p:cNvSpPr txBox="1"/>
          <p:nvPr/>
        </p:nvSpPr>
        <p:spPr>
          <a:xfrm>
            <a:off x="8611015" y="5017043"/>
            <a:ext cx="1170345" cy="338514"/>
          </a:xfrm>
          <a:prstGeom prst="rect">
            <a:avLst/>
          </a:prstGeom>
          <a:noFill/>
          <a:ln>
            <a:noFill/>
          </a:ln>
        </p:spPr>
        <p:txBody>
          <a:bodyPr spcFirstLastPara="1" wrap="square" lIns="91425" tIns="45700" rIns="91425" bIns="45700" anchor="t" anchorCtr="0">
            <a:spAutoFit/>
          </a:bodyPr>
          <a:lstStyle/>
          <a:p>
            <a:pPr algn="ctr">
              <a:buClr>
                <a:srgbClr val="000000"/>
              </a:buClr>
              <a:buSzPts val="1600"/>
            </a:pPr>
            <a:r>
              <a:rPr lang="de-CH" sz="1600" kern="0" dirty="0">
                <a:solidFill>
                  <a:srgbClr val="000000"/>
                </a:solidFill>
                <a:latin typeface="Calibri"/>
                <a:ea typeface="Calibri"/>
                <a:cs typeface="Calibri"/>
                <a:sym typeface="Calibri"/>
              </a:rPr>
              <a:t>Arist</a:t>
            </a:r>
            <a:endParaRPr sz="1600" kern="0" dirty="0">
              <a:solidFill>
                <a:srgbClr val="000000"/>
              </a:solidFill>
              <a:latin typeface="Calibri"/>
              <a:ea typeface="Calibri"/>
              <a:cs typeface="Calibri"/>
              <a:sym typeface="Calibri"/>
            </a:endParaRPr>
          </a:p>
        </p:txBody>
      </p:sp>
      <p:pic>
        <p:nvPicPr>
          <p:cNvPr id="17" name="Picture 16" descr="A person with glasses and beard&#10;&#10;Description automatically generated">
            <a:extLst>
              <a:ext uri="{FF2B5EF4-FFF2-40B4-BE49-F238E27FC236}">
                <a16:creationId xmlns:a16="http://schemas.microsoft.com/office/drawing/2014/main" id="{8273B0F1-07A2-FF7D-6234-B9AE2551DEC1}"/>
              </a:ext>
            </a:extLst>
          </p:cNvPr>
          <p:cNvPicPr>
            <a:picLocks noChangeAspect="1"/>
          </p:cNvPicPr>
          <p:nvPr/>
        </p:nvPicPr>
        <p:blipFill>
          <a:blip r:embed="rId6"/>
          <a:stretch>
            <a:fillRect/>
          </a:stretch>
        </p:blipFill>
        <p:spPr>
          <a:xfrm>
            <a:off x="8404781" y="3404038"/>
            <a:ext cx="1633615" cy="1630405"/>
          </a:xfrm>
          <a:prstGeom prst="rect">
            <a:avLst/>
          </a:prstGeom>
        </p:spPr>
      </p:pic>
      <p:grpSp>
        <p:nvGrpSpPr>
          <p:cNvPr id="22" name="Group 21">
            <a:extLst>
              <a:ext uri="{FF2B5EF4-FFF2-40B4-BE49-F238E27FC236}">
                <a16:creationId xmlns:a16="http://schemas.microsoft.com/office/drawing/2014/main" id="{EF35DE18-CF98-7F16-FC05-12F239EB8A43}"/>
              </a:ext>
            </a:extLst>
          </p:cNvPr>
          <p:cNvGrpSpPr/>
          <p:nvPr/>
        </p:nvGrpSpPr>
        <p:grpSpPr>
          <a:xfrm>
            <a:off x="8412038" y="1245857"/>
            <a:ext cx="1633615" cy="1612296"/>
            <a:chOff x="6888037" y="1245857"/>
            <a:chExt cx="1633615" cy="1612296"/>
          </a:xfrm>
        </p:grpSpPr>
        <p:pic>
          <p:nvPicPr>
            <p:cNvPr id="7" name="Picture 6">
              <a:extLst>
                <a:ext uri="{FF2B5EF4-FFF2-40B4-BE49-F238E27FC236}">
                  <a16:creationId xmlns:a16="http://schemas.microsoft.com/office/drawing/2014/main" id="{7151A0E9-CEF3-1A61-04FA-A51C92442227}"/>
                </a:ext>
              </a:extLst>
            </p:cNvPr>
            <p:cNvPicPr>
              <a:picLocks noChangeAspect="1"/>
            </p:cNvPicPr>
            <p:nvPr/>
          </p:nvPicPr>
          <p:blipFill>
            <a:blip r:embed="rId7"/>
            <a:stretch>
              <a:fillRect/>
            </a:stretch>
          </p:blipFill>
          <p:spPr>
            <a:xfrm>
              <a:off x="6888037" y="1245857"/>
              <a:ext cx="1633615" cy="1612296"/>
            </a:xfrm>
            <a:prstGeom prst="rect">
              <a:avLst/>
            </a:prstGeom>
          </p:spPr>
        </p:pic>
        <p:pic>
          <p:nvPicPr>
            <p:cNvPr id="19" name="Picture 18">
              <a:extLst>
                <a:ext uri="{FF2B5EF4-FFF2-40B4-BE49-F238E27FC236}">
                  <a16:creationId xmlns:a16="http://schemas.microsoft.com/office/drawing/2014/main" id="{C4A42AF0-0D71-2EAC-582C-5C3D2EF96BE2}"/>
                </a:ext>
              </a:extLst>
            </p:cNvPr>
            <p:cNvPicPr>
              <a:picLocks noChangeAspect="1"/>
            </p:cNvPicPr>
            <p:nvPr/>
          </p:nvPicPr>
          <p:blipFill>
            <a:blip r:embed="rId8"/>
            <a:stretch>
              <a:fillRect/>
            </a:stretch>
          </p:blipFill>
          <p:spPr>
            <a:xfrm>
              <a:off x="6903941" y="2761481"/>
              <a:ext cx="109553" cy="80974"/>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823EA-746C-2451-EF7B-A10E4A634D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F498F1-938D-08E2-0685-083F662F194B}"/>
              </a:ext>
            </a:extLst>
          </p:cNvPr>
          <p:cNvSpPr>
            <a:spLocks noGrp="1"/>
          </p:cNvSpPr>
          <p:nvPr>
            <p:ph type="ctrTitle"/>
          </p:nvPr>
        </p:nvSpPr>
        <p:spPr/>
        <p:txBody>
          <a:bodyPr/>
          <a:lstStyle/>
          <a:p>
            <a:r>
              <a:rPr lang="en-US" dirty="0"/>
              <a:t>Global Peering Forum 2024</a:t>
            </a:r>
            <a:br>
              <a:rPr lang="en-US" dirty="0"/>
            </a:br>
            <a:r>
              <a:rPr lang="en-US" dirty="0"/>
              <a:t>Network Peering Personals</a:t>
            </a:r>
          </a:p>
        </p:txBody>
      </p:sp>
      <p:sp>
        <p:nvSpPr>
          <p:cNvPr id="3" name="Subtitle 2">
            <a:extLst>
              <a:ext uri="{FF2B5EF4-FFF2-40B4-BE49-F238E27FC236}">
                <a16:creationId xmlns:a16="http://schemas.microsoft.com/office/drawing/2014/main" id="{62A5AD2F-0851-57F1-EA3B-3034F433063B}"/>
              </a:ext>
            </a:extLst>
          </p:cNvPr>
          <p:cNvSpPr>
            <a:spLocks noGrp="1"/>
          </p:cNvSpPr>
          <p:nvPr>
            <p:ph type="subTitle" idx="1"/>
          </p:nvPr>
        </p:nvSpPr>
        <p:spPr/>
        <p:txBody>
          <a:bodyPr/>
          <a:lstStyle/>
          <a:p>
            <a:r>
              <a:rPr lang="en-US" dirty="0"/>
              <a:t>San Juan, Puerto Rico</a:t>
            </a:r>
          </a:p>
        </p:txBody>
      </p:sp>
    </p:spTree>
    <p:extLst>
      <p:ext uri="{BB962C8B-B14F-4D97-AF65-F5344CB8AC3E}">
        <p14:creationId xmlns:p14="http://schemas.microsoft.com/office/powerpoint/2010/main" val="2660088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 name="Google Shape;104;p3"/>
          <p:cNvGraphicFramePr/>
          <p:nvPr/>
        </p:nvGraphicFramePr>
        <p:xfrm>
          <a:off x="1981201" y="765175"/>
          <a:ext cx="8435275" cy="3383350"/>
        </p:xfrm>
        <a:graphic>
          <a:graphicData uri="http://schemas.openxmlformats.org/drawingml/2006/table">
            <a:tbl>
              <a:tblPr firstRow="1"/>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algn="l">
                        <a:defRPr sz="1800"/>
                      </a:pPr>
                      <a:r>
                        <a:rPr sz="2000">
                          <a:sym typeface="Arial"/>
                        </a:rPr>
                        <a:t>ASNs</a:t>
                      </a:r>
                    </a:p>
                  </a:txBody>
                  <a:tcPr marL="45725" marR="45725" marT="45725" marB="45725" horzOverflow="overflow">
                    <a:solidFill>
                      <a:srgbClr val="EAF1DD"/>
                    </a:solidFill>
                  </a:tcPr>
                </a:tc>
                <a:tc>
                  <a:txBody>
                    <a:bodyPr/>
                    <a:lstStyle/>
                    <a:p>
                      <a:pPr algn="l">
                        <a:defRPr sz="1800"/>
                      </a:pPr>
                      <a:r>
                        <a:rPr sz="2000">
                          <a:sym typeface="Arial"/>
                        </a:rPr>
                        <a:t>714, 6185, 31128</a:t>
                      </a:r>
                    </a:p>
                  </a:txBody>
                  <a:tcPr marL="45725" marR="45725" marT="45725" marB="45725" horzOverflow="overflow"/>
                </a:tc>
                <a:extLst>
                  <a:ext uri="{0D108BD9-81ED-4DB2-BD59-A6C34878D82A}">
                    <a16:rowId xmlns:a16="http://schemas.microsoft.com/office/drawing/2014/main" val="10000"/>
                  </a:ext>
                </a:extLst>
              </a:tr>
              <a:tr h="370850">
                <a:tc>
                  <a:txBody>
                    <a:bodyPr/>
                    <a:lstStyle/>
                    <a:p>
                      <a:pPr algn="l">
                        <a:defRPr sz="1800"/>
                      </a:pPr>
                      <a:r>
                        <a:rPr sz="2000">
                          <a:sym typeface="Arial"/>
                        </a:rPr>
                        <a:t>Traffic Profile</a:t>
                      </a:r>
                    </a:p>
                  </a:txBody>
                  <a:tcPr marL="45725" marR="45725" marT="45725" marB="45725" horzOverflow="overflow">
                    <a:solidFill>
                      <a:srgbClr val="EAF1DD"/>
                    </a:solidFill>
                  </a:tcPr>
                </a:tc>
                <a:tc>
                  <a:txBody>
                    <a:bodyPr/>
                    <a:lstStyle/>
                    <a:p>
                      <a:pPr algn="l">
                        <a:defRPr sz="1800"/>
                      </a:pPr>
                      <a:r>
                        <a:rPr sz="2000">
                          <a:sym typeface="Arial"/>
                        </a:rPr>
                        <a:t>Inbound &amp; Outbound</a:t>
                      </a:r>
                    </a:p>
                  </a:txBody>
                  <a:tcPr marL="45725" marR="45725" marT="45725" marB="45725" horzOverflow="overflow"/>
                </a:tc>
                <a:extLst>
                  <a:ext uri="{0D108BD9-81ED-4DB2-BD59-A6C34878D82A}">
                    <a16:rowId xmlns:a16="http://schemas.microsoft.com/office/drawing/2014/main" val="10001"/>
                  </a:ext>
                </a:extLst>
              </a:tr>
              <a:tr h="370850">
                <a:tc>
                  <a:txBody>
                    <a:bodyPr/>
                    <a:lstStyle/>
                    <a:p>
                      <a:pPr algn="l">
                        <a:defRPr sz="1800"/>
                      </a:pPr>
                      <a:r>
                        <a:rPr sz="2000">
                          <a:sym typeface="Arial"/>
                        </a:rPr>
                        <a:t>Traffic Volume</a:t>
                      </a:r>
                    </a:p>
                  </a:txBody>
                  <a:tcPr marL="45725" marR="45725" marT="45725" marB="45725" horzOverflow="overflow">
                    <a:solidFill>
                      <a:srgbClr val="EAF1DD"/>
                    </a:solidFill>
                  </a:tcPr>
                </a:tc>
                <a:tc>
                  <a:txBody>
                    <a:bodyPr/>
                    <a:lstStyle/>
                    <a:p>
                      <a:pPr algn="l">
                        <a:defRPr sz="1800"/>
                      </a:pPr>
                      <a:r>
                        <a:rPr sz="2000">
                          <a:sym typeface="Arial"/>
                        </a:rPr>
                        <a:t>Significant</a:t>
                      </a:r>
                    </a:p>
                  </a:txBody>
                  <a:tcPr marL="45725" marR="45725" marT="45725" marB="45725" horzOverflow="overflow"/>
                </a:tc>
                <a:extLst>
                  <a:ext uri="{0D108BD9-81ED-4DB2-BD59-A6C34878D82A}">
                    <a16:rowId xmlns:a16="http://schemas.microsoft.com/office/drawing/2014/main" val="10002"/>
                  </a:ext>
                </a:extLst>
              </a:tr>
              <a:tr h="370850">
                <a:tc>
                  <a:txBody>
                    <a:bodyPr/>
                    <a:lstStyle/>
                    <a:p>
                      <a:pPr algn="l">
                        <a:defRPr sz="1800"/>
                      </a:pPr>
                      <a:r>
                        <a:rPr sz="2000">
                          <a:sym typeface="Arial"/>
                        </a:rPr>
                        <a:t>Peering Policy</a:t>
                      </a:r>
                    </a:p>
                  </a:txBody>
                  <a:tcPr marL="45725" marR="45725" marT="45725" marB="45725" horzOverflow="overflow">
                    <a:solidFill>
                      <a:srgbClr val="EAF1DD"/>
                    </a:solidFill>
                  </a:tcPr>
                </a:tc>
                <a:tc>
                  <a:txBody>
                    <a:bodyPr/>
                    <a:lstStyle/>
                    <a:p>
                      <a:pPr algn="l">
                        <a:defRPr sz="1800"/>
                      </a:pPr>
                      <a:r>
                        <a:rPr sz="2000">
                          <a:sym typeface="Arial"/>
                        </a:rPr>
                        <a:t>Generally open. 
Must have a NOC &amp; Peeringdb.com entry.</a:t>
                      </a:r>
                    </a:p>
                  </a:txBody>
                  <a:tcPr marL="45725" marR="45725" marT="45725" marB="45725" horzOverflow="overflow"/>
                </a:tc>
                <a:extLst>
                  <a:ext uri="{0D108BD9-81ED-4DB2-BD59-A6C34878D82A}">
                    <a16:rowId xmlns:a16="http://schemas.microsoft.com/office/drawing/2014/main" val="10003"/>
                  </a:ext>
                </a:extLst>
              </a:tr>
              <a:tr h="370850">
                <a:tc>
                  <a:txBody>
                    <a:bodyPr/>
                    <a:lstStyle/>
                    <a:p>
                      <a:pPr algn="l">
                        <a:defRPr sz="1800"/>
                      </a:pPr>
                      <a:r>
                        <a:rPr sz="2000">
                          <a:sym typeface="Arial"/>
                        </a:rPr>
                        <a:t>Peering Locations (IX or POP)</a:t>
                      </a:r>
                    </a:p>
                  </a:txBody>
                  <a:tcPr marL="45725" marR="45725" marT="45725" marB="45725" horzOverflow="overflow">
                    <a:solidFill>
                      <a:srgbClr val="EAF1DD"/>
                    </a:solidFill>
                  </a:tcPr>
                </a:tc>
                <a:tc>
                  <a:txBody>
                    <a:bodyPr/>
                    <a:lstStyle/>
                    <a:p>
                      <a:pPr algn="l">
                        <a:defRPr sz="1800"/>
                      </a:pPr>
                      <a:r>
                        <a:rPr sz="2000">
                          <a:sym typeface="Arial"/>
                        </a:rPr>
                        <a:t>~75 IX options (2x100G per location minimum),  similar for PNI options.</a:t>
                      </a:r>
                    </a:p>
                  </a:txBody>
                  <a:tcPr marL="45725" marR="45725" marT="45725" marB="45725" horzOverflow="overflow"/>
                </a:tc>
                <a:extLst>
                  <a:ext uri="{0D108BD9-81ED-4DB2-BD59-A6C34878D82A}">
                    <a16:rowId xmlns:a16="http://schemas.microsoft.com/office/drawing/2014/main" val="10004"/>
                  </a:ext>
                </a:extLst>
              </a:tr>
              <a:tr h="370850">
                <a:tc>
                  <a:txBody>
                    <a:bodyPr/>
                    <a:lstStyle/>
                    <a:p>
                      <a:pPr algn="l">
                        <a:defRPr sz="1800"/>
                      </a:pPr>
                      <a:r>
                        <a:rPr sz="2000">
                          <a:sym typeface="Arial"/>
                        </a:rPr>
                        <a:t>PeeringDB Entry</a:t>
                      </a:r>
                    </a:p>
                  </a:txBody>
                  <a:tcPr marL="45725" marR="45725" marT="45725" marB="45725" horzOverflow="overflow">
                    <a:solidFill>
                      <a:srgbClr val="EAF1DD"/>
                    </a:solidFill>
                  </a:tcPr>
                </a:tc>
                <a:tc>
                  <a:txBody>
                    <a:bodyPr/>
                    <a:lstStyle/>
                    <a:p>
                      <a:pPr algn="l">
                        <a:defRPr sz="2000">
                          <a:sym typeface="Arial"/>
                        </a:defRPr>
                      </a:pPr>
                      <a:r>
                        <a:rPr u="sng">
                          <a:solidFill>
                            <a:srgbClr val="0000FF"/>
                          </a:solidFill>
                          <a:uFill>
                            <a:solidFill>
                              <a:srgbClr val="0000FF"/>
                            </a:solidFill>
                          </a:uFill>
                          <a:hlinkClick r:id="rId3"/>
                        </a:rPr>
                        <a:t>https://as714.peeringdb.com</a:t>
                      </a:r>
                      <a:r>
                        <a:t> </a:t>
                      </a:r>
                    </a:p>
                  </a:txBody>
                  <a:tcPr marL="45725" marR="45725" marT="45725" marB="45725" horzOverflow="overflow"/>
                </a:tc>
                <a:extLst>
                  <a:ext uri="{0D108BD9-81ED-4DB2-BD59-A6C34878D82A}">
                    <a16:rowId xmlns:a16="http://schemas.microsoft.com/office/drawing/2014/main" val="10005"/>
                  </a:ext>
                </a:extLst>
              </a:tr>
              <a:tr h="370850">
                <a:tc>
                  <a:txBody>
                    <a:bodyPr/>
                    <a:lstStyle/>
                    <a:p>
                      <a:pPr algn="l">
                        <a:defRPr sz="1800"/>
                      </a:pPr>
                      <a:r>
                        <a:rPr sz="2000">
                          <a:sym typeface="Arial"/>
                        </a:rPr>
                        <a:t>Contact Information</a:t>
                      </a:r>
                    </a:p>
                  </a:txBody>
                  <a:tcPr marL="45725" marR="45725" marT="45725" marB="45725" horzOverflow="overflow">
                    <a:solidFill>
                      <a:srgbClr val="EAF1DD"/>
                    </a:solidFill>
                  </a:tcPr>
                </a:tc>
                <a:tc>
                  <a:txBody>
                    <a:bodyPr/>
                    <a:lstStyle/>
                    <a:p>
                      <a:pPr algn="l">
                        <a:defRPr sz="2000">
                          <a:sym typeface="Arial"/>
                        </a:defRPr>
                      </a:pPr>
                      <a:r>
                        <a:rPr u="sng">
                          <a:solidFill>
                            <a:srgbClr val="0000FF"/>
                          </a:solidFill>
                          <a:uFill>
                            <a:solidFill>
                              <a:srgbClr val="0000FF"/>
                            </a:solidFill>
                          </a:uFill>
                          <a:hlinkClick r:id="rId4"/>
                        </a:rPr>
                        <a:t>peering@group.apple.com</a:t>
                      </a:r>
                      <a:r>
                        <a:t> </a:t>
                      </a:r>
                    </a:p>
                  </a:txBody>
                  <a:tcPr marL="45725" marR="45725" marT="45725" marB="45725" horzOverflow="overflow"/>
                </a:tc>
                <a:extLst>
                  <a:ext uri="{0D108BD9-81ED-4DB2-BD59-A6C34878D82A}">
                    <a16:rowId xmlns:a16="http://schemas.microsoft.com/office/drawing/2014/main" val="10006"/>
                  </a:ext>
                </a:extLst>
              </a:tr>
            </a:tbl>
          </a:graphicData>
        </a:graphic>
      </p:graphicFrame>
      <p:sp>
        <p:nvSpPr>
          <p:cNvPr id="101" name="Google Shape;105;p3"/>
          <p:cNvSpPr txBox="1">
            <a:spLocks noGrp="1"/>
          </p:cNvSpPr>
          <p:nvPr>
            <p:ph type="title"/>
          </p:nvPr>
        </p:nvSpPr>
        <p:spPr>
          <a:xfrm>
            <a:off x="1981200" y="116631"/>
            <a:ext cx="8229600" cy="576066"/>
          </a:xfrm>
          <a:prstGeom prst="rect">
            <a:avLst/>
          </a:prstGeom>
        </p:spPr>
        <p:txBody>
          <a:bodyPr>
            <a:normAutofit fontScale="90000"/>
          </a:bodyPr>
          <a:lstStyle>
            <a:lvl1pPr>
              <a:defRPr sz="3200"/>
            </a:lvl1pPr>
          </a:lstStyle>
          <a:p>
            <a:r>
              <a:t>Apple Inc.</a:t>
            </a:r>
          </a:p>
        </p:txBody>
      </p:sp>
      <p:sp>
        <p:nvSpPr>
          <p:cNvPr id="102" name="Google Shape;116;p3"/>
          <p:cNvSpPr txBox="1"/>
          <p:nvPr/>
        </p:nvSpPr>
        <p:spPr>
          <a:xfrm>
            <a:off x="2026923" y="4056327"/>
            <a:ext cx="8343826" cy="25545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p>
            <a:pPr hangingPunct="0">
              <a:defRPr sz="2000">
                <a:latin typeface="Calibri"/>
                <a:ea typeface="Calibri"/>
                <a:cs typeface="Calibri"/>
                <a:sym typeface="Calibri"/>
              </a:defRPr>
            </a:pPr>
            <a:endParaRPr lang="en-US" sz="2000" kern="0" dirty="0">
              <a:solidFill>
                <a:srgbClr val="000000"/>
              </a:solidFill>
              <a:latin typeface="Calibri"/>
              <a:cs typeface="Calibri"/>
              <a:sym typeface="Calibri"/>
            </a:endParaRPr>
          </a:p>
          <a:p>
            <a:pPr hangingPunct="0">
              <a:defRPr sz="2000">
                <a:latin typeface="Calibri"/>
                <a:ea typeface="Calibri"/>
                <a:cs typeface="Calibri"/>
                <a:sym typeface="Calibri"/>
              </a:defRPr>
            </a:pPr>
            <a:r>
              <a:rPr sz="2000" kern="0" dirty="0">
                <a:solidFill>
                  <a:srgbClr val="000000"/>
                </a:solidFill>
                <a:latin typeface="Calibri"/>
                <a:cs typeface="Calibri"/>
                <a:sym typeface="Calibri"/>
              </a:rPr>
              <a:t>Updates:</a:t>
            </a:r>
          </a:p>
          <a:p>
            <a:pPr marL="342900" indent="-342900" hangingPunct="0">
              <a:buClr>
                <a:srgbClr val="000000"/>
              </a:buClr>
              <a:buSzPct val="100000"/>
              <a:buFont typeface="Arial"/>
              <a:buChar char="•"/>
              <a:defRPr sz="2000">
                <a:latin typeface="SF Hello Regular"/>
                <a:ea typeface="SF Hello Regular"/>
                <a:cs typeface="SF Hello Regular"/>
                <a:sym typeface="SF Hello Regular"/>
              </a:defRPr>
            </a:pPr>
            <a:r>
              <a:rPr sz="2000" kern="0" dirty="0">
                <a:solidFill>
                  <a:srgbClr val="000000"/>
                </a:solidFill>
                <a:latin typeface="SF Hello Regular"/>
                <a:sym typeface="SF Hello Regular"/>
              </a:rPr>
              <a:t>Bookmark – </a:t>
            </a:r>
            <a:r>
              <a:rPr sz="2000" u="sng" kern="0" dirty="0">
                <a:solidFill>
                  <a:srgbClr val="0000FF"/>
                </a:solidFill>
                <a:uFill>
                  <a:solidFill>
                    <a:srgbClr val="0000FF"/>
                  </a:solidFill>
                </a:uFill>
                <a:latin typeface="SF Hello Regular"/>
                <a:sym typeface="SF Hello Regular"/>
                <a:hlinkClick r:id="rId5"/>
              </a:rPr>
              <a:t>https://www.apple.com/support/systemstatus/</a:t>
            </a:r>
            <a:r>
              <a:rPr sz="2000" kern="0" dirty="0">
                <a:solidFill>
                  <a:srgbClr val="000000"/>
                </a:solidFill>
                <a:latin typeface="SF Hello Regular"/>
                <a:sym typeface="SF Hello Regular"/>
              </a:rPr>
              <a:t> </a:t>
            </a:r>
          </a:p>
          <a:p>
            <a:pPr marL="342900" indent="-342900" hangingPunct="0">
              <a:buClr>
                <a:srgbClr val="000000"/>
              </a:buClr>
              <a:buSzPct val="100000"/>
              <a:buFont typeface="Arial"/>
              <a:buChar char="•"/>
              <a:defRPr sz="2000">
                <a:latin typeface="SF Hello Regular"/>
                <a:ea typeface="SF Hello Regular"/>
                <a:cs typeface="SF Hello Regular"/>
                <a:sym typeface="SF Hello Regular"/>
              </a:defRPr>
            </a:pPr>
            <a:r>
              <a:rPr sz="2000" kern="0" dirty="0">
                <a:solidFill>
                  <a:srgbClr val="000000"/>
                </a:solidFill>
                <a:latin typeface="SF Hello Regular"/>
                <a:sym typeface="SF Hello Regular"/>
              </a:rPr>
              <a:t>10G PNI being phased out – AMR &amp; Europe first</a:t>
            </a:r>
          </a:p>
          <a:p>
            <a:pPr marL="342900" indent="-342900" hangingPunct="0">
              <a:buClr>
                <a:srgbClr val="000000"/>
              </a:buClr>
              <a:buSzPct val="100000"/>
              <a:buFont typeface="Arial"/>
              <a:buChar char="•"/>
              <a:defRPr sz="2000">
                <a:latin typeface="SF Hello Regular"/>
                <a:ea typeface="SF Hello Regular"/>
                <a:cs typeface="SF Hello Regular"/>
                <a:sym typeface="SF Hello Regular"/>
              </a:defRPr>
            </a:pPr>
            <a:r>
              <a:rPr sz="2000" kern="0" dirty="0">
                <a:solidFill>
                  <a:srgbClr val="000000"/>
                </a:solidFill>
                <a:latin typeface="SF Hello Regular"/>
                <a:sym typeface="SF Hello Regular"/>
              </a:rPr>
              <a:t>100G &amp; 400G for PNIs – available now in Reston, Miami. Tokyo, Stockholm soon.</a:t>
            </a:r>
          </a:p>
          <a:p>
            <a:pPr marL="342900" indent="-342900" hangingPunct="0">
              <a:buClr>
                <a:srgbClr val="000000"/>
              </a:buClr>
              <a:buSzPct val="100000"/>
              <a:buFont typeface="Arial"/>
              <a:buChar char="•"/>
              <a:defRPr sz="2000">
                <a:latin typeface="SF Hello Regular"/>
                <a:ea typeface="SF Hello Regular"/>
                <a:cs typeface="SF Hello Regular"/>
                <a:sym typeface="SF Hello Regular"/>
              </a:defRPr>
            </a:pPr>
            <a:r>
              <a:rPr sz="2000" kern="0" dirty="0">
                <a:solidFill>
                  <a:srgbClr val="000000"/>
                </a:solidFill>
                <a:latin typeface="SF Hello Regular"/>
                <a:sym typeface="SF Hello Regular"/>
              </a:rPr>
              <a:t>Apple caches available for deployment with qualifying ISP and IXPs. More information: </a:t>
            </a:r>
            <a:r>
              <a:rPr sz="2000" u="sng" kern="0" dirty="0">
                <a:solidFill>
                  <a:srgbClr val="0000FF"/>
                </a:solidFill>
                <a:uFill>
                  <a:solidFill>
                    <a:srgbClr val="0000FF"/>
                  </a:solidFill>
                </a:uFill>
                <a:latin typeface="SF Hello Regular"/>
                <a:sym typeface="SF Hello Regular"/>
                <a:hlinkClick r:id="rId6"/>
              </a:rPr>
              <a:t>cache.edge.apple.com</a:t>
            </a:r>
            <a:r>
              <a:rPr sz="2000" kern="0" dirty="0">
                <a:solidFill>
                  <a:srgbClr val="000000"/>
                </a:solidFill>
                <a:latin typeface="SF Hello Regular"/>
                <a:sym typeface="SF Hello Regular"/>
              </a:rPr>
              <a:t> </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1" y="765175"/>
          <a:ext cx="8435275" cy="3078550"/>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GB" sz="2000" dirty="0"/>
                        <a:t>41230</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GB" sz="2000" dirty="0"/>
                        <a:t>Primarily eyeball</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dirty="0"/>
                        <a:t>Traffic Volume</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GB" sz="2000" dirty="0"/>
                        <a:t>Not disclosed</a:t>
                      </a:r>
                      <a:endParaRPr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a:t>Peering Policy</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GB" sz="2000" dirty="0"/>
                        <a:t>Generally open – ask4.com/peering</a:t>
                      </a:r>
                      <a:endParaRPr sz="20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2000" dirty="0"/>
                        <a:t>LONAP, </a:t>
                      </a:r>
                      <a:r>
                        <a:rPr lang="en-US" sz="2000" dirty="0" err="1"/>
                        <a:t>IXLeeds</a:t>
                      </a:r>
                      <a:r>
                        <a:rPr lang="en-US" sz="2000" dirty="0"/>
                        <a:t>, E-CIX, LINX LON1, NL-ix,</a:t>
                      </a:r>
                      <a:br>
                        <a:rPr lang="en-US" sz="2000" dirty="0"/>
                      </a:br>
                      <a:r>
                        <a:rPr lang="en-US" sz="2000" dirty="0"/>
                        <a:t>IX Manchester</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GB" sz="2000" dirty="0"/>
                        <a:t>as41230.peeringdb.com</a:t>
                      </a:r>
                      <a:endParaRPr sz="20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GB" sz="2000" dirty="0"/>
                        <a:t>peering@ask4.com</a:t>
                      </a:r>
                      <a:endParaRPr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ASK4</a:t>
            </a:r>
            <a:endParaRPr dirty="0"/>
          </a:p>
        </p:txBody>
      </p:sp>
      <p:sp>
        <p:nvSpPr>
          <p:cNvPr id="116" name="Google Shape;116;p3"/>
          <p:cNvSpPr txBox="1"/>
          <p:nvPr/>
        </p:nvSpPr>
        <p:spPr>
          <a:xfrm>
            <a:off x="1981200" y="4056327"/>
            <a:ext cx="8435275" cy="2616060"/>
          </a:xfrm>
          <a:prstGeom prst="rect">
            <a:avLst/>
          </a:prstGeom>
          <a:noFill/>
          <a:ln>
            <a:noFill/>
          </a:ln>
        </p:spPr>
        <p:txBody>
          <a:bodyPr spcFirstLastPara="1" wrap="square" lIns="91425" tIns="45700" rIns="91425" bIns="45700" anchor="t" anchorCtr="0">
            <a:spAutoFit/>
          </a:bodyPr>
          <a:lstStyle/>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Specialists in MDU accommodation (student, BTR, later living) and</a:t>
            </a:r>
            <a:b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b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business connectivity</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Servicing </a:t>
            </a:r>
            <a:r>
              <a:rPr lang="en-US" sz="24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&gt;</a:t>
            </a: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300,000 beds in 12 countries and growing</a:t>
            </a:r>
            <a:b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b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(envisioning 1,000,000 by end of decade)</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Network in 4 countries and expanding rapidly</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Multitenant owned data </a:t>
            </a:r>
            <a:r>
              <a:rPr lang="en-US" sz="2000" kern="0" dirty="0" err="1">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centre</a:t>
            </a: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 in Sheffield</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Talk to me about peering, colocation, deep caching, or if you</a:t>
            </a:r>
            <a:b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b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provide last-mile access in any country!</a:t>
            </a:r>
            <a:endParaRPr kern="0" dirty="0">
              <a:solidFill>
                <a:srgbClr val="000000"/>
              </a:solidFill>
              <a:latin typeface="Calibri"/>
              <a:ea typeface="Calibri"/>
              <a:cs typeface="Calibri"/>
              <a:sym typeface="Calibri"/>
            </a:endParaRPr>
          </a:p>
        </p:txBody>
      </p:sp>
      <p:sp>
        <p:nvSpPr>
          <p:cNvPr id="2" name="Rectangle 1">
            <a:extLst>
              <a:ext uri="{FF2B5EF4-FFF2-40B4-BE49-F238E27FC236}">
                <a16:creationId xmlns:a16="http://schemas.microsoft.com/office/drawing/2014/main" id="{7B39384B-8B44-44D1-4FD2-C6017E47EA02}"/>
              </a:ext>
            </a:extLst>
          </p:cNvPr>
          <p:cNvSpPr/>
          <p:nvPr/>
        </p:nvSpPr>
        <p:spPr>
          <a:xfrm>
            <a:off x="9093860" y="4639874"/>
            <a:ext cx="925286" cy="1129555"/>
          </a:xfrm>
          <a:prstGeom prst="rect">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4" name="TextBox 3">
            <a:extLst>
              <a:ext uri="{FF2B5EF4-FFF2-40B4-BE49-F238E27FC236}">
                <a16:creationId xmlns:a16="http://schemas.microsoft.com/office/drawing/2014/main" id="{5983571B-BD55-706B-800A-ED5424535B40}"/>
              </a:ext>
            </a:extLst>
          </p:cNvPr>
          <p:cNvSpPr txBox="1"/>
          <p:nvPr/>
        </p:nvSpPr>
        <p:spPr>
          <a:xfrm>
            <a:off x="8696532" y="5809796"/>
            <a:ext cx="1719943" cy="369332"/>
          </a:xfrm>
          <a:prstGeom prst="rect">
            <a:avLst/>
          </a:prstGeom>
          <a:noFill/>
        </p:spPr>
        <p:txBody>
          <a:bodyPr wrap="square" rtlCol="0">
            <a:spAutoFit/>
          </a:bodyPr>
          <a:lstStyle/>
          <a:p>
            <a:pPr algn="ctr">
              <a:buClr>
                <a:srgbClr val="000000"/>
              </a:buClr>
            </a:pPr>
            <a:r>
              <a:rPr lang="en-US" kern="0" dirty="0">
                <a:solidFill>
                  <a:srgbClr val="000000"/>
                </a:solidFill>
                <a:latin typeface="Arial"/>
                <a:cs typeface="Arial"/>
                <a:sym typeface="Arial"/>
              </a:rPr>
              <a:t>David Croft</a:t>
            </a:r>
          </a:p>
        </p:txBody>
      </p:sp>
      <p:pic>
        <p:nvPicPr>
          <p:cNvPr id="8" name="Picture 7" descr="A person in a blue shirt&#10;&#10;Description automatically generated">
            <a:extLst>
              <a:ext uri="{FF2B5EF4-FFF2-40B4-BE49-F238E27FC236}">
                <a16:creationId xmlns:a16="http://schemas.microsoft.com/office/drawing/2014/main" id="{67496004-6DA3-7BA5-2C5B-50E65210F181}"/>
              </a:ext>
            </a:extLst>
          </p:cNvPr>
          <p:cNvPicPr>
            <a:picLocks noChangeAspect="1"/>
          </p:cNvPicPr>
          <p:nvPr/>
        </p:nvPicPr>
        <p:blipFill>
          <a:blip r:embed="rId3"/>
          <a:stretch>
            <a:fillRect/>
          </a:stretch>
        </p:blipFill>
        <p:spPr>
          <a:xfrm>
            <a:off x="9093859" y="4575762"/>
            <a:ext cx="925286" cy="1234034"/>
          </a:xfrm>
          <a:prstGeom prst="rect">
            <a:avLst/>
          </a:prstGeom>
        </p:spPr>
      </p:pic>
      <p:pic>
        <p:nvPicPr>
          <p:cNvPr id="11" name="Picture 10" descr="A blue and black logo&#10;&#10;Description automatically generated with medium confidence">
            <a:extLst>
              <a:ext uri="{FF2B5EF4-FFF2-40B4-BE49-F238E27FC236}">
                <a16:creationId xmlns:a16="http://schemas.microsoft.com/office/drawing/2014/main" id="{4100DD0A-F3DB-B857-47B5-766BE3B66573}"/>
              </a:ext>
            </a:extLst>
          </p:cNvPr>
          <p:cNvPicPr>
            <a:picLocks noChangeAspect="1"/>
          </p:cNvPicPr>
          <p:nvPr/>
        </p:nvPicPr>
        <p:blipFill>
          <a:blip r:embed="rId4"/>
          <a:stretch>
            <a:fillRect/>
          </a:stretch>
        </p:blipFill>
        <p:spPr>
          <a:xfrm>
            <a:off x="9321006" y="116632"/>
            <a:ext cx="1095469" cy="32445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199" y="669541"/>
          <a:ext cx="8045275" cy="1920310"/>
        </p:xfrm>
        <a:graphic>
          <a:graphicData uri="http://schemas.openxmlformats.org/drawingml/2006/table">
            <a:tbl>
              <a:tblPr firstRow="1" bandRow="1">
                <a:noFill/>
              </a:tblPr>
              <a:tblGrid>
                <a:gridCol w="2286000">
                  <a:extLst>
                    <a:ext uri="{9D8B030D-6E8A-4147-A177-3AD203B41FA5}">
                      <a16:colId xmlns:a16="http://schemas.microsoft.com/office/drawing/2014/main" val="20000"/>
                    </a:ext>
                  </a:extLst>
                </a:gridCol>
                <a:gridCol w="5759275">
                  <a:extLst>
                    <a:ext uri="{9D8B030D-6E8A-4147-A177-3AD203B41FA5}">
                      <a16:colId xmlns:a16="http://schemas.microsoft.com/office/drawing/2014/main" val="20001"/>
                    </a:ext>
                  </a:extLst>
                </a:gridCol>
              </a:tblGrid>
              <a:tr h="0">
                <a:tc>
                  <a:txBody>
                    <a:bodyPr/>
                    <a:lstStyle/>
                    <a:p>
                      <a:pPr marL="0" marR="0" lvl="0" indent="0" algn="l" rtl="0">
                        <a:spcBef>
                          <a:spcPts val="0"/>
                        </a:spcBef>
                        <a:spcAft>
                          <a:spcPts val="0"/>
                        </a:spcAft>
                        <a:buNone/>
                      </a:pPr>
                      <a:r>
                        <a:rPr lang="en-US" sz="1200" u="none" strike="noStrike" cap="none" dirty="0"/>
                        <a:t>ASN</a:t>
                      </a:r>
                      <a:endParaRPr sz="12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1200" dirty="0"/>
                        <a:t>16509</a:t>
                      </a:r>
                      <a:endParaRPr sz="1200" dirty="0"/>
                    </a:p>
                  </a:txBody>
                  <a:tcPr marL="91450" marR="91450" marT="45725" marB="45725"/>
                </a:tc>
                <a:extLst>
                  <a:ext uri="{0D108BD9-81ED-4DB2-BD59-A6C34878D82A}">
                    <a16:rowId xmlns:a16="http://schemas.microsoft.com/office/drawing/2014/main" val="10000"/>
                  </a:ext>
                </a:extLst>
              </a:tr>
              <a:tr h="202255">
                <a:tc>
                  <a:txBody>
                    <a:bodyPr/>
                    <a:lstStyle/>
                    <a:p>
                      <a:pPr marL="0" marR="0" lvl="0" indent="0" algn="l" rtl="0">
                        <a:spcBef>
                          <a:spcPts val="0"/>
                        </a:spcBef>
                        <a:spcAft>
                          <a:spcPts val="0"/>
                        </a:spcAft>
                        <a:buNone/>
                      </a:pPr>
                      <a:r>
                        <a:rPr lang="en-US" sz="1200" dirty="0"/>
                        <a:t>Traffic profile</a:t>
                      </a:r>
                      <a:endParaRPr sz="12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1200" dirty="0"/>
                        <a:t>IRR as-set/route-set</a:t>
                      </a:r>
                      <a:endParaRPr sz="1200" dirty="0"/>
                    </a:p>
                  </a:txBody>
                  <a:tcPr marL="91450" marR="91450" marT="45725" marB="45725"/>
                </a:tc>
                <a:extLst>
                  <a:ext uri="{0D108BD9-81ED-4DB2-BD59-A6C34878D82A}">
                    <a16:rowId xmlns:a16="http://schemas.microsoft.com/office/drawing/2014/main" val="10001"/>
                  </a:ext>
                </a:extLst>
              </a:tr>
              <a:tr h="202255">
                <a:tc>
                  <a:txBody>
                    <a:bodyPr/>
                    <a:lstStyle/>
                    <a:p>
                      <a:pPr marL="0" marR="0" lvl="0" indent="0" algn="l" rtl="0">
                        <a:lnSpc>
                          <a:spcPct val="100000"/>
                        </a:lnSpc>
                        <a:spcBef>
                          <a:spcPts val="0"/>
                        </a:spcBef>
                        <a:spcAft>
                          <a:spcPts val="0"/>
                        </a:spcAft>
                        <a:buClr>
                          <a:srgbClr val="000000"/>
                        </a:buClr>
                        <a:buFont typeface="Arial"/>
                        <a:buNone/>
                      </a:pPr>
                      <a:r>
                        <a:rPr lang="en-US" sz="1200" b="0" i="0" u="none" strike="noStrike" cap="none" dirty="0">
                          <a:solidFill>
                            <a:schemeClr val="dk1"/>
                          </a:solidFill>
                          <a:latin typeface="Calibri"/>
                          <a:cs typeface="Calibri"/>
                          <a:sym typeface="Arial"/>
                        </a:rPr>
                        <a:t>IRR as-set/route-set</a:t>
                      </a:r>
                      <a:endParaRPr sz="1200" b="0" i="0" u="none" strike="noStrike" cap="none" dirty="0">
                        <a:solidFill>
                          <a:schemeClr val="dk1"/>
                        </a:solidFill>
                        <a:latin typeface="Calibri"/>
                        <a:cs typeface="Calibri"/>
                        <a:sym typeface="Arial"/>
                      </a:endParaRPr>
                    </a:p>
                  </a:txBody>
                  <a:tcPr marL="91450" marR="91450" marT="45725" marB="45725">
                    <a:solidFill>
                      <a:srgbClr val="EAF1DD"/>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lang="en-US" sz="1200" b="0" i="0" u="none" strike="noStrike" cap="none" dirty="0">
                          <a:solidFill>
                            <a:schemeClr val="dk1"/>
                          </a:solidFill>
                          <a:latin typeface="Calibri"/>
                          <a:cs typeface="Calibri"/>
                          <a:sym typeface="Arial"/>
                        </a:rPr>
                        <a:t>AS16509:AS-AMAZON</a:t>
                      </a:r>
                    </a:p>
                  </a:txBody>
                  <a:tcPr marL="91450" marR="91450" marT="45725" marB="45725"/>
                </a:tc>
                <a:extLst>
                  <a:ext uri="{0D108BD9-81ED-4DB2-BD59-A6C34878D82A}">
                    <a16:rowId xmlns:a16="http://schemas.microsoft.com/office/drawing/2014/main" val="10002"/>
                  </a:ext>
                </a:extLst>
              </a:tr>
              <a:tr h="202255">
                <a:tc>
                  <a:txBody>
                    <a:bodyPr/>
                    <a:lstStyle/>
                    <a:p>
                      <a:pPr marL="0" marR="0" lvl="0" indent="0" algn="l" rtl="0">
                        <a:spcBef>
                          <a:spcPts val="0"/>
                        </a:spcBef>
                        <a:spcAft>
                          <a:spcPts val="0"/>
                        </a:spcAft>
                        <a:buNone/>
                      </a:pPr>
                      <a:r>
                        <a:rPr lang="en-US" sz="1200"/>
                        <a:t>Peering Policy</a:t>
                      </a:r>
                      <a:endParaRPr sz="1200"/>
                    </a:p>
                  </a:txBody>
                  <a:tcPr marL="91450" marR="91450" marT="45725" marB="45725">
                    <a:solidFill>
                      <a:srgbClr val="EAF1DD"/>
                    </a:solidFill>
                  </a:tcPr>
                </a:tc>
                <a:tc>
                  <a:txBody>
                    <a:bodyPr/>
                    <a:lstStyle/>
                    <a:p>
                      <a:r>
                        <a:rPr lang="en-US" sz="1200" dirty="0">
                          <a:hlinkClick r:id="rId3"/>
                        </a:rPr>
                        <a:t>https://aws.amazon.com/peering/policy</a:t>
                      </a:r>
                      <a:endParaRPr lang="en-US" sz="1200" dirty="0"/>
                    </a:p>
                  </a:txBody>
                  <a:tcPr marL="91450" marR="91450" marT="45725" marB="45725"/>
                </a:tc>
                <a:extLst>
                  <a:ext uri="{0D108BD9-81ED-4DB2-BD59-A6C34878D82A}">
                    <a16:rowId xmlns:a16="http://schemas.microsoft.com/office/drawing/2014/main" val="10003"/>
                  </a:ext>
                </a:extLst>
              </a:tr>
              <a:tr h="202255">
                <a:tc>
                  <a:txBody>
                    <a:bodyPr/>
                    <a:lstStyle/>
                    <a:p>
                      <a:pPr marL="0" marR="0" lvl="0" indent="0" algn="l" rtl="0">
                        <a:spcBef>
                          <a:spcPts val="0"/>
                        </a:spcBef>
                        <a:spcAft>
                          <a:spcPts val="0"/>
                        </a:spcAft>
                        <a:buNone/>
                      </a:pPr>
                      <a:r>
                        <a:rPr lang="en-US" sz="1200" dirty="0"/>
                        <a:t>Peering Locations</a:t>
                      </a:r>
                      <a:endParaRPr sz="12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1200" dirty="0">
                          <a:hlinkClick r:id="rId4"/>
                        </a:rPr>
                        <a:t>https://aws.amazon.com/peering/locations/</a:t>
                      </a:r>
                      <a:r>
                        <a:rPr lang="en-US" sz="1200" dirty="0"/>
                        <a:t> </a:t>
                      </a:r>
                    </a:p>
                  </a:txBody>
                  <a:tcPr marL="91450" marR="91450" marT="45725" marB="45725"/>
                </a:tc>
                <a:extLst>
                  <a:ext uri="{0D108BD9-81ED-4DB2-BD59-A6C34878D82A}">
                    <a16:rowId xmlns:a16="http://schemas.microsoft.com/office/drawing/2014/main" val="10004"/>
                  </a:ext>
                </a:extLst>
              </a:tr>
              <a:tr h="202255">
                <a:tc>
                  <a:txBody>
                    <a:bodyPr/>
                    <a:lstStyle/>
                    <a:p>
                      <a:pPr marL="0" marR="0" lvl="0" indent="0" algn="l" rtl="0">
                        <a:spcBef>
                          <a:spcPts val="0"/>
                        </a:spcBef>
                        <a:spcAft>
                          <a:spcPts val="0"/>
                        </a:spcAft>
                        <a:buNone/>
                      </a:pPr>
                      <a:r>
                        <a:rPr lang="en-US" sz="1200" dirty="0"/>
                        <a:t>PeeringDB entry</a:t>
                      </a:r>
                      <a:endParaRPr sz="12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1200" dirty="0">
                          <a:hlinkClick r:id="rId5"/>
                        </a:rPr>
                        <a:t>https://www.peeringdb.com/net/1418</a:t>
                      </a:r>
                      <a:r>
                        <a:rPr lang="en-US" sz="1200" dirty="0"/>
                        <a:t> </a:t>
                      </a:r>
                      <a:endParaRPr sz="1200" dirty="0"/>
                    </a:p>
                  </a:txBody>
                  <a:tcPr marL="91450" marR="91450" marT="45725" marB="45725"/>
                </a:tc>
                <a:extLst>
                  <a:ext uri="{0D108BD9-81ED-4DB2-BD59-A6C34878D82A}">
                    <a16:rowId xmlns:a16="http://schemas.microsoft.com/office/drawing/2014/main" val="10005"/>
                  </a:ext>
                </a:extLst>
              </a:tr>
              <a:tr h="202255">
                <a:tc>
                  <a:txBody>
                    <a:bodyPr/>
                    <a:lstStyle/>
                    <a:p>
                      <a:pPr marL="0" marR="0" lvl="0" indent="0" algn="l" rtl="0">
                        <a:lnSpc>
                          <a:spcPct val="100000"/>
                        </a:lnSpc>
                        <a:spcBef>
                          <a:spcPts val="0"/>
                        </a:spcBef>
                        <a:spcAft>
                          <a:spcPts val="0"/>
                        </a:spcAft>
                        <a:buClr>
                          <a:srgbClr val="000000"/>
                        </a:buClr>
                        <a:buFont typeface="Arial"/>
                        <a:buNone/>
                      </a:pPr>
                      <a:r>
                        <a:rPr lang="en-US" sz="1200" b="0" i="0" u="none" strike="noStrike" cap="none" dirty="0">
                          <a:solidFill>
                            <a:schemeClr val="dk1"/>
                          </a:solidFill>
                          <a:latin typeface="Calibri"/>
                          <a:cs typeface="Calibri"/>
                          <a:sym typeface="Arial"/>
                        </a:rPr>
                        <a:t>AWS Peering </a:t>
                      </a:r>
                      <a:endParaRPr sz="1200" b="0" i="0" u="none" strike="noStrike" cap="none" dirty="0">
                        <a:solidFill>
                          <a:schemeClr val="dk1"/>
                        </a:solidFill>
                        <a:latin typeface="Calibri"/>
                        <a:cs typeface="Calibri"/>
                        <a:sym typeface="Arial"/>
                      </a:endParaRPr>
                    </a:p>
                  </a:txBody>
                  <a:tcPr marL="91450" marR="91450" marT="45725" marB="45725">
                    <a:solidFill>
                      <a:srgbClr val="EAF1DD"/>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chemeClr val="dk1"/>
                          </a:solidFill>
                          <a:latin typeface="Calibri"/>
                          <a:cs typeface="Calibri"/>
                          <a:sym typeface="Arial"/>
                          <a:hlinkClick r:id="rId6"/>
                        </a:rPr>
                        <a:t>https://peering.aws/</a:t>
                      </a:r>
                      <a:r>
                        <a:rPr lang="en-US" sz="1200" b="0" i="0" u="none" strike="noStrike" cap="none" dirty="0">
                          <a:solidFill>
                            <a:schemeClr val="dk1"/>
                          </a:solidFill>
                          <a:latin typeface="Calibri"/>
                          <a:cs typeface="Calibri"/>
                          <a:sym typeface="Arial"/>
                        </a:rPr>
                        <a:t> </a:t>
                      </a:r>
                    </a:p>
                  </a:txBody>
                  <a:tcPr marL="91450" marR="91450" marT="45725" marB="45725"/>
                </a:tc>
                <a:extLst>
                  <a:ext uri="{0D108BD9-81ED-4DB2-BD59-A6C34878D82A}">
                    <a16:rowId xmlns:a16="http://schemas.microsoft.com/office/drawing/2014/main" val="1738116979"/>
                  </a:ext>
                </a:extLst>
              </a:tr>
            </a:tbl>
          </a:graphicData>
        </a:graphic>
      </p:graphicFrame>
      <p:sp>
        <p:nvSpPr>
          <p:cNvPr id="105" name="Google Shape;105;p3"/>
          <p:cNvSpPr txBox="1">
            <a:spLocks noGrp="1"/>
          </p:cNvSpPr>
          <p:nvPr>
            <p:ph type="title"/>
          </p:nvPr>
        </p:nvSpPr>
        <p:spPr>
          <a:xfrm>
            <a:off x="1981198" y="130086"/>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b="1" dirty="0">
                <a:solidFill>
                  <a:schemeClr val="accent6">
                    <a:lumMod val="75000"/>
                  </a:schemeClr>
                </a:solidFill>
              </a:rPr>
              <a:t>Amazon Web Services</a:t>
            </a:r>
            <a:endParaRPr b="1" dirty="0">
              <a:solidFill>
                <a:schemeClr val="accent6">
                  <a:lumMod val="75000"/>
                </a:schemeClr>
              </a:solidFill>
            </a:endParaRPr>
          </a:p>
        </p:txBody>
      </p:sp>
      <p:sp>
        <p:nvSpPr>
          <p:cNvPr id="116" name="Google Shape;116;p3"/>
          <p:cNvSpPr txBox="1"/>
          <p:nvPr/>
        </p:nvSpPr>
        <p:spPr>
          <a:xfrm>
            <a:off x="1981199" y="2589851"/>
            <a:ext cx="8045275" cy="2492950"/>
          </a:xfrm>
          <a:prstGeom prst="rect">
            <a:avLst/>
          </a:prstGeom>
          <a:noFill/>
          <a:ln>
            <a:solidFill>
              <a:schemeClr val="tx1"/>
            </a:solidFill>
          </a:ln>
        </p:spPr>
        <p:txBody>
          <a:bodyPr spcFirstLastPara="1" wrap="square" lIns="91425" tIns="45700" rIns="91425" bIns="45700" anchor="t" anchorCtr="0">
            <a:spAutoFit/>
          </a:bodyPr>
          <a:lstStyle/>
          <a:p>
            <a:pPr algn="ctr">
              <a:buClr>
                <a:srgbClr val="000000"/>
              </a:buClr>
              <a:buSzPct val="100000"/>
            </a:pPr>
            <a:r>
              <a:rPr lang="en-US" sz="2400" b="1" kern="0" dirty="0">
                <a:solidFill>
                  <a:srgbClr val="F79646">
                    <a:lumMod val="75000"/>
                  </a:srgbClr>
                </a:solidFill>
                <a:latin typeface="Calibri"/>
                <a:cs typeface="Calibri"/>
                <a:sym typeface="Calibri"/>
              </a:rPr>
              <a:t>Peering requests</a:t>
            </a:r>
            <a:endParaRPr lang="en-US" sz="1100" b="1" kern="0" dirty="0">
              <a:solidFill>
                <a:srgbClr val="F79646">
                  <a:lumMod val="75000"/>
                </a:srgbClr>
              </a:solidFill>
              <a:latin typeface="Calibri" panose="020F0502020204030204" pitchFamily="34" charset="0"/>
              <a:cs typeface="Calibri" panose="020F0502020204030204" pitchFamily="34" charset="0"/>
              <a:sym typeface="Arial"/>
            </a:endParaRPr>
          </a:p>
          <a:p>
            <a:pPr marL="171450" indent="-171450">
              <a:buClr>
                <a:srgbClr val="000000"/>
              </a:buClr>
              <a:buFont typeface="Arial" panose="020B0604020202020204" pitchFamily="34" charset="0"/>
              <a:buChar char="•"/>
            </a:pPr>
            <a:r>
              <a:rPr lang="en-US" sz="1100" b="1" kern="0" dirty="0">
                <a:solidFill>
                  <a:srgbClr val="F79646">
                    <a:lumMod val="75000"/>
                  </a:srgbClr>
                </a:solidFill>
                <a:latin typeface="Calibri" panose="020F0502020204030204" pitchFamily="34" charset="0"/>
                <a:cs typeface="Calibri" panose="020F0502020204030204" pitchFamily="34" charset="0"/>
                <a:sym typeface="Arial"/>
              </a:rPr>
              <a:t>IX: </a:t>
            </a:r>
            <a:r>
              <a:rPr lang="en-US" sz="1100" kern="0" dirty="0">
                <a:solidFill>
                  <a:srgbClr val="000000"/>
                </a:solidFill>
                <a:latin typeface="Calibri" panose="020F0502020204030204" pitchFamily="34" charset="0"/>
                <a:cs typeface="Calibri" panose="020F0502020204030204" pitchFamily="34" charset="0"/>
                <a:sym typeface="Arial"/>
                <a:hlinkClick r:id="rId7"/>
              </a:rPr>
              <a:t>https://interconnect.amazon/</a:t>
            </a:r>
            <a:r>
              <a:rPr lang="en-US" sz="1100" kern="0" dirty="0">
                <a:solidFill>
                  <a:srgbClr val="000000"/>
                </a:solidFill>
                <a:latin typeface="Calibri" panose="020F0502020204030204" pitchFamily="34" charset="0"/>
                <a:cs typeface="Calibri" panose="020F0502020204030204" pitchFamily="34" charset="0"/>
                <a:sym typeface="Arial"/>
              </a:rPr>
              <a:t> </a:t>
            </a:r>
          </a:p>
          <a:p>
            <a:pPr>
              <a:buClr>
                <a:srgbClr val="000000"/>
              </a:buClr>
            </a:pPr>
            <a:r>
              <a:rPr lang="en-US" sz="1100" kern="0" dirty="0">
                <a:solidFill>
                  <a:srgbClr val="000000"/>
                </a:solidFill>
                <a:latin typeface="Calibri" panose="020F0502020204030204" pitchFamily="34" charset="0"/>
                <a:cs typeface="Calibri" panose="020F0502020204030204" pitchFamily="34" charset="0"/>
                <a:sym typeface="Arial"/>
              </a:rPr>
              <a:t>	Established Peers - please request IX peering sessions via this peering portal. </a:t>
            </a:r>
            <a:r>
              <a:rPr lang="en-US" sz="1100" b="1" u="sng" kern="0" dirty="0">
                <a:solidFill>
                  <a:srgbClr val="000000"/>
                </a:solidFill>
                <a:latin typeface="Calibri" panose="020F0502020204030204" pitchFamily="34" charset="0"/>
                <a:cs typeface="Calibri" panose="020F0502020204030204" pitchFamily="34" charset="0"/>
                <a:sym typeface="Arial"/>
              </a:rPr>
              <a:t>First time </a:t>
            </a:r>
            <a:r>
              <a:rPr lang="en-US" sz="1100" kern="0" dirty="0">
                <a:solidFill>
                  <a:srgbClr val="000000"/>
                </a:solidFill>
                <a:latin typeface="Calibri" panose="020F0502020204030204" pitchFamily="34" charset="0"/>
                <a:cs typeface="Calibri" panose="020F0502020204030204" pitchFamily="34" charset="0"/>
                <a:sym typeface="Arial"/>
              </a:rPr>
              <a:t>Peer requests for IX peering 	sessions </a:t>
            </a:r>
            <a:r>
              <a:rPr lang="en-US" sz="1100" b="1" u="sng" kern="0" dirty="0">
                <a:solidFill>
                  <a:srgbClr val="000000"/>
                </a:solidFill>
                <a:latin typeface="Calibri" panose="020F0502020204030204" pitchFamily="34" charset="0"/>
                <a:cs typeface="Calibri" panose="020F0502020204030204" pitchFamily="34" charset="0"/>
                <a:sym typeface="Arial"/>
              </a:rPr>
              <a:t>MUST</a:t>
            </a:r>
            <a:r>
              <a:rPr lang="en-US" sz="1100" kern="0" dirty="0">
                <a:solidFill>
                  <a:srgbClr val="000000"/>
                </a:solidFill>
                <a:latin typeface="Calibri" panose="020F0502020204030204" pitchFamily="34" charset="0"/>
                <a:cs typeface="Calibri" panose="020F0502020204030204" pitchFamily="34" charset="0"/>
                <a:sym typeface="Arial"/>
              </a:rPr>
              <a:t> email the appropriate regional contacts below.</a:t>
            </a:r>
          </a:p>
          <a:p>
            <a:pPr>
              <a:buClr>
                <a:srgbClr val="000000"/>
              </a:buClr>
            </a:pPr>
            <a:endParaRPr lang="en-US" sz="1100" b="1" i="1" kern="0" dirty="0">
              <a:solidFill>
                <a:srgbClr val="F79646">
                  <a:lumMod val="75000"/>
                </a:srgbClr>
              </a:solidFill>
              <a:latin typeface="Calibri" panose="020F0502020204030204" pitchFamily="34" charset="0"/>
              <a:cs typeface="Calibri" panose="020F0502020204030204" pitchFamily="34" charset="0"/>
              <a:sym typeface="Arial"/>
            </a:endParaRPr>
          </a:p>
          <a:p>
            <a:pPr marL="171450" indent="-171450">
              <a:buClr>
                <a:srgbClr val="000000"/>
              </a:buClr>
              <a:buFont typeface="Arial" panose="020B0604020202020204" pitchFamily="34" charset="0"/>
              <a:buChar char="•"/>
            </a:pPr>
            <a:r>
              <a:rPr lang="en-US" sz="1100" b="1" kern="0" dirty="0">
                <a:solidFill>
                  <a:srgbClr val="F79646">
                    <a:lumMod val="75000"/>
                  </a:srgbClr>
                </a:solidFill>
                <a:latin typeface="Calibri" panose="020F0502020204030204" pitchFamily="34" charset="0"/>
                <a:cs typeface="Calibri" panose="020F0502020204030204" pitchFamily="34" charset="0"/>
                <a:sym typeface="Arial"/>
              </a:rPr>
              <a:t>PNI: </a:t>
            </a:r>
            <a:r>
              <a:rPr lang="en-US" sz="1100" kern="0" dirty="0">
                <a:solidFill>
                  <a:srgbClr val="000000"/>
                </a:solidFill>
                <a:latin typeface="Calibri" panose="020F0502020204030204" pitchFamily="34" charset="0"/>
                <a:cs typeface="Calibri" panose="020F0502020204030204" pitchFamily="34" charset="0"/>
                <a:sym typeface="Arial"/>
              </a:rPr>
              <a:t>PNI peering request </a:t>
            </a:r>
            <a:r>
              <a:rPr lang="en-US" sz="1100" b="1" u="sng" kern="0" dirty="0">
                <a:solidFill>
                  <a:srgbClr val="000000"/>
                </a:solidFill>
                <a:latin typeface="Calibri" panose="020F0502020204030204" pitchFamily="34" charset="0"/>
                <a:cs typeface="Calibri" panose="020F0502020204030204" pitchFamily="34" charset="0"/>
                <a:sym typeface="Arial"/>
              </a:rPr>
              <a:t>MUST</a:t>
            </a:r>
            <a:r>
              <a:rPr lang="en-US" sz="1100" kern="0" dirty="0">
                <a:solidFill>
                  <a:srgbClr val="000000"/>
                </a:solidFill>
                <a:latin typeface="Calibri" panose="020F0502020204030204" pitchFamily="34" charset="0"/>
                <a:cs typeface="Calibri" panose="020F0502020204030204" pitchFamily="34" charset="0"/>
                <a:sym typeface="Arial"/>
              </a:rPr>
              <a:t> be via email to your established AWS contact. </a:t>
            </a:r>
            <a:r>
              <a:rPr lang="en-US" sz="1100" b="1" u="sng" kern="0" dirty="0">
                <a:solidFill>
                  <a:srgbClr val="000000"/>
                </a:solidFill>
                <a:latin typeface="Calibri" panose="020F0502020204030204" pitchFamily="34" charset="0"/>
                <a:cs typeface="Calibri" panose="020F0502020204030204" pitchFamily="34" charset="0"/>
                <a:sym typeface="Arial"/>
              </a:rPr>
              <a:t>First time</a:t>
            </a:r>
            <a:r>
              <a:rPr lang="en-US" sz="1100" kern="0" dirty="0">
                <a:solidFill>
                  <a:srgbClr val="000000"/>
                </a:solidFill>
                <a:latin typeface="Calibri" panose="020F0502020204030204" pitchFamily="34" charset="0"/>
                <a:cs typeface="Calibri" panose="020F0502020204030204" pitchFamily="34" charset="0"/>
                <a:sym typeface="Arial"/>
              </a:rPr>
              <a:t> PNI peering request  MUST only be emailed to the specific regional contact listed below, for the geographical region in which you wish to request PNI peering.</a:t>
            </a:r>
          </a:p>
          <a:p>
            <a:pPr marL="0" lvl="5">
              <a:buClr>
                <a:srgbClr val="000000"/>
              </a:buClr>
            </a:pPr>
            <a:endParaRPr lang="en-US" sz="1100" i="1" kern="0" dirty="0">
              <a:solidFill>
                <a:srgbClr val="000000"/>
              </a:solidFill>
              <a:latin typeface="Calibri" panose="020F0502020204030204" pitchFamily="34" charset="0"/>
              <a:cs typeface="Calibri" panose="020F0502020204030204" pitchFamily="34" charset="0"/>
              <a:sym typeface="Arial"/>
            </a:endParaRPr>
          </a:p>
          <a:p>
            <a:pPr marL="0" lvl="7">
              <a:buClr>
                <a:srgbClr val="000000"/>
              </a:buClr>
            </a:pPr>
            <a:r>
              <a:rPr lang="en-US" sz="1100" i="1" kern="0" dirty="0">
                <a:solidFill>
                  <a:srgbClr val="000000"/>
                </a:solidFill>
                <a:latin typeface="Calibri" panose="020F0502020204030204" pitchFamily="34" charset="0"/>
                <a:cs typeface="Calibri" panose="020F0502020204030204" pitchFamily="34" charset="0"/>
                <a:sym typeface="Arial"/>
              </a:rPr>
              <a:t>	Example: PNI peering requests for London should use </a:t>
            </a:r>
            <a:r>
              <a:rPr lang="en-US" sz="1100" i="1" kern="0" dirty="0">
                <a:solidFill>
                  <a:srgbClr val="000000"/>
                </a:solidFill>
                <a:latin typeface="Calibri" panose="020F0502020204030204" pitchFamily="34" charset="0"/>
                <a:cs typeface="Calibri" panose="020F0502020204030204" pitchFamily="34" charset="0"/>
                <a:sym typeface="Arial"/>
                <a:hlinkClick r:id="rId8"/>
              </a:rPr>
              <a:t>peering-emea@amazon.com</a:t>
            </a:r>
            <a:r>
              <a:rPr lang="en-US" sz="1100" i="1" kern="0" dirty="0">
                <a:solidFill>
                  <a:srgbClr val="000000"/>
                </a:solidFill>
                <a:latin typeface="Calibri" panose="020F0502020204030204" pitchFamily="34" charset="0"/>
                <a:cs typeface="Calibri" panose="020F0502020204030204" pitchFamily="34" charset="0"/>
                <a:sym typeface="Arial"/>
              </a:rPr>
              <a:t> while PNI peering requests for 	Singapore should use </a:t>
            </a:r>
            <a:r>
              <a:rPr lang="en-US" sz="1100" i="1" kern="0" dirty="0" err="1">
                <a:solidFill>
                  <a:srgbClr val="000000"/>
                </a:solidFill>
                <a:latin typeface="Calibri" panose="020F0502020204030204" pitchFamily="34" charset="0"/>
                <a:cs typeface="Calibri" panose="020F0502020204030204" pitchFamily="34" charset="0"/>
                <a:sym typeface="Arial"/>
                <a:hlinkClick r:id="rId9"/>
              </a:rPr>
              <a:t>peering-apac@amazon.co</a:t>
            </a:r>
            <a:r>
              <a:rPr lang="en-US" sz="1100" i="1" kern="0" dirty="0" err="1">
                <a:solidFill>
                  <a:srgbClr val="000000"/>
                </a:solidFill>
                <a:latin typeface="Calibri" panose="020F0502020204030204" pitchFamily="34" charset="0"/>
                <a:cs typeface="Calibri" panose="020F0502020204030204" pitchFamily="34" charset="0"/>
                <a:sym typeface="Arial"/>
                <a:hlinkClick r:id="rId10"/>
              </a:rPr>
              <a:t>m</a:t>
            </a:r>
            <a:r>
              <a:rPr lang="en-US" sz="1100" i="1" kern="0" dirty="0">
                <a:solidFill>
                  <a:srgbClr val="000000"/>
                </a:solidFill>
                <a:latin typeface="Calibri" panose="020F0502020204030204" pitchFamily="34" charset="0"/>
                <a:cs typeface="Calibri" panose="020F0502020204030204" pitchFamily="34" charset="0"/>
                <a:sym typeface="Arial"/>
              </a:rPr>
              <a:t>.</a:t>
            </a:r>
            <a:endParaRPr lang="en-US" sz="1100" kern="0" dirty="0">
              <a:solidFill>
                <a:srgbClr val="000000"/>
              </a:solidFill>
              <a:latin typeface="Calibri" panose="020F0502020204030204" pitchFamily="34" charset="0"/>
              <a:cs typeface="Calibri" panose="020F0502020204030204" pitchFamily="34" charset="0"/>
              <a:sym typeface="Arial"/>
            </a:endParaRPr>
          </a:p>
          <a:p>
            <a:pPr>
              <a:buClr>
                <a:srgbClr val="000000"/>
              </a:buClr>
            </a:pPr>
            <a:endParaRPr lang="en-US" sz="1100" i="1" kern="0" dirty="0">
              <a:solidFill>
                <a:srgbClr val="000000"/>
              </a:solidFill>
              <a:latin typeface="Calibri" panose="020F0502020204030204" pitchFamily="34" charset="0"/>
              <a:cs typeface="Calibri" panose="020F0502020204030204" pitchFamily="34" charset="0"/>
              <a:sym typeface="Arial"/>
            </a:endParaRPr>
          </a:p>
          <a:p>
            <a:pPr>
              <a:buClr>
                <a:srgbClr val="000000"/>
              </a:buClr>
            </a:pPr>
            <a:r>
              <a:rPr lang="en-US" sz="1100" i="1" kern="0" dirty="0">
                <a:solidFill>
                  <a:srgbClr val="000000"/>
                </a:solidFill>
                <a:latin typeface="Calibri" panose="020F0502020204030204" pitchFamily="34" charset="0"/>
                <a:cs typeface="Calibri" panose="020F0502020204030204" pitchFamily="34" charset="0"/>
                <a:sym typeface="Arial"/>
              </a:rPr>
              <a:t>This will ensure your request is processed and addressed in a timely fashion. Please do not copy contacts not meant for peering policy in the location of your request</a:t>
            </a:r>
          </a:p>
        </p:txBody>
      </p:sp>
      <p:graphicFrame>
        <p:nvGraphicFramePr>
          <p:cNvPr id="6" name="Table 5">
            <a:extLst>
              <a:ext uri="{FF2B5EF4-FFF2-40B4-BE49-F238E27FC236}">
                <a16:creationId xmlns:a16="http://schemas.microsoft.com/office/drawing/2014/main" id="{A7DEDC83-BA19-0F01-7AE7-1689189FD8DF}"/>
              </a:ext>
            </a:extLst>
          </p:cNvPr>
          <p:cNvGraphicFramePr>
            <a:graphicFrameLocks noGrp="1"/>
          </p:cNvGraphicFramePr>
          <p:nvPr/>
        </p:nvGraphicFramePr>
        <p:xfrm>
          <a:off x="2973807" y="5082801"/>
          <a:ext cx="6060056" cy="1418836"/>
        </p:xfrm>
        <a:graphic>
          <a:graphicData uri="http://schemas.openxmlformats.org/drawingml/2006/table">
            <a:tbl>
              <a:tblPr/>
              <a:tblGrid>
                <a:gridCol w="1194455">
                  <a:extLst>
                    <a:ext uri="{9D8B030D-6E8A-4147-A177-3AD203B41FA5}">
                      <a16:colId xmlns:a16="http://schemas.microsoft.com/office/drawing/2014/main" val="2406628299"/>
                    </a:ext>
                  </a:extLst>
                </a:gridCol>
                <a:gridCol w="2520582">
                  <a:extLst>
                    <a:ext uri="{9D8B030D-6E8A-4147-A177-3AD203B41FA5}">
                      <a16:colId xmlns:a16="http://schemas.microsoft.com/office/drawing/2014/main" val="2394742955"/>
                    </a:ext>
                  </a:extLst>
                </a:gridCol>
                <a:gridCol w="2345019">
                  <a:extLst>
                    <a:ext uri="{9D8B030D-6E8A-4147-A177-3AD203B41FA5}">
                      <a16:colId xmlns:a16="http://schemas.microsoft.com/office/drawing/2014/main" val="1378505160"/>
                    </a:ext>
                  </a:extLst>
                </a:gridCol>
              </a:tblGrid>
              <a:tr h="178681">
                <a:tc>
                  <a:txBody>
                    <a:bodyPr/>
                    <a:lstStyle/>
                    <a:p>
                      <a:pPr algn="l" fontAlgn="b"/>
                      <a:r>
                        <a:rPr lang="en-US" sz="1100" b="0" i="0" u="none" strike="noStrike">
                          <a:solidFill>
                            <a:srgbClr val="FFFFFF"/>
                          </a:solidFill>
                          <a:effectLst/>
                          <a:highlight>
                            <a:srgbClr val="535F53"/>
                          </a:highlight>
                          <a:latin typeface="Calibri" panose="020F0502020204030204" pitchFamily="34" charset="0"/>
                        </a:rPr>
                        <a:t>Role</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5F53"/>
                    </a:solidFill>
                  </a:tcPr>
                </a:tc>
                <a:tc>
                  <a:txBody>
                    <a:bodyPr/>
                    <a:lstStyle/>
                    <a:p>
                      <a:pPr algn="l" fontAlgn="b"/>
                      <a:r>
                        <a:rPr lang="en-US" sz="1100" b="0" i="0" u="none" strike="noStrike" dirty="0">
                          <a:solidFill>
                            <a:srgbClr val="FFFFFF"/>
                          </a:solidFill>
                          <a:effectLst/>
                          <a:highlight>
                            <a:srgbClr val="535F53"/>
                          </a:highlight>
                          <a:latin typeface="Calibri" panose="020F0502020204030204" pitchFamily="34" charset="0"/>
                        </a:rPr>
                        <a:t>Name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5F53"/>
                    </a:solidFill>
                  </a:tcPr>
                </a:tc>
                <a:tc>
                  <a:txBody>
                    <a:bodyPr/>
                    <a:lstStyle/>
                    <a:p>
                      <a:pPr algn="l" fontAlgn="b"/>
                      <a:r>
                        <a:rPr lang="en-US" sz="1100" b="0" i="0" u="none" strike="noStrike" dirty="0">
                          <a:solidFill>
                            <a:srgbClr val="FFFFFF"/>
                          </a:solidFill>
                          <a:effectLst/>
                          <a:highlight>
                            <a:srgbClr val="535F53"/>
                          </a:highlight>
                          <a:latin typeface="Calibri" panose="020F0502020204030204" pitchFamily="34" charset="0"/>
                        </a:rPr>
                        <a:t>Email</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5F53"/>
                    </a:solidFill>
                  </a:tcPr>
                </a:tc>
                <a:extLst>
                  <a:ext uri="{0D108BD9-81ED-4DB2-BD59-A6C34878D82A}">
                    <a16:rowId xmlns:a16="http://schemas.microsoft.com/office/drawing/2014/main" val="181935968"/>
                  </a:ext>
                </a:extLst>
              </a:tr>
              <a:tr h="169132">
                <a:tc>
                  <a:txBody>
                    <a:bodyPr/>
                    <a:lstStyle/>
                    <a:p>
                      <a:pPr algn="l" fontAlgn="b"/>
                      <a:r>
                        <a:rPr lang="en-US" sz="1100" b="0" i="0" u="none" strike="noStrike" dirty="0">
                          <a:solidFill>
                            <a:srgbClr val="535F53"/>
                          </a:solidFill>
                          <a:effectLst/>
                          <a:latin typeface="Calibri" panose="020F0502020204030204" pitchFamily="34" charset="0"/>
                        </a:rPr>
                        <a:t>Maintenance</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none" strike="noStrike" dirty="0">
                          <a:solidFill>
                            <a:srgbClr val="535F53"/>
                          </a:solidFill>
                          <a:effectLst/>
                          <a:latin typeface="Calibri" panose="020F0502020204030204" pitchFamily="34" charset="0"/>
                        </a:rPr>
                        <a:t>Maintenance</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sng" strike="noStrike">
                          <a:solidFill>
                            <a:srgbClr val="467886"/>
                          </a:solidFill>
                          <a:effectLst/>
                          <a:latin typeface="Calibri" panose="020F0502020204030204" pitchFamily="34" charset="0"/>
                          <a:hlinkClick r:id="rId11"/>
                        </a:rPr>
                        <a:t>peering-maintenance@amazon.com </a:t>
                      </a:r>
                      <a:endParaRPr lang="en-US" sz="1100" b="0" i="0" u="sng" strike="noStrike">
                        <a:solidFill>
                          <a:srgbClr val="467886"/>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452298301"/>
                  </a:ext>
                </a:extLst>
              </a:tr>
              <a:tr h="169132">
                <a:tc>
                  <a:txBody>
                    <a:bodyPr/>
                    <a:lstStyle/>
                    <a:p>
                      <a:pPr algn="l" fontAlgn="b"/>
                      <a:r>
                        <a:rPr lang="en-US" sz="1100" b="0" i="0" u="none" strike="noStrike" dirty="0">
                          <a:solidFill>
                            <a:srgbClr val="535F53"/>
                          </a:solidFill>
                          <a:effectLst/>
                          <a:latin typeface="Calibri" panose="020F0502020204030204" pitchFamily="34" charset="0"/>
                        </a:rPr>
                        <a:t>NOC</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none" strike="noStrike" dirty="0">
                          <a:solidFill>
                            <a:srgbClr val="535F53"/>
                          </a:solidFill>
                          <a:effectLst/>
                          <a:latin typeface="Calibri" panose="020F0502020204030204" pitchFamily="34" charset="0"/>
                        </a:rPr>
                        <a:t>Technical Operations/Infra Comms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sng" strike="noStrike">
                          <a:solidFill>
                            <a:srgbClr val="467886"/>
                          </a:solidFill>
                          <a:effectLst/>
                          <a:latin typeface="Calibri" panose="020F0502020204030204" pitchFamily="34" charset="0"/>
                          <a:hlinkClick r:id="rId12"/>
                        </a:rPr>
                        <a:t>peering-to@amazon.com</a:t>
                      </a:r>
                      <a:endParaRPr lang="en-US" sz="1100" b="0" i="0" u="sng" strike="noStrike">
                        <a:solidFill>
                          <a:srgbClr val="467886"/>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121797616"/>
                  </a:ext>
                </a:extLst>
              </a:tr>
              <a:tr h="169132">
                <a:tc>
                  <a:txBody>
                    <a:bodyPr/>
                    <a:lstStyle/>
                    <a:p>
                      <a:pPr algn="l" fontAlgn="b"/>
                      <a:r>
                        <a:rPr lang="en-US" sz="1100" b="0" i="0" u="none" strike="noStrike">
                          <a:solidFill>
                            <a:srgbClr val="535F53"/>
                          </a:solidFill>
                          <a:effectLst/>
                          <a:latin typeface="Calibri" panose="020F0502020204030204" pitchFamily="34" charset="0"/>
                        </a:rPr>
                        <a:t>Policy</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none" strike="noStrike" dirty="0">
                          <a:solidFill>
                            <a:srgbClr val="535F53"/>
                          </a:solidFill>
                          <a:effectLst/>
                          <a:latin typeface="Calibri" panose="020F0502020204030204" pitchFamily="34" charset="0"/>
                        </a:rPr>
                        <a:t>Frank Blackman</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sng" strike="noStrike">
                          <a:solidFill>
                            <a:srgbClr val="467886"/>
                          </a:solidFill>
                          <a:effectLst/>
                          <a:latin typeface="Calibri" panose="020F0502020204030204" pitchFamily="34" charset="0"/>
                          <a:hlinkClick r:id="rId13"/>
                        </a:rPr>
                        <a:t>blankman@amazon.com</a:t>
                      </a:r>
                      <a:endParaRPr lang="en-US" sz="1100" b="0" i="0" u="sng" strike="noStrike">
                        <a:solidFill>
                          <a:srgbClr val="467886"/>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912954451"/>
                  </a:ext>
                </a:extLst>
              </a:tr>
              <a:tr h="169132">
                <a:tc>
                  <a:txBody>
                    <a:bodyPr/>
                    <a:lstStyle/>
                    <a:p>
                      <a:pPr algn="l" fontAlgn="b"/>
                      <a:r>
                        <a:rPr lang="en-US" sz="1100" b="0" i="0" u="none" strike="noStrike">
                          <a:solidFill>
                            <a:srgbClr val="535F53"/>
                          </a:solidFill>
                          <a:effectLst/>
                          <a:latin typeface="Calibri" panose="020F0502020204030204" pitchFamily="34" charset="0"/>
                        </a:rPr>
                        <a:t>Policy</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none" strike="noStrike" dirty="0">
                          <a:solidFill>
                            <a:srgbClr val="535F53"/>
                          </a:solidFill>
                          <a:effectLst/>
                          <a:latin typeface="Calibri" panose="020F0502020204030204" pitchFamily="34" charset="0"/>
                        </a:rPr>
                        <a:t>PNI Peering EMEA</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sng" strike="noStrike">
                          <a:solidFill>
                            <a:srgbClr val="467886"/>
                          </a:solidFill>
                          <a:effectLst/>
                          <a:latin typeface="Calibri" panose="020F0502020204030204" pitchFamily="34" charset="0"/>
                          <a:hlinkClick r:id="rId8"/>
                        </a:rPr>
                        <a:t>peering-emea@amazon.com</a:t>
                      </a:r>
                      <a:endParaRPr lang="en-US" sz="1100" b="0" i="0" u="sng" strike="noStrike">
                        <a:solidFill>
                          <a:srgbClr val="467886"/>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449052909"/>
                  </a:ext>
                </a:extLst>
              </a:tr>
              <a:tr h="169132">
                <a:tc>
                  <a:txBody>
                    <a:bodyPr/>
                    <a:lstStyle/>
                    <a:p>
                      <a:pPr algn="l" fontAlgn="b"/>
                      <a:r>
                        <a:rPr lang="en-US" sz="1100" b="0" i="0" u="none" strike="noStrike">
                          <a:solidFill>
                            <a:srgbClr val="535F53"/>
                          </a:solidFill>
                          <a:effectLst/>
                          <a:latin typeface="Calibri" panose="020F0502020204030204" pitchFamily="34" charset="0"/>
                        </a:rPr>
                        <a:t>Policy</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none" strike="noStrike" dirty="0">
                          <a:solidFill>
                            <a:srgbClr val="535F53"/>
                          </a:solidFill>
                          <a:effectLst/>
                          <a:latin typeface="Calibri" panose="020F0502020204030204" pitchFamily="34" charset="0"/>
                        </a:rPr>
                        <a:t>PNI Peering APAC</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sng" strike="noStrike" dirty="0">
                          <a:solidFill>
                            <a:srgbClr val="467886"/>
                          </a:solidFill>
                          <a:effectLst/>
                          <a:latin typeface="Calibri" panose="020F0502020204030204" pitchFamily="34" charset="0"/>
                          <a:hlinkClick r:id="rId10"/>
                        </a:rPr>
                        <a:t>peering-apac@amazon.com</a:t>
                      </a:r>
                      <a:endParaRPr lang="en-US" sz="1100" b="0" i="0" u="sng" strike="noStrike" dirty="0">
                        <a:solidFill>
                          <a:srgbClr val="467886"/>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50330648"/>
                  </a:ext>
                </a:extLst>
              </a:tr>
              <a:tr h="169132">
                <a:tc>
                  <a:txBody>
                    <a:bodyPr/>
                    <a:lstStyle/>
                    <a:p>
                      <a:pPr algn="l" fontAlgn="b"/>
                      <a:r>
                        <a:rPr lang="en-US" sz="1100" b="0" i="0" u="none" strike="noStrike">
                          <a:solidFill>
                            <a:srgbClr val="535F53"/>
                          </a:solidFill>
                          <a:effectLst/>
                          <a:latin typeface="Calibri" panose="020F0502020204030204" pitchFamily="34" charset="0"/>
                        </a:rPr>
                        <a:t>Policy</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none" strike="noStrike">
                          <a:solidFill>
                            <a:srgbClr val="535F53"/>
                          </a:solidFill>
                          <a:effectLst/>
                          <a:latin typeface="Calibri" panose="020F0502020204030204" pitchFamily="34" charset="0"/>
                        </a:rPr>
                        <a:t>PNI Peering Americas</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sng" strike="noStrike" dirty="0">
                          <a:solidFill>
                            <a:srgbClr val="467886"/>
                          </a:solidFill>
                          <a:effectLst/>
                          <a:latin typeface="Calibri" panose="020F0502020204030204" pitchFamily="34" charset="0"/>
                          <a:hlinkClick r:id="rId14"/>
                        </a:rPr>
                        <a:t>peering-amer@amazon.com</a:t>
                      </a:r>
                      <a:endParaRPr lang="en-US" sz="1100" b="0" i="0" u="sng" strike="noStrike" dirty="0">
                        <a:solidFill>
                          <a:srgbClr val="467886"/>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624023357"/>
                  </a:ext>
                </a:extLst>
              </a:tr>
              <a:tr h="169132">
                <a:tc>
                  <a:txBody>
                    <a:bodyPr/>
                    <a:lstStyle/>
                    <a:p>
                      <a:pPr algn="l" fontAlgn="b"/>
                      <a:r>
                        <a:rPr lang="en-US" sz="1100" b="0" i="0" u="none" strike="noStrike">
                          <a:solidFill>
                            <a:srgbClr val="535F53"/>
                          </a:solidFill>
                          <a:effectLst/>
                          <a:latin typeface="Calibri" panose="020F0502020204030204" pitchFamily="34" charset="0"/>
                        </a:rPr>
                        <a:t>Policy</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none" strike="noStrike" dirty="0">
                          <a:solidFill>
                            <a:srgbClr val="535F53"/>
                          </a:solidFill>
                          <a:effectLst/>
                          <a:latin typeface="Calibri" panose="020F0502020204030204" pitchFamily="34" charset="0"/>
                        </a:rPr>
                        <a:t>PNI Peering India</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r>
                        <a:rPr lang="en-US" sz="1100" b="0" i="0" u="sng" strike="noStrike" dirty="0">
                          <a:solidFill>
                            <a:srgbClr val="467886"/>
                          </a:solidFill>
                          <a:effectLst/>
                          <a:latin typeface="Calibri" panose="020F0502020204030204" pitchFamily="34" charset="0"/>
                          <a:hlinkClick r:id="rId15"/>
                        </a:rPr>
                        <a:t>peering-india@amazon.com</a:t>
                      </a:r>
                      <a:endParaRPr lang="en-US" sz="1100" b="0" i="0" u="sng" strike="noStrike" dirty="0">
                        <a:solidFill>
                          <a:srgbClr val="467886"/>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6308979"/>
                  </a:ext>
                </a:extLst>
              </a:tr>
            </a:tbl>
          </a:graphicData>
        </a:graphic>
      </p:graphicFrame>
      <p:pic>
        <p:nvPicPr>
          <p:cNvPr id="8" name="Picture 7">
            <a:extLst>
              <a:ext uri="{FF2B5EF4-FFF2-40B4-BE49-F238E27FC236}">
                <a16:creationId xmlns:a16="http://schemas.microsoft.com/office/drawing/2014/main" id="{9F39F0F5-DDB1-8E7C-0E7C-032450042ED3}"/>
              </a:ext>
            </a:extLst>
          </p:cNvPr>
          <p:cNvPicPr>
            <a:picLocks noChangeAspect="1"/>
          </p:cNvPicPr>
          <p:nvPr/>
        </p:nvPicPr>
        <p:blipFill>
          <a:blip r:embed="rId16"/>
          <a:stretch>
            <a:fillRect/>
          </a:stretch>
        </p:blipFill>
        <p:spPr>
          <a:xfrm>
            <a:off x="4125333" y="2925152"/>
            <a:ext cx="281093" cy="28109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D5E6B-8BB1-6B4C-8F83-6D9AA201FB7E}"/>
              </a:ext>
            </a:extLst>
          </p:cNvPr>
          <p:cNvSpPr>
            <a:spLocks noGrp="1"/>
          </p:cNvSpPr>
          <p:nvPr>
            <p:ph type="title"/>
          </p:nvPr>
        </p:nvSpPr>
        <p:spPr>
          <a:xfrm>
            <a:off x="1981200" y="138957"/>
            <a:ext cx="8229600" cy="576064"/>
          </a:xfrm>
        </p:spPr>
        <p:txBody>
          <a:bodyPr>
            <a:normAutofit fontScale="90000"/>
          </a:bodyPr>
          <a:lstStyle/>
          <a:p>
            <a:r>
              <a:rPr lang="en-US" sz="3300" b="1" dirty="0">
                <a:solidFill>
                  <a:schemeClr val="accent6">
                    <a:lumMod val="75000"/>
                  </a:schemeClr>
                </a:solidFill>
                <a:latin typeface="Calibri" panose="020F0502020204030204" pitchFamily="34" charset="0"/>
                <a:cs typeface="Calibri" panose="020F0502020204030204" pitchFamily="34" charset="0"/>
              </a:rPr>
              <a:t>AWS - AS16509</a:t>
            </a:r>
          </a:p>
        </p:txBody>
      </p:sp>
      <p:sp>
        <p:nvSpPr>
          <p:cNvPr id="5" name="Rectangle 4">
            <a:extLst>
              <a:ext uri="{FF2B5EF4-FFF2-40B4-BE49-F238E27FC236}">
                <a16:creationId xmlns:a16="http://schemas.microsoft.com/office/drawing/2014/main" id="{59475A7B-2C50-EBE1-F034-8904B1EAC809}"/>
              </a:ext>
            </a:extLst>
          </p:cNvPr>
          <p:cNvSpPr/>
          <p:nvPr/>
        </p:nvSpPr>
        <p:spPr>
          <a:xfrm>
            <a:off x="1656212" y="3528824"/>
            <a:ext cx="1387509" cy="85388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4290" tIns="34290" rIns="34290" rtlCol="0" anchor="ctr"/>
          <a:lstStyle/>
          <a:p>
            <a:pPr algn="ctr">
              <a:buClr>
                <a:srgbClr val="000000"/>
              </a:buClr>
            </a:pPr>
            <a:r>
              <a:rPr lang="en-US" sz="1050" b="1" kern="0" dirty="0">
                <a:solidFill>
                  <a:srgbClr val="F79646">
                    <a:lumMod val="75000"/>
                  </a:srgbClr>
                </a:solidFill>
                <a:latin typeface="Calibri" panose="020F0502020204030204" pitchFamily="34" charset="0"/>
                <a:cs typeface="Calibri" panose="020F0502020204030204" pitchFamily="34" charset="0"/>
                <a:sym typeface="Arial"/>
              </a:rPr>
              <a:t>600+ CloudFront POPs</a:t>
            </a:r>
          </a:p>
          <a:p>
            <a:pPr algn="ctr">
              <a:buClr>
                <a:srgbClr val="000000"/>
              </a:buClr>
            </a:pPr>
            <a:r>
              <a:rPr lang="en-US" sz="1050" b="1" kern="0" dirty="0">
                <a:solidFill>
                  <a:srgbClr val="F79646">
                    <a:lumMod val="75000"/>
                  </a:srgbClr>
                </a:solidFill>
                <a:latin typeface="Calibri" panose="020F0502020204030204" pitchFamily="34" charset="0"/>
                <a:ea typeface="Amazon Ember Light" panose="020B0403020204020204" pitchFamily="34" charset="0"/>
                <a:cs typeface="Calibri" panose="020F0502020204030204" pitchFamily="34" charset="0"/>
                <a:sym typeface="Arial"/>
              </a:rPr>
              <a:t>&amp; 13 Regional Edge Caches</a:t>
            </a:r>
          </a:p>
        </p:txBody>
      </p:sp>
      <p:sp>
        <p:nvSpPr>
          <p:cNvPr id="6" name="Rectangle 5">
            <a:extLst>
              <a:ext uri="{FF2B5EF4-FFF2-40B4-BE49-F238E27FC236}">
                <a16:creationId xmlns:a16="http://schemas.microsoft.com/office/drawing/2014/main" id="{EF483DC7-F304-F9DC-1B9B-A48CC379DDA4}"/>
              </a:ext>
            </a:extLst>
          </p:cNvPr>
          <p:cNvSpPr/>
          <p:nvPr/>
        </p:nvSpPr>
        <p:spPr>
          <a:xfrm>
            <a:off x="1676383" y="2459783"/>
            <a:ext cx="1367339" cy="85388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4290" tIns="34290" rIns="34290" rtlCol="0" anchor="ctr"/>
          <a:lstStyle/>
          <a:p>
            <a:pPr algn="ctr">
              <a:buClr>
                <a:srgbClr val="000000"/>
              </a:buClr>
            </a:pPr>
            <a:r>
              <a:rPr lang="en-US" sz="1050" b="1" kern="0" dirty="0">
                <a:solidFill>
                  <a:srgbClr val="F79646">
                    <a:lumMod val="75000"/>
                  </a:srgbClr>
                </a:solidFill>
                <a:latin typeface="Calibri" panose="020F0502020204030204" pitchFamily="34" charset="0"/>
                <a:cs typeface="Calibri" panose="020F0502020204030204" pitchFamily="34" charset="0"/>
                <a:sym typeface="Arial"/>
              </a:rPr>
              <a:t>105 Availability Zones</a:t>
            </a:r>
          </a:p>
          <a:p>
            <a:pPr algn="ctr">
              <a:buClr>
                <a:srgbClr val="000000"/>
              </a:buClr>
            </a:pPr>
            <a:r>
              <a:rPr lang="en-US" sz="1050" kern="0" dirty="0">
                <a:solidFill>
                  <a:srgbClr val="FFFFFF"/>
                </a:solidFill>
                <a:latin typeface="Calibri" panose="020F0502020204030204" pitchFamily="34" charset="0"/>
                <a:cs typeface="Calibri" panose="020F0502020204030204" pitchFamily="34" charset="0"/>
                <a:sym typeface="Arial"/>
              </a:rPr>
              <a:t>within </a:t>
            </a:r>
            <a:r>
              <a:rPr lang="en-US" sz="1050" b="1" kern="0" dirty="0">
                <a:solidFill>
                  <a:srgbClr val="F79646">
                    <a:lumMod val="75000"/>
                  </a:srgbClr>
                </a:solidFill>
                <a:latin typeface="Calibri" panose="020F0502020204030204" pitchFamily="34" charset="0"/>
                <a:cs typeface="Calibri" panose="020F0502020204030204" pitchFamily="34" charset="0"/>
                <a:sym typeface="Arial"/>
              </a:rPr>
              <a:t>33 geographic regions </a:t>
            </a:r>
            <a:r>
              <a:rPr lang="en-US" sz="1050" kern="0" dirty="0">
                <a:solidFill>
                  <a:srgbClr val="FFFFFF"/>
                </a:solidFill>
                <a:latin typeface="Calibri" panose="020F0502020204030204" pitchFamily="34" charset="0"/>
                <a:cs typeface="Calibri" panose="020F0502020204030204" pitchFamily="34" charset="0"/>
                <a:sym typeface="Arial"/>
              </a:rPr>
              <a:t>around the world</a:t>
            </a:r>
            <a:endParaRPr lang="en-US" sz="1050" b="1" kern="0" dirty="0">
              <a:solidFill>
                <a:srgbClr val="FFFFFF"/>
              </a:solidFill>
              <a:latin typeface="Calibri" panose="020F0502020204030204" pitchFamily="34" charset="0"/>
              <a:cs typeface="Calibri" panose="020F0502020204030204" pitchFamily="34" charset="0"/>
              <a:sym typeface="Arial"/>
            </a:endParaRPr>
          </a:p>
        </p:txBody>
      </p:sp>
      <p:sp>
        <p:nvSpPr>
          <p:cNvPr id="7" name="Rectangle 6">
            <a:extLst>
              <a:ext uri="{FF2B5EF4-FFF2-40B4-BE49-F238E27FC236}">
                <a16:creationId xmlns:a16="http://schemas.microsoft.com/office/drawing/2014/main" id="{AA0A0F5C-1EDC-A4E9-4B12-7CB9AE7E1927}"/>
              </a:ext>
            </a:extLst>
          </p:cNvPr>
          <p:cNvSpPr/>
          <p:nvPr/>
        </p:nvSpPr>
        <p:spPr>
          <a:xfrm>
            <a:off x="1693191" y="1395452"/>
            <a:ext cx="1350530" cy="84917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4290" tIns="34290" rIns="34290" rtlCol="0" anchor="ctr"/>
          <a:lstStyle/>
          <a:p>
            <a:pPr algn="ctr">
              <a:buClr>
                <a:srgbClr val="000000"/>
              </a:buClr>
            </a:pPr>
            <a:r>
              <a:rPr lang="en-US" sz="1050" b="1" kern="0" dirty="0">
                <a:solidFill>
                  <a:srgbClr val="F79646">
                    <a:lumMod val="75000"/>
                  </a:srgbClr>
                </a:solidFill>
                <a:latin typeface="Calibri" panose="020F0502020204030204" pitchFamily="34" charset="0"/>
                <a:cs typeface="Calibri" panose="020F0502020204030204" pitchFamily="34" charset="0"/>
                <a:sym typeface="Arial"/>
              </a:rPr>
              <a:t>33 Launched  Regions</a:t>
            </a:r>
          </a:p>
          <a:p>
            <a:pPr algn="ctr">
              <a:buClr>
                <a:srgbClr val="000000"/>
              </a:buClr>
            </a:pPr>
            <a:r>
              <a:rPr lang="en-US" sz="1050" kern="0" dirty="0">
                <a:solidFill>
                  <a:srgbClr val="FFFFFF"/>
                </a:solidFill>
                <a:latin typeface="Calibri" panose="020F0502020204030204" pitchFamily="34" charset="0"/>
                <a:cs typeface="Calibri" panose="020F0502020204030204" pitchFamily="34" charset="0"/>
                <a:sym typeface="Arial"/>
              </a:rPr>
              <a:t>Each with multiple Availability Zones</a:t>
            </a:r>
          </a:p>
        </p:txBody>
      </p:sp>
      <p:sp>
        <p:nvSpPr>
          <p:cNvPr id="8" name="Rectangle 7">
            <a:extLst>
              <a:ext uri="{FF2B5EF4-FFF2-40B4-BE49-F238E27FC236}">
                <a16:creationId xmlns:a16="http://schemas.microsoft.com/office/drawing/2014/main" id="{E8BC3B78-EF88-4717-4639-DDA65886757B}"/>
              </a:ext>
            </a:extLst>
          </p:cNvPr>
          <p:cNvSpPr/>
          <p:nvPr/>
        </p:nvSpPr>
        <p:spPr>
          <a:xfrm>
            <a:off x="9148281" y="1400718"/>
            <a:ext cx="1387509" cy="84917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4290" tIns="34290" rIns="34290" rtlCol="0" anchor="ctr"/>
          <a:lstStyle/>
          <a:p>
            <a:pPr algn="ctr">
              <a:buClr>
                <a:srgbClr val="000000"/>
              </a:buClr>
            </a:pPr>
            <a:endParaRPr lang="en-US" sz="1050" kern="0" dirty="0">
              <a:solidFill>
                <a:srgbClr val="FFFFFF"/>
              </a:solidFill>
              <a:latin typeface="Calibri" panose="020F0502020204030204" pitchFamily="34" charset="0"/>
              <a:cs typeface="Calibri" panose="020F0502020204030204" pitchFamily="34" charset="0"/>
              <a:sym typeface="Arial"/>
            </a:endParaRPr>
          </a:p>
          <a:p>
            <a:pPr algn="ctr">
              <a:buClr>
                <a:srgbClr val="000000"/>
              </a:buClr>
            </a:pPr>
            <a:r>
              <a:rPr lang="en-US" sz="1050" b="1" kern="0" dirty="0">
                <a:solidFill>
                  <a:srgbClr val="F79646">
                    <a:lumMod val="75000"/>
                  </a:srgbClr>
                </a:solidFill>
                <a:latin typeface="Calibri" panose="020F0502020204030204" pitchFamily="34" charset="0"/>
                <a:cs typeface="Calibri" panose="020F0502020204030204" pitchFamily="34" charset="0"/>
                <a:sym typeface="Arial"/>
              </a:rPr>
              <a:t>39 Local Zones</a:t>
            </a:r>
          </a:p>
          <a:p>
            <a:pPr algn="ctr">
              <a:buClr>
                <a:srgbClr val="000000"/>
              </a:buClr>
            </a:pPr>
            <a:r>
              <a:rPr lang="en-US" sz="1050" b="1" kern="0" dirty="0">
                <a:solidFill>
                  <a:srgbClr val="F79646">
                    <a:lumMod val="75000"/>
                  </a:srgbClr>
                </a:solidFill>
                <a:latin typeface="Calibri" panose="020F0502020204030204" pitchFamily="34" charset="0"/>
                <a:cs typeface="Calibri" panose="020F0502020204030204" pitchFamily="34" charset="0"/>
                <a:sym typeface="Arial"/>
              </a:rPr>
              <a:t>29 Wavelength Zones</a:t>
            </a:r>
          </a:p>
          <a:p>
            <a:pPr algn="ctr">
              <a:buClr>
                <a:srgbClr val="000000"/>
              </a:buClr>
            </a:pPr>
            <a:r>
              <a:rPr lang="en-US" sz="1050" kern="0" dirty="0">
                <a:solidFill>
                  <a:srgbClr val="FFFFFF"/>
                </a:solidFill>
                <a:latin typeface="Calibri" panose="020F0502020204030204" pitchFamily="34" charset="0"/>
                <a:ea typeface="Amazon Ember Light" panose="020B0403020204020204" pitchFamily="34" charset="0"/>
                <a:cs typeface="Calibri" panose="020F0502020204030204" pitchFamily="34" charset="0"/>
                <a:sym typeface="Arial"/>
              </a:rPr>
              <a:t>for ultralow latency applications</a:t>
            </a:r>
          </a:p>
          <a:p>
            <a:pPr algn="ctr">
              <a:buClr>
                <a:srgbClr val="000000"/>
              </a:buClr>
            </a:pPr>
            <a:endParaRPr lang="en-US" sz="1050" kern="0" dirty="0">
              <a:solidFill>
                <a:srgbClr val="FFFFFF"/>
              </a:solidFill>
              <a:latin typeface="Calibri" panose="020F0502020204030204" pitchFamily="34" charset="0"/>
              <a:ea typeface="Amazon Ember Light" panose="020B0403020204020204" pitchFamily="34" charset="0"/>
              <a:cs typeface="Calibri" panose="020F0502020204030204" pitchFamily="34" charset="0"/>
              <a:sym typeface="Arial"/>
            </a:endParaRPr>
          </a:p>
        </p:txBody>
      </p:sp>
      <p:sp>
        <p:nvSpPr>
          <p:cNvPr id="13" name="TextBox 12">
            <a:extLst>
              <a:ext uri="{FF2B5EF4-FFF2-40B4-BE49-F238E27FC236}">
                <a16:creationId xmlns:a16="http://schemas.microsoft.com/office/drawing/2014/main" id="{074DF91E-38F7-FBB4-694C-2DFBAE4925E0}"/>
              </a:ext>
            </a:extLst>
          </p:cNvPr>
          <p:cNvSpPr txBox="1"/>
          <p:nvPr/>
        </p:nvSpPr>
        <p:spPr>
          <a:xfrm>
            <a:off x="3351154" y="618479"/>
            <a:ext cx="5489695" cy="276999"/>
          </a:xfrm>
          <a:prstGeom prst="rect">
            <a:avLst/>
          </a:prstGeom>
          <a:noFill/>
          <a:ln>
            <a:noFill/>
          </a:ln>
        </p:spPr>
        <p:txBody>
          <a:bodyPr wrap="square">
            <a:spAutoFit/>
          </a:bodyPr>
          <a:lstStyle/>
          <a:p>
            <a:pPr>
              <a:buClr>
                <a:srgbClr val="000000"/>
              </a:buClr>
            </a:pPr>
            <a:r>
              <a:rPr lang="en-US" sz="1200" b="1" i="1" kern="0" dirty="0">
                <a:solidFill>
                  <a:srgbClr val="F79646">
                    <a:lumMod val="75000"/>
                  </a:srgbClr>
                </a:solidFill>
                <a:latin typeface="Calibri" panose="020F0502020204030204" pitchFamily="34" charset="0"/>
                <a:cs typeface="Calibri" panose="020F0502020204030204" pitchFamily="34" charset="0"/>
                <a:sym typeface="Arial"/>
              </a:rPr>
              <a:t>Secure, extensive, and reliable Global Cloud Infrastructure, for all your applications</a:t>
            </a:r>
          </a:p>
        </p:txBody>
      </p:sp>
      <p:sp>
        <p:nvSpPr>
          <p:cNvPr id="16" name="Rectangle 15">
            <a:extLst>
              <a:ext uri="{FF2B5EF4-FFF2-40B4-BE49-F238E27FC236}">
                <a16:creationId xmlns:a16="http://schemas.microsoft.com/office/drawing/2014/main" id="{F105C0DF-F1E5-8DD8-0B6D-A9205519EE12}"/>
              </a:ext>
            </a:extLst>
          </p:cNvPr>
          <p:cNvSpPr/>
          <p:nvPr/>
        </p:nvSpPr>
        <p:spPr>
          <a:xfrm>
            <a:off x="9148281" y="2459783"/>
            <a:ext cx="1387509" cy="84917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4290" tIns="34290" rIns="34290" rtlCol="0" anchor="ctr"/>
          <a:lstStyle/>
          <a:p>
            <a:pPr algn="ctr">
              <a:buClr>
                <a:srgbClr val="000000"/>
              </a:buClr>
            </a:pPr>
            <a:r>
              <a:rPr lang="en-US" sz="1050" b="1" kern="0" dirty="0">
                <a:solidFill>
                  <a:srgbClr val="F79646">
                    <a:lumMod val="75000"/>
                  </a:srgbClr>
                </a:solidFill>
                <a:latin typeface="Calibri" panose="020F0502020204030204" pitchFamily="34" charset="0"/>
                <a:cs typeface="Calibri" panose="020F0502020204030204" pitchFamily="34" charset="0"/>
                <a:sym typeface="Arial"/>
              </a:rPr>
              <a:t>245 Countries and </a:t>
            </a:r>
            <a:r>
              <a:rPr lang="en-US" sz="1050" b="1" kern="0" dirty="0">
                <a:solidFill>
                  <a:srgbClr val="F79646">
                    <a:lumMod val="75000"/>
                  </a:srgbClr>
                </a:solidFill>
                <a:latin typeface="Calibri" panose="020F0502020204030204" pitchFamily="34" charset="0"/>
                <a:ea typeface="Amazon Ember Light" panose="020B0403020204020204" pitchFamily="34" charset="0"/>
                <a:cs typeface="Calibri" panose="020F0502020204030204" pitchFamily="34" charset="0"/>
                <a:sym typeface="Arial"/>
              </a:rPr>
              <a:t>Territories</a:t>
            </a:r>
            <a:r>
              <a:rPr lang="en-US" sz="1050" b="1" kern="0" dirty="0">
                <a:solidFill>
                  <a:srgbClr val="F79646">
                    <a:lumMod val="75000"/>
                  </a:srgbClr>
                </a:solidFill>
                <a:latin typeface="Calibri" panose="020F0502020204030204" pitchFamily="34" charset="0"/>
                <a:cs typeface="Calibri" panose="020F0502020204030204" pitchFamily="34" charset="0"/>
                <a:sym typeface="Arial"/>
              </a:rPr>
              <a:t> </a:t>
            </a:r>
            <a:r>
              <a:rPr lang="en-US" sz="1050" b="1" kern="0" dirty="0">
                <a:solidFill>
                  <a:srgbClr val="F79646">
                    <a:lumMod val="75000"/>
                  </a:srgbClr>
                </a:solidFill>
                <a:latin typeface="Calibri" panose="020F0502020204030204" pitchFamily="34" charset="0"/>
                <a:ea typeface="Amazon Ember Light" panose="020B0403020204020204" pitchFamily="34" charset="0"/>
                <a:cs typeface="Calibri" panose="020F0502020204030204" pitchFamily="34" charset="0"/>
                <a:sym typeface="Arial"/>
              </a:rPr>
              <a:t>Served</a:t>
            </a:r>
          </a:p>
        </p:txBody>
      </p:sp>
      <p:sp>
        <p:nvSpPr>
          <p:cNvPr id="19" name="Rectangle 18">
            <a:extLst>
              <a:ext uri="{FF2B5EF4-FFF2-40B4-BE49-F238E27FC236}">
                <a16:creationId xmlns:a16="http://schemas.microsoft.com/office/drawing/2014/main" id="{6E4BD4AD-6B0B-BADC-3264-54BBAA4DC4E9}"/>
              </a:ext>
            </a:extLst>
          </p:cNvPr>
          <p:cNvSpPr/>
          <p:nvPr/>
        </p:nvSpPr>
        <p:spPr>
          <a:xfrm>
            <a:off x="9148281" y="3528825"/>
            <a:ext cx="1387509" cy="86173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4290" tIns="34290" rIns="34290" rtlCol="0" anchor="ctr"/>
          <a:lstStyle/>
          <a:p>
            <a:pPr algn="ctr">
              <a:buClr>
                <a:srgbClr val="000000"/>
              </a:buClr>
            </a:pPr>
            <a:r>
              <a:rPr lang="en-US" sz="1050" b="1" kern="0" dirty="0">
                <a:solidFill>
                  <a:srgbClr val="F79646">
                    <a:lumMod val="75000"/>
                  </a:srgbClr>
                </a:solidFill>
                <a:latin typeface="Calibri" panose="020F0502020204030204" pitchFamily="34" charset="0"/>
                <a:cs typeface="Calibri" panose="020F0502020204030204" pitchFamily="34" charset="0"/>
                <a:sym typeface="Arial"/>
              </a:rPr>
              <a:t>135 Direct Connect Locations</a:t>
            </a:r>
          </a:p>
        </p:txBody>
      </p:sp>
      <p:pic>
        <p:nvPicPr>
          <p:cNvPr id="9" name="Picture 8">
            <a:extLst>
              <a:ext uri="{FF2B5EF4-FFF2-40B4-BE49-F238E27FC236}">
                <a16:creationId xmlns:a16="http://schemas.microsoft.com/office/drawing/2014/main" id="{848D0A45-186F-4507-5E88-368A8CEF40F7}"/>
              </a:ext>
            </a:extLst>
          </p:cNvPr>
          <p:cNvPicPr>
            <a:picLocks noChangeAspect="1"/>
          </p:cNvPicPr>
          <p:nvPr/>
        </p:nvPicPr>
        <p:blipFill>
          <a:blip r:embed="rId3"/>
          <a:stretch>
            <a:fillRect/>
          </a:stretch>
        </p:blipFill>
        <p:spPr>
          <a:xfrm>
            <a:off x="3166098" y="1194542"/>
            <a:ext cx="5859804" cy="3393666"/>
          </a:xfrm>
          <a:prstGeom prst="rect">
            <a:avLst/>
          </a:prstGeom>
          <a:ln>
            <a:solidFill>
              <a:schemeClr val="tx1"/>
            </a:solidFill>
          </a:ln>
        </p:spPr>
      </p:pic>
      <p:sp>
        <p:nvSpPr>
          <p:cNvPr id="11" name="Rectangle 10">
            <a:extLst>
              <a:ext uri="{FF2B5EF4-FFF2-40B4-BE49-F238E27FC236}">
                <a16:creationId xmlns:a16="http://schemas.microsoft.com/office/drawing/2014/main" id="{FA070424-913B-655A-A2D4-33EFFEE977A6}"/>
              </a:ext>
            </a:extLst>
          </p:cNvPr>
          <p:cNvSpPr/>
          <p:nvPr/>
        </p:nvSpPr>
        <p:spPr>
          <a:xfrm>
            <a:off x="7409691" y="5633793"/>
            <a:ext cx="1696457" cy="672120"/>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4290" tIns="34290" rIns="34290" rtlCol="0" anchor="ctr"/>
          <a:lstStyle/>
          <a:p>
            <a:pPr algn="ctr">
              <a:buClr>
                <a:srgbClr val="000000"/>
              </a:buClr>
            </a:pPr>
            <a:r>
              <a:rPr lang="en-US" sz="1050" b="1" kern="0" dirty="0">
                <a:solidFill>
                  <a:srgbClr val="002060"/>
                </a:solidFill>
                <a:latin typeface="Calibri" panose="020F0502020204030204" pitchFamily="34" charset="0"/>
                <a:cs typeface="Calibri" panose="020F0502020204030204" pitchFamily="34" charset="0"/>
                <a:sym typeface="Arial"/>
              </a:rPr>
              <a:t>World Class Streaming Service (Live &amp; VoD)</a:t>
            </a:r>
          </a:p>
        </p:txBody>
      </p:sp>
      <p:sp>
        <p:nvSpPr>
          <p:cNvPr id="12" name="Rectangle 11">
            <a:extLst>
              <a:ext uri="{FF2B5EF4-FFF2-40B4-BE49-F238E27FC236}">
                <a16:creationId xmlns:a16="http://schemas.microsoft.com/office/drawing/2014/main" id="{11E533F7-3D45-C409-7165-21F424F567D3}"/>
              </a:ext>
            </a:extLst>
          </p:cNvPr>
          <p:cNvSpPr/>
          <p:nvPr/>
        </p:nvSpPr>
        <p:spPr>
          <a:xfrm>
            <a:off x="3043720" y="5619191"/>
            <a:ext cx="1696458" cy="667817"/>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4290" tIns="34290" rIns="34290" rtlCol="0" anchor="ctr"/>
          <a:lstStyle/>
          <a:p>
            <a:pPr algn="ctr">
              <a:buClr>
                <a:srgbClr val="000000"/>
              </a:buClr>
            </a:pPr>
            <a:r>
              <a:rPr lang="en-US" sz="1050" b="1" kern="0" dirty="0">
                <a:solidFill>
                  <a:srgbClr val="002060"/>
                </a:solidFill>
                <a:latin typeface="Calibri" panose="020F0502020204030204" pitchFamily="34" charset="0"/>
                <a:cs typeface="Calibri" panose="020F0502020204030204" pitchFamily="34" charset="0"/>
                <a:sym typeface="Arial"/>
              </a:rPr>
              <a:t>Automated Peering, Interconnect &amp; Embeds</a:t>
            </a:r>
          </a:p>
        </p:txBody>
      </p:sp>
      <p:sp>
        <p:nvSpPr>
          <p:cNvPr id="14" name="Rectangle 13">
            <a:extLst>
              <a:ext uri="{FF2B5EF4-FFF2-40B4-BE49-F238E27FC236}">
                <a16:creationId xmlns:a16="http://schemas.microsoft.com/office/drawing/2014/main" id="{E5383CF3-3408-9166-564F-072D78F10829}"/>
              </a:ext>
            </a:extLst>
          </p:cNvPr>
          <p:cNvSpPr/>
          <p:nvPr/>
        </p:nvSpPr>
        <p:spPr>
          <a:xfrm>
            <a:off x="5247459" y="4726855"/>
            <a:ext cx="1696458" cy="667817"/>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4290" tIns="34290" rIns="34290" rtlCol="0" anchor="ctr"/>
          <a:lstStyle/>
          <a:p>
            <a:pPr algn="ctr">
              <a:buClr>
                <a:srgbClr val="000000"/>
              </a:buClr>
            </a:pPr>
            <a:r>
              <a:rPr lang="en-US" sz="1050" b="1" kern="0" dirty="0">
                <a:solidFill>
                  <a:srgbClr val="002060"/>
                </a:solidFill>
                <a:latin typeface="Calibri" panose="020F0502020204030204" pitchFamily="34" charset="0"/>
                <a:cs typeface="Calibri" panose="020F0502020204030204" pitchFamily="34" charset="0"/>
                <a:sym typeface="Arial"/>
              </a:rPr>
              <a:t>Clos Fabric </a:t>
            </a:r>
          </a:p>
          <a:p>
            <a:pPr algn="ctr">
              <a:buClr>
                <a:srgbClr val="000000"/>
              </a:buClr>
            </a:pPr>
            <a:r>
              <a:rPr lang="en-US" sz="1050" kern="0" dirty="0">
                <a:solidFill>
                  <a:srgbClr val="002060"/>
                </a:solidFill>
                <a:latin typeface="Calibri" panose="020F0502020204030204" pitchFamily="34" charset="0"/>
                <a:ea typeface="Amazon Ember Light" panose="020B0403020204020204" pitchFamily="34" charset="0"/>
                <a:cs typeface="Calibri" panose="020F0502020204030204" pitchFamily="34" charset="0"/>
                <a:sym typeface="Arial"/>
              </a:rPr>
              <a:t>Innovative </a:t>
            </a:r>
            <a:r>
              <a:rPr lang="en-US" sz="1050" b="1" kern="0" dirty="0">
                <a:solidFill>
                  <a:srgbClr val="002060"/>
                </a:solidFill>
                <a:latin typeface="Calibri" panose="020F0502020204030204" pitchFamily="34" charset="0"/>
                <a:ea typeface="Amazon Ember Light" panose="020B0403020204020204" pitchFamily="34" charset="0"/>
                <a:cs typeface="Calibri" panose="020F0502020204030204" pitchFamily="34" charset="0"/>
                <a:sym typeface="Arial"/>
              </a:rPr>
              <a:t>Network</a:t>
            </a:r>
            <a:r>
              <a:rPr lang="en-US" sz="1050" kern="0" dirty="0">
                <a:solidFill>
                  <a:srgbClr val="002060"/>
                </a:solidFill>
                <a:latin typeface="Calibri" panose="020F0502020204030204" pitchFamily="34" charset="0"/>
                <a:ea typeface="Amazon Ember Light" panose="020B0403020204020204" pitchFamily="34" charset="0"/>
                <a:cs typeface="Calibri" panose="020F0502020204030204" pitchFamily="34" charset="0"/>
                <a:sym typeface="Arial"/>
              </a:rPr>
              <a:t> Design</a:t>
            </a:r>
          </a:p>
        </p:txBody>
      </p:sp>
      <p:sp>
        <p:nvSpPr>
          <p:cNvPr id="15" name="Rectangle 14">
            <a:extLst>
              <a:ext uri="{FF2B5EF4-FFF2-40B4-BE49-F238E27FC236}">
                <a16:creationId xmlns:a16="http://schemas.microsoft.com/office/drawing/2014/main" id="{E72E986D-3298-1A96-893E-5EB4CA763334}"/>
              </a:ext>
            </a:extLst>
          </p:cNvPr>
          <p:cNvSpPr/>
          <p:nvPr/>
        </p:nvSpPr>
        <p:spPr>
          <a:xfrm>
            <a:off x="5247459" y="5638097"/>
            <a:ext cx="1696458" cy="667817"/>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4290" tIns="34290" rIns="34290" rtlCol="0" anchor="ctr"/>
          <a:lstStyle/>
          <a:p>
            <a:pPr algn="ctr">
              <a:buClr>
                <a:srgbClr val="000000"/>
              </a:buClr>
            </a:pPr>
            <a:r>
              <a:rPr lang="en-US" sz="1050" b="1" kern="0" dirty="0">
                <a:solidFill>
                  <a:srgbClr val="002060"/>
                </a:solidFill>
                <a:latin typeface="Calibri" panose="020F0502020204030204" pitchFamily="34" charset="0"/>
                <a:cs typeface="Calibri" panose="020F0502020204030204" pitchFamily="34" charset="0"/>
                <a:sym typeface="Arial"/>
              </a:rPr>
              <a:t>RPKI  &amp; Encryption Routing Security</a:t>
            </a:r>
          </a:p>
        </p:txBody>
      </p:sp>
      <p:sp>
        <p:nvSpPr>
          <p:cNvPr id="17" name="Rectangle 16">
            <a:extLst>
              <a:ext uri="{FF2B5EF4-FFF2-40B4-BE49-F238E27FC236}">
                <a16:creationId xmlns:a16="http://schemas.microsoft.com/office/drawing/2014/main" id="{CF2E8932-909C-0FB4-65CA-75C60547D859}"/>
              </a:ext>
            </a:extLst>
          </p:cNvPr>
          <p:cNvSpPr/>
          <p:nvPr/>
        </p:nvSpPr>
        <p:spPr>
          <a:xfrm>
            <a:off x="3043720" y="4714301"/>
            <a:ext cx="1696458" cy="664734"/>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4290" tIns="34290" rIns="34290" rtlCol="0" anchor="ctr"/>
          <a:lstStyle/>
          <a:p>
            <a:pPr algn="ctr">
              <a:buClr>
                <a:srgbClr val="000000"/>
              </a:buClr>
            </a:pPr>
            <a:r>
              <a:rPr lang="en-US" sz="1050" b="1" kern="0" dirty="0">
                <a:solidFill>
                  <a:srgbClr val="002060"/>
                </a:solidFill>
                <a:latin typeface="Calibri" panose="020F0502020204030204" pitchFamily="34" charset="0"/>
                <a:cs typeface="Calibri" panose="020F0502020204030204" pitchFamily="34" charset="0"/>
                <a:sym typeface="Arial"/>
              </a:rPr>
              <a:t>400G Network Innovation at Scale: Core &amp; Edge Peering</a:t>
            </a:r>
            <a:endParaRPr lang="en-US" sz="1050" kern="0" dirty="0">
              <a:solidFill>
                <a:srgbClr val="002060"/>
              </a:solidFill>
              <a:latin typeface="Calibri" panose="020F0502020204030204" pitchFamily="34" charset="0"/>
              <a:cs typeface="Calibri" panose="020F0502020204030204" pitchFamily="34" charset="0"/>
              <a:sym typeface="Arial"/>
            </a:endParaRPr>
          </a:p>
        </p:txBody>
      </p:sp>
      <p:sp>
        <p:nvSpPr>
          <p:cNvPr id="18" name="Rectangle 17">
            <a:extLst>
              <a:ext uri="{FF2B5EF4-FFF2-40B4-BE49-F238E27FC236}">
                <a16:creationId xmlns:a16="http://schemas.microsoft.com/office/drawing/2014/main" id="{68646551-7EBD-0F3A-8752-971E03A69DDB}"/>
              </a:ext>
            </a:extLst>
          </p:cNvPr>
          <p:cNvSpPr/>
          <p:nvPr/>
        </p:nvSpPr>
        <p:spPr>
          <a:xfrm>
            <a:off x="7451199" y="4729937"/>
            <a:ext cx="1696458" cy="664735"/>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4290" tIns="34290" rIns="34290" rtlCol="0" anchor="ctr"/>
          <a:lstStyle/>
          <a:p>
            <a:pPr algn="ctr">
              <a:buClr>
                <a:srgbClr val="000000"/>
              </a:buClr>
            </a:pPr>
            <a:r>
              <a:rPr lang="en-US" sz="1050" b="1" kern="0" dirty="0">
                <a:solidFill>
                  <a:srgbClr val="002060"/>
                </a:solidFill>
                <a:latin typeface="Calibri" panose="020F0502020204030204" pitchFamily="34" charset="0"/>
                <a:cs typeface="Calibri" panose="020F0502020204030204" pitchFamily="34" charset="0"/>
                <a:sym typeface="Arial"/>
              </a:rPr>
              <a:t>Automated Core </a:t>
            </a:r>
            <a:r>
              <a:rPr lang="en-US" sz="1050" b="1" kern="0" dirty="0">
                <a:solidFill>
                  <a:srgbClr val="002060"/>
                </a:solidFill>
                <a:latin typeface="Calibri" panose="020F0502020204030204" pitchFamily="34" charset="0"/>
                <a:ea typeface="Amazon Ember Light" panose="020B0403020204020204" pitchFamily="34" charset="0"/>
                <a:cs typeface="Calibri" panose="020F0502020204030204" pitchFamily="34" charset="0"/>
                <a:sym typeface="Arial"/>
              </a:rPr>
              <a:t>Network and Network Operation Processes</a:t>
            </a:r>
          </a:p>
        </p:txBody>
      </p:sp>
      <p:sp>
        <p:nvSpPr>
          <p:cNvPr id="20" name="Rectangle 19">
            <a:extLst>
              <a:ext uri="{FF2B5EF4-FFF2-40B4-BE49-F238E27FC236}">
                <a16:creationId xmlns:a16="http://schemas.microsoft.com/office/drawing/2014/main" id="{74EA2109-FAF6-01BC-6D57-EF0CCA27BFFE}"/>
              </a:ext>
            </a:extLst>
          </p:cNvPr>
          <p:cNvSpPr/>
          <p:nvPr/>
        </p:nvSpPr>
        <p:spPr>
          <a:xfrm>
            <a:off x="2141034" y="4588209"/>
            <a:ext cx="7835590" cy="184976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Tree>
    <p:extLst>
      <p:ext uri="{BB962C8B-B14F-4D97-AF65-F5344CB8AC3E}">
        <p14:creationId xmlns:p14="http://schemas.microsoft.com/office/powerpoint/2010/main" val="4223661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1" y="692696"/>
          <a:ext cx="8435275" cy="4113372"/>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516672">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9498</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Mostly Inbound</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a:t>Traffic Volume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dirty="0"/>
                        <a:t>55+ Tbps</a:t>
                      </a:r>
                      <a:endParaRPr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dirty="0"/>
                        <a:t>Peering Policy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Open</a:t>
                      </a:r>
                      <a:r>
                        <a:rPr lang="en-US" sz="2000" baseline="0" dirty="0"/>
                        <a:t> in USA, Europe </a:t>
                      </a:r>
                      <a:endParaRPr sz="2000" dirty="0"/>
                    </a:p>
                  </a:txBody>
                  <a:tcPr marL="91450" marR="91450" marT="45725" marB="45725"/>
                </a:tc>
                <a:extLst>
                  <a:ext uri="{0D108BD9-81ED-4DB2-BD59-A6C34878D82A}">
                    <a16:rowId xmlns:a16="http://schemas.microsoft.com/office/drawing/2014/main" val="10003"/>
                  </a:ext>
                </a:extLst>
              </a:tr>
              <a:tr h="1574114">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2000" dirty="0"/>
                        <a:t>CoreSite - Los Angeles (LA1) One Wilshire</a:t>
                      </a:r>
                    </a:p>
                    <a:p>
                      <a:pPr marL="0" marR="0" lvl="0" indent="0" algn="l" rtl="0">
                        <a:spcBef>
                          <a:spcPts val="0"/>
                        </a:spcBef>
                        <a:spcAft>
                          <a:spcPts val="0"/>
                        </a:spcAft>
                        <a:buClr>
                          <a:schemeClr val="dk1"/>
                        </a:buClr>
                        <a:buSzPts val="2400"/>
                        <a:buFont typeface="Arial"/>
                        <a:buNone/>
                      </a:pPr>
                      <a:r>
                        <a:rPr lang="en-US" sz="2000" dirty="0"/>
                        <a:t>Digital Realty London LHR20 London</a:t>
                      </a:r>
                    </a:p>
                    <a:p>
                      <a:pPr marL="0" marR="0" lvl="0" indent="0" algn="l" rtl="0">
                        <a:spcBef>
                          <a:spcPts val="0"/>
                        </a:spcBef>
                        <a:spcAft>
                          <a:spcPts val="0"/>
                        </a:spcAft>
                        <a:buClr>
                          <a:schemeClr val="dk1"/>
                        </a:buClr>
                        <a:buSzPts val="2400"/>
                        <a:buFont typeface="Arial"/>
                        <a:buNone/>
                      </a:pPr>
                      <a:r>
                        <a:rPr lang="en-US" sz="2000" dirty="0"/>
                        <a:t>Digital Realty Marseille MRS2-3 </a:t>
                      </a:r>
                    </a:p>
                    <a:p>
                      <a:pPr marL="0" marR="0" lvl="0" indent="0" algn="l" rtl="0">
                        <a:spcBef>
                          <a:spcPts val="0"/>
                        </a:spcBef>
                        <a:spcAft>
                          <a:spcPts val="0"/>
                        </a:spcAft>
                        <a:buClr>
                          <a:schemeClr val="dk1"/>
                        </a:buClr>
                        <a:buSzPts val="2400"/>
                        <a:buFont typeface="Arial"/>
                        <a:buNone/>
                      </a:pPr>
                      <a:r>
                        <a:rPr lang="en-US" sz="2000" dirty="0"/>
                        <a:t>NYIIX-USA NewYork</a:t>
                      </a:r>
                    </a:p>
                    <a:p>
                      <a:pPr marL="0" marR="0" lvl="0" indent="0" algn="l" rtl="0">
                        <a:spcBef>
                          <a:spcPts val="0"/>
                        </a:spcBef>
                        <a:spcAft>
                          <a:spcPts val="0"/>
                        </a:spcAft>
                        <a:buClr>
                          <a:schemeClr val="dk1"/>
                        </a:buClr>
                        <a:buSzPts val="2400"/>
                        <a:buFont typeface="Arial"/>
                        <a:buNone/>
                      </a:pPr>
                      <a:r>
                        <a:rPr lang="en-US" sz="2000" dirty="0"/>
                        <a:t>Equinix Singapore</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https://www.peeringdb.com/net/1903</a:t>
                      </a:r>
                      <a:endParaRPr sz="20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1400" b="0" i="0" u="none" strike="noStrike" cap="none" dirty="0">
                          <a:solidFill>
                            <a:schemeClr val="dk1"/>
                          </a:solidFill>
                          <a:effectLst/>
                          <a:latin typeface="Calibri"/>
                          <a:ea typeface="Calibri"/>
                          <a:cs typeface="Calibri"/>
                          <a:sym typeface="Arial"/>
                          <a:hlinkClick r:id="rId3"/>
                        </a:rPr>
                        <a:t>kshitiz.singhal@airtel.com</a:t>
                      </a:r>
                      <a:r>
                        <a:rPr lang="en-US" sz="1400" b="0" i="0" u="none" strike="noStrike" cap="none" dirty="0">
                          <a:solidFill>
                            <a:schemeClr val="dk1"/>
                          </a:solidFill>
                          <a:effectLst/>
                          <a:latin typeface="Calibri"/>
                          <a:ea typeface="Calibri"/>
                          <a:cs typeface="Calibri"/>
                          <a:sym typeface="Arial"/>
                        </a:rPr>
                        <a:t> </a:t>
                      </a:r>
                      <a:endParaRPr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Bharti Airtel Limited</a:t>
            </a:r>
            <a:endParaRPr dirty="0"/>
          </a:p>
        </p:txBody>
      </p:sp>
      <p:sp>
        <p:nvSpPr>
          <p:cNvPr id="3" name="TextBox 2">
            <a:extLst>
              <a:ext uri="{FF2B5EF4-FFF2-40B4-BE49-F238E27FC236}">
                <a16:creationId xmlns:a16="http://schemas.microsoft.com/office/drawing/2014/main" id="{F643690F-3B0A-8E71-8146-C57FA596F9AA}"/>
              </a:ext>
            </a:extLst>
          </p:cNvPr>
          <p:cNvSpPr txBox="1"/>
          <p:nvPr/>
        </p:nvSpPr>
        <p:spPr>
          <a:xfrm>
            <a:off x="9145279" y="5415570"/>
            <a:ext cx="925286" cy="861774"/>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Insert Lead Contact photo if desired – not mandatory </a:t>
            </a:r>
          </a:p>
        </p:txBody>
      </p:sp>
      <p:sp>
        <p:nvSpPr>
          <p:cNvPr id="4" name="TextBox 3">
            <a:extLst>
              <a:ext uri="{FF2B5EF4-FFF2-40B4-BE49-F238E27FC236}">
                <a16:creationId xmlns:a16="http://schemas.microsoft.com/office/drawing/2014/main" id="{5983571B-BD55-706B-800A-ED5424535B40}"/>
              </a:ext>
            </a:extLst>
          </p:cNvPr>
          <p:cNvSpPr txBox="1"/>
          <p:nvPr/>
        </p:nvSpPr>
        <p:spPr>
          <a:xfrm>
            <a:off x="8696533" y="6426286"/>
            <a:ext cx="1719943" cy="246221"/>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Kshitiz Singhal</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5280" y="4922242"/>
            <a:ext cx="1101623" cy="138787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1" y="765175"/>
          <a:ext cx="8435275" cy="3383350"/>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pt-BR" sz="2000" dirty="0"/>
                        <a:t> 272713</a:t>
                      </a:r>
                    </a:p>
                  </a:txBody>
                  <a:tcPr marL="91450" marR="91450" marT="45725" marB="45725"/>
                </a:tc>
                <a:extLst>
                  <a:ext uri="{0D108BD9-81ED-4DB2-BD59-A6C34878D82A}">
                    <a16:rowId xmlns:a16="http://schemas.microsoft.com/office/drawing/2014/main" val="10000"/>
                  </a:ext>
                </a:extLst>
              </a:tr>
              <a:tr h="39624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panose="020B0604020202020204"/>
                        <a:buNone/>
                      </a:pPr>
                      <a:r>
                        <a:rPr lang="pt-BR" sz="2000" dirty="0"/>
                        <a:t>Heavy Outbound</a:t>
                      </a:r>
                    </a:p>
                  </a:txBody>
                  <a:tcPr marL="91450" marR="91450" marT="45725" marB="45725"/>
                </a:tc>
                <a:extLst>
                  <a:ext uri="{0D108BD9-81ED-4DB2-BD59-A6C34878D82A}">
                    <a16:rowId xmlns:a16="http://schemas.microsoft.com/office/drawing/2014/main" val="10001"/>
                  </a:ext>
                </a:extLst>
              </a:tr>
              <a:tr h="396240">
                <a:tc>
                  <a:txBody>
                    <a:bodyPr/>
                    <a:lstStyle/>
                    <a:p>
                      <a:pPr marL="0" marR="0" lvl="0" indent="0" algn="l" rtl="0">
                        <a:spcBef>
                          <a:spcPts val="0"/>
                        </a:spcBef>
                        <a:spcAft>
                          <a:spcPts val="0"/>
                        </a:spcAft>
                        <a:buNone/>
                      </a:pPr>
                      <a:r>
                        <a:rPr lang="en-US" sz="2000"/>
                        <a:t>Traffic Volume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panose="020B0604020202020204"/>
                        <a:buNone/>
                      </a:pPr>
                      <a:r>
                        <a:rPr lang="pt-BR" sz="2000" dirty="0"/>
                        <a:t>+1 Tbps</a:t>
                      </a: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a:t>Peering Policy</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pt-BR" sz="2000" dirty="0"/>
                        <a:t>Selective</a:t>
                      </a: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panose="020B0604020202020204"/>
                        <a:buNone/>
                      </a:pPr>
                      <a:r>
                        <a:rPr lang="pt-BR" altLang="en-US" sz="2000" dirty="0"/>
                        <a:t>Brazil - 2 POPs in Sao Paulo, 1 POP in Rio de Janeiro, 1 POP in Belo Horizonte, 1 POP in Vitória, connectivity with IX.BR SP and RJ</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sz="2000" dirty="0"/>
                        <a:t>https://www.peeringdb.com/net/30113</a:t>
                      </a:r>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pt-BR" sz="2000" dirty="0"/>
                        <a:t>noc@cdnstar.com.br | brites@cdnstar.com.br </a:t>
                      </a:r>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pt-BR" altLang="en-US" dirty="0"/>
              <a:t>CDN STAR</a:t>
            </a:r>
          </a:p>
        </p:txBody>
      </p:sp>
      <p:sp>
        <p:nvSpPr>
          <p:cNvPr id="116" name="Google Shape;116;p3"/>
          <p:cNvSpPr txBox="1"/>
          <p:nvPr/>
        </p:nvSpPr>
        <p:spPr>
          <a:xfrm>
            <a:off x="1981200" y="4437380"/>
            <a:ext cx="8435340" cy="2127250"/>
          </a:xfrm>
          <a:prstGeom prst="rect">
            <a:avLst/>
          </a:prstGeom>
          <a:noFill/>
          <a:ln>
            <a:noFill/>
          </a:ln>
        </p:spPr>
        <p:txBody>
          <a:bodyPr spcFirstLastPara="1" wrap="square" lIns="91425" tIns="45700" rIns="91425" bIns="45700" anchor="t" anchorCtr="0">
            <a:noAutofit/>
          </a:bodyPr>
          <a:lstStyle/>
          <a:p>
            <a:pPr>
              <a:buClr>
                <a:srgbClr val="000000"/>
              </a:buCl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Updates:</a:t>
            </a:r>
          </a:p>
          <a:p>
            <a:pPr marL="342900" indent="-342900">
              <a:buClr>
                <a:srgbClr val="000000"/>
              </a:buClr>
              <a:buFont typeface="Arial" panose="020B0604020202020204" pitchFamily="34" charset="0"/>
              <a:buChar char="•"/>
            </a:pPr>
            <a:r>
              <a:rPr lang="pt-BR" alt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New POP in US soon</a:t>
            </a:r>
          </a:p>
          <a:p>
            <a:pPr marL="342900" indent="-342900">
              <a:buClr>
                <a:srgbClr val="000000"/>
              </a:buClr>
              <a:buFont typeface="Arial" panose="020B0604020202020204" pitchFamily="34" charset="0"/>
              <a:buChar char="•"/>
            </a:pPr>
            <a:r>
              <a:rPr lang="pt-BR" alt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New POP in Porto Alegre soon</a:t>
            </a:r>
          </a:p>
          <a:p>
            <a:pPr marL="342900" indent="-342900">
              <a:buClr>
                <a:srgbClr val="000000"/>
              </a:buClr>
              <a:buFont typeface="Arial" panose="020B0604020202020204" pitchFamily="34" charset="0"/>
              <a:buChar char="•"/>
            </a:pPr>
            <a:r>
              <a:rPr lang="pt-BR" alt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Connectivity with major Telcos in Brazil </a:t>
            </a:r>
          </a:p>
          <a:p>
            <a:pPr marL="342900" indent="-342900">
              <a:buClr>
                <a:srgbClr val="000000"/>
              </a:buClr>
              <a:buFont typeface="Arial" panose="020B0604020202020204" pitchFamily="34" charset="0"/>
              <a:buChar char="•"/>
            </a:pPr>
            <a:endPar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a:endParaRPr>
          </a:p>
          <a:p>
            <a:pPr marL="342900" indent="-342900">
              <a:buClr>
                <a:srgbClr val="000000"/>
              </a:buClr>
              <a:buFont typeface="Arial" panose="020B0604020202020204" pitchFamily="34" charset="0"/>
              <a:buChar char="•"/>
            </a:pPr>
            <a:endParaRP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panose="020B0604020202020204"/>
            </a:endParaRPr>
          </a:p>
          <a:p>
            <a:pPr>
              <a:buClr>
                <a:srgbClr val="000000"/>
              </a:buClr>
            </a:pPr>
            <a:endParaRPr kern="0"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4" name="TextBox 3"/>
          <p:cNvSpPr txBox="1"/>
          <p:nvPr/>
        </p:nvSpPr>
        <p:spPr>
          <a:xfrm>
            <a:off x="8696532" y="5809796"/>
            <a:ext cx="1719943" cy="275590"/>
          </a:xfrm>
          <a:prstGeom prst="rect">
            <a:avLst/>
          </a:prstGeom>
          <a:noFill/>
        </p:spPr>
        <p:txBody>
          <a:bodyPr wrap="square" rtlCol="0">
            <a:spAutoFit/>
          </a:bodyPr>
          <a:lstStyle/>
          <a:p>
            <a:pPr algn="ctr">
              <a:buClr>
                <a:srgbClr val="000000"/>
              </a:buClr>
            </a:pPr>
            <a:r>
              <a:rPr lang="pt-BR" altLang="en-US" sz="1200" b="1" kern="0" dirty="0">
                <a:solidFill>
                  <a:srgbClr val="000000"/>
                </a:solidFill>
                <a:latin typeface="Arial" panose="020B0604020202020204"/>
                <a:cs typeface="Arial" panose="020B0604020202020204"/>
                <a:sym typeface="Arial" panose="020B0604020202020204"/>
              </a:rPr>
              <a:t>Felipe Brites</a:t>
            </a:r>
          </a:p>
        </p:txBody>
      </p:sp>
      <p:pic>
        <p:nvPicPr>
          <p:cNvPr id="15" name="Imagem 14"/>
          <p:cNvPicPr>
            <a:picLocks noChangeAspect="1"/>
          </p:cNvPicPr>
          <p:nvPr/>
        </p:nvPicPr>
        <p:blipFill>
          <a:blip r:embed="rId3"/>
          <a:stretch>
            <a:fillRect/>
          </a:stretch>
        </p:blipFill>
        <p:spPr>
          <a:xfrm>
            <a:off x="8990966" y="4645661"/>
            <a:ext cx="1144905" cy="114490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1" y="765175"/>
          <a:ext cx="8435275" cy="3078550"/>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de-DE" sz="2000" dirty="0"/>
                        <a:t>33891</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de-DE" sz="2000" dirty="0" err="1"/>
                        <a:t>Balanced</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a:t>Traffic Volume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de-DE" dirty="0"/>
                        <a:t>10 – 20 </a:t>
                      </a:r>
                      <a:r>
                        <a:rPr lang="de-DE" dirty="0" err="1"/>
                        <a:t>Tbps</a:t>
                      </a:r>
                      <a:endParaRPr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a:t>Peering Policy</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de-DE" sz="2000" dirty="0" err="1"/>
                        <a:t>Selective</a:t>
                      </a:r>
                      <a:endParaRPr sz="20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2000" dirty="0"/>
                        <a:t>More than 20 IXs and 60 DCs worldwide please check </a:t>
                      </a:r>
                      <a:r>
                        <a:rPr lang="en-US" sz="2000" dirty="0" err="1"/>
                        <a:t>PeeringDB</a:t>
                      </a:r>
                      <a:endParaRPr lang="en-US" sz="2000"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de-DE" sz="2000" dirty="0"/>
                        <a:t>https://www.peeringdb.com/net/1599</a:t>
                      </a:r>
                      <a:endParaRPr sz="20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de-DE" dirty="0"/>
                        <a:t>peering@core-backbone.com</a:t>
                      </a:r>
                      <a:endParaRPr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Core-Backbone GmbH</a:t>
            </a:r>
            <a:endParaRPr dirty="0"/>
          </a:p>
        </p:txBody>
      </p:sp>
      <p:sp>
        <p:nvSpPr>
          <p:cNvPr id="116" name="Google Shape;116;p3"/>
          <p:cNvSpPr txBox="1"/>
          <p:nvPr/>
        </p:nvSpPr>
        <p:spPr>
          <a:xfrm>
            <a:off x="1981200" y="4056327"/>
            <a:ext cx="8435275" cy="677068"/>
          </a:xfrm>
          <a:prstGeom prst="rect">
            <a:avLst/>
          </a:prstGeom>
          <a:noFill/>
          <a:ln>
            <a:noFill/>
          </a:ln>
        </p:spPr>
        <p:txBody>
          <a:bodyPr spcFirstLastPara="1" wrap="square" lIns="91425" tIns="45700" rIns="91425" bIns="45700" anchor="t" anchorCtr="0">
            <a:spAutoFit/>
          </a:bodyPr>
          <a:lstStyle/>
          <a:p>
            <a:pPr marL="342900" indent="-342900">
              <a:buClr>
                <a:srgbClr val="000000"/>
              </a:buClr>
              <a:buFont typeface="Arial" panose="020B0604020202020204" pitchFamily="34" charset="0"/>
              <a:buChar char="•"/>
            </a:pPr>
            <a:endParaRP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a:buClr>
                <a:srgbClr val="000000"/>
              </a:buClr>
            </a:pPr>
            <a:endParaRPr kern="0" dirty="0">
              <a:solidFill>
                <a:srgbClr val="000000"/>
              </a:solidFill>
              <a:latin typeface="Calibri"/>
              <a:ea typeface="Calibri"/>
              <a:cs typeface="Calibri"/>
              <a:sym typeface="Calibri"/>
            </a:endParaRPr>
          </a:p>
        </p:txBody>
      </p:sp>
      <p:sp>
        <p:nvSpPr>
          <p:cNvPr id="2" name="Rectangle 1">
            <a:extLst>
              <a:ext uri="{FF2B5EF4-FFF2-40B4-BE49-F238E27FC236}">
                <a16:creationId xmlns:a16="http://schemas.microsoft.com/office/drawing/2014/main" id="{7B39384B-8B44-44D1-4FD2-C6017E47EA02}"/>
              </a:ext>
            </a:extLst>
          </p:cNvPr>
          <p:cNvSpPr/>
          <p:nvPr/>
        </p:nvSpPr>
        <p:spPr>
          <a:xfrm>
            <a:off x="9093860" y="4639874"/>
            <a:ext cx="925286" cy="1129555"/>
          </a:xfrm>
          <a:prstGeom prst="rect">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3" name="TextBox 2">
            <a:extLst>
              <a:ext uri="{FF2B5EF4-FFF2-40B4-BE49-F238E27FC236}">
                <a16:creationId xmlns:a16="http://schemas.microsoft.com/office/drawing/2014/main" id="{F643690F-3B0A-8E71-8146-C57FA596F9AA}"/>
              </a:ext>
            </a:extLst>
          </p:cNvPr>
          <p:cNvSpPr txBox="1"/>
          <p:nvPr/>
        </p:nvSpPr>
        <p:spPr>
          <a:xfrm>
            <a:off x="9093860" y="4773763"/>
            <a:ext cx="925286" cy="861774"/>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Insert Lead Contact photo if desired – not mandatory </a:t>
            </a:r>
          </a:p>
        </p:txBody>
      </p:sp>
      <p:sp>
        <p:nvSpPr>
          <p:cNvPr id="4" name="TextBox 3">
            <a:extLst>
              <a:ext uri="{FF2B5EF4-FFF2-40B4-BE49-F238E27FC236}">
                <a16:creationId xmlns:a16="http://schemas.microsoft.com/office/drawing/2014/main" id="{5983571B-BD55-706B-800A-ED5424535B40}"/>
              </a:ext>
            </a:extLst>
          </p:cNvPr>
          <p:cNvSpPr txBox="1"/>
          <p:nvPr/>
        </p:nvSpPr>
        <p:spPr>
          <a:xfrm>
            <a:off x="8696532" y="5809796"/>
            <a:ext cx="1719943" cy="400110"/>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Andreas Götz</a:t>
            </a:r>
          </a:p>
          <a:p>
            <a:pPr algn="ctr">
              <a:buClr>
                <a:srgbClr val="000000"/>
              </a:buClr>
            </a:pPr>
            <a:r>
              <a:rPr lang="en-US" sz="1000" kern="0">
                <a:solidFill>
                  <a:srgbClr val="000000"/>
                </a:solidFill>
                <a:latin typeface="Arial"/>
                <a:cs typeface="Arial"/>
                <a:sym typeface="Arial"/>
              </a:rPr>
              <a:t>Peering Manager</a:t>
            </a:r>
            <a:endParaRPr lang="en-US" sz="1000" kern="0" dirty="0">
              <a:solidFill>
                <a:srgbClr val="000000"/>
              </a:solidFill>
              <a:latin typeface="Arial"/>
              <a:cs typeface="Arial"/>
              <a:sym typeface="Arial"/>
            </a:endParaRPr>
          </a:p>
        </p:txBody>
      </p:sp>
      <p:pic>
        <p:nvPicPr>
          <p:cNvPr id="6" name="Grafik 5">
            <a:extLst>
              <a:ext uri="{FF2B5EF4-FFF2-40B4-BE49-F238E27FC236}">
                <a16:creationId xmlns:a16="http://schemas.microsoft.com/office/drawing/2014/main" id="{11CBE516-D570-4037-6BEE-473821331BEE}"/>
              </a:ext>
            </a:extLst>
          </p:cNvPr>
          <p:cNvPicPr>
            <a:picLocks noChangeAspect="1"/>
          </p:cNvPicPr>
          <p:nvPr/>
        </p:nvPicPr>
        <p:blipFill>
          <a:blip r:embed="rId3"/>
          <a:stretch>
            <a:fillRect/>
          </a:stretch>
        </p:blipFill>
        <p:spPr>
          <a:xfrm>
            <a:off x="9060974" y="4303028"/>
            <a:ext cx="991056" cy="148658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1" y="765175"/>
          <a:ext cx="8435275" cy="3992950"/>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22356</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Mostly outbound</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a:t>Traffic Volume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~1TB</a:t>
                      </a:r>
                      <a:endParaRPr sz="20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a:t>Peering Policy</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open</a:t>
                      </a:r>
                      <a:endParaRPr sz="20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2000" dirty="0"/>
                        <a:t>IX.BR – Sao Paulo, Rio de Janeiro, Belo Horizonte, Fortaleza, Brasilia, Curitiba, Londrina e Brasilia. Pops in all major datacenters in Brazil (SP,RJ,PR, BSA and FLA. US Equinix MI1, MI6 and DRT NYC2</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as22356.peeringdb.com</a:t>
                      </a:r>
                      <a:endParaRPr sz="20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Eduardo Parajo – </a:t>
                      </a:r>
                      <a:r>
                        <a:rPr lang="en-US" sz="2000" dirty="0" err="1"/>
                        <a:t>eduardo@durand.com.br</a:t>
                      </a:r>
                      <a:endParaRPr sz="2000"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Durand do Brazil</a:t>
            </a:r>
            <a:endParaRPr dirty="0"/>
          </a:p>
        </p:txBody>
      </p:sp>
      <p:sp>
        <p:nvSpPr>
          <p:cNvPr id="116" name="Google Shape;116;p3"/>
          <p:cNvSpPr txBox="1"/>
          <p:nvPr/>
        </p:nvSpPr>
        <p:spPr>
          <a:xfrm>
            <a:off x="1981200" y="4507565"/>
            <a:ext cx="8435275" cy="2246729"/>
          </a:xfrm>
          <a:prstGeom prst="rect">
            <a:avLst/>
          </a:prstGeom>
          <a:noFill/>
          <a:ln>
            <a:noFill/>
          </a:ln>
        </p:spPr>
        <p:txBody>
          <a:bodyPr spcFirstLastPara="1" wrap="square" lIns="91425" tIns="45700" rIns="91425" bIns="45700" anchor="t" anchorCtr="0">
            <a:spAutoFit/>
          </a:bodyPr>
          <a:lstStyle/>
          <a:p>
            <a:pPr>
              <a:buClr>
                <a:srgbClr val="000000"/>
              </a:buCl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Updates:</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Increase underground fiber capillarity in Sao Paulo area</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Increase connectivity with Brazilian eyeballs</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Complete fiber ring connectivity between Fortaleza Datacenters</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Complete diverse capacity in different sea cables between </a:t>
            </a:r>
          </a:p>
          <a:p>
            <a:pPr>
              <a:buClr>
                <a:srgbClr val="000000"/>
              </a:buCl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Brazil and US</a:t>
            </a:r>
          </a:p>
          <a:p>
            <a:pPr marL="342900" indent="-342900">
              <a:buClr>
                <a:srgbClr val="000000"/>
              </a:buClr>
              <a:buFont typeface="Arial" panose="020B0604020202020204" pitchFamily="34" charset="0"/>
              <a:buChar char="•"/>
            </a:pPr>
            <a:endPar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4" name="TextBox 3">
            <a:extLst>
              <a:ext uri="{FF2B5EF4-FFF2-40B4-BE49-F238E27FC236}">
                <a16:creationId xmlns:a16="http://schemas.microsoft.com/office/drawing/2014/main" id="{5983571B-BD55-706B-800A-ED5424535B40}"/>
              </a:ext>
            </a:extLst>
          </p:cNvPr>
          <p:cNvSpPr txBox="1"/>
          <p:nvPr/>
        </p:nvSpPr>
        <p:spPr>
          <a:xfrm>
            <a:off x="8802862" y="5809797"/>
            <a:ext cx="1719943" cy="307777"/>
          </a:xfrm>
          <a:prstGeom prst="rect">
            <a:avLst/>
          </a:prstGeom>
          <a:noFill/>
        </p:spPr>
        <p:txBody>
          <a:bodyPr wrap="square" rtlCol="0">
            <a:spAutoFit/>
          </a:bodyPr>
          <a:lstStyle/>
          <a:p>
            <a:pPr algn="ctr">
              <a:buClr>
                <a:srgbClr val="000000"/>
              </a:buClr>
            </a:pPr>
            <a:r>
              <a:rPr lang="en-US" sz="1400" b="1" kern="0" dirty="0">
                <a:solidFill>
                  <a:srgbClr val="000000"/>
                </a:solidFill>
                <a:latin typeface="Arial"/>
                <a:cs typeface="Arial"/>
                <a:sym typeface="Arial"/>
              </a:rPr>
              <a:t>Eduardo Parajo</a:t>
            </a:r>
          </a:p>
        </p:txBody>
      </p:sp>
      <p:pic>
        <p:nvPicPr>
          <p:cNvPr id="8" name="Imagem 7" descr="Logotipo&#10;&#10;Descrição gerada automaticamente">
            <a:extLst>
              <a:ext uri="{FF2B5EF4-FFF2-40B4-BE49-F238E27FC236}">
                <a16:creationId xmlns:a16="http://schemas.microsoft.com/office/drawing/2014/main" id="{E9E2FA00-1B1B-CA03-05EA-591EFD4AF978}"/>
              </a:ext>
            </a:extLst>
          </p:cNvPr>
          <p:cNvPicPr>
            <a:picLocks noChangeAspect="1"/>
          </p:cNvPicPr>
          <p:nvPr/>
        </p:nvPicPr>
        <p:blipFill>
          <a:blip r:embed="rId3"/>
          <a:stretch>
            <a:fillRect/>
          </a:stretch>
        </p:blipFill>
        <p:spPr>
          <a:xfrm>
            <a:off x="8642592" y="5963685"/>
            <a:ext cx="1934151" cy="699047"/>
          </a:xfrm>
          <a:prstGeom prst="rect">
            <a:avLst/>
          </a:prstGeom>
        </p:spPr>
      </p:pic>
      <p:pic>
        <p:nvPicPr>
          <p:cNvPr id="9" name="Imagem 8" descr="Homem de terno e gravata sorrindo&#10;&#10;Descrição gerada automaticamente">
            <a:extLst>
              <a:ext uri="{FF2B5EF4-FFF2-40B4-BE49-F238E27FC236}">
                <a16:creationId xmlns:a16="http://schemas.microsoft.com/office/drawing/2014/main" id="{2EF69135-3DA6-F479-2209-52D402D5BC73}"/>
              </a:ext>
            </a:extLst>
          </p:cNvPr>
          <p:cNvPicPr>
            <a:picLocks noChangeAspect="1"/>
          </p:cNvPicPr>
          <p:nvPr/>
        </p:nvPicPr>
        <p:blipFill rotWithShape="1">
          <a:blip r:embed="rId4"/>
          <a:srcRect l="5505" r="14278"/>
          <a:stretch/>
        </p:blipFill>
        <p:spPr>
          <a:xfrm>
            <a:off x="9200190" y="4625106"/>
            <a:ext cx="936998" cy="1152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1" y="765175"/>
          <a:ext cx="8435275" cy="4602550"/>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44356 (also known as 23936, 55199)</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Mostly inbound</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a:t>Traffic Volume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20 Gbps</a:t>
                      </a:r>
                      <a:endParaRPr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a:t>Peering Policy</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Selective</a:t>
                      </a:r>
                      <a:endParaRPr sz="20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285750" marR="0" lvl="0" indent="-285750" algn="l" rtl="0">
                        <a:spcBef>
                          <a:spcPts val="0"/>
                        </a:spcBef>
                        <a:spcAft>
                          <a:spcPts val="0"/>
                        </a:spcAft>
                        <a:buClr>
                          <a:schemeClr val="dk1"/>
                        </a:buClr>
                        <a:buSzPts val="2400"/>
                        <a:buFont typeface="Arial"/>
                        <a:buChar char="•"/>
                      </a:pPr>
                      <a:r>
                        <a:rPr lang="en-US" sz="2000" dirty="0"/>
                        <a:t>LINX, AMS-IX HK</a:t>
                      </a:r>
                      <a:endParaRPr lang="en-US" sz="2000" dirty="0">
                        <a:highlight>
                          <a:srgbClr val="FFFF00"/>
                        </a:highlight>
                      </a:endParaRPr>
                    </a:p>
                    <a:p>
                      <a:pPr marL="285750" marR="0" lvl="0" indent="-285750" algn="l" rtl="0">
                        <a:spcBef>
                          <a:spcPts val="0"/>
                        </a:spcBef>
                        <a:spcAft>
                          <a:spcPts val="0"/>
                        </a:spcAft>
                        <a:buClr>
                          <a:schemeClr val="dk1"/>
                        </a:buClr>
                        <a:buSzPts val="2400"/>
                        <a:buFont typeface="Arial"/>
                        <a:buChar char="•"/>
                      </a:pPr>
                      <a:r>
                        <a:rPr lang="en-US" sz="2000" dirty="0"/>
                        <a:t>NYIIX, DE-CIX &amp; MASS-IX (New York for AS55199)</a:t>
                      </a:r>
                    </a:p>
                    <a:p>
                      <a:pPr marL="285750" marR="0" lvl="0" indent="-285750" algn="l" rtl="0">
                        <a:spcBef>
                          <a:spcPts val="0"/>
                        </a:spcBef>
                        <a:spcAft>
                          <a:spcPts val="0"/>
                        </a:spcAft>
                        <a:buClr>
                          <a:schemeClr val="dk1"/>
                        </a:buClr>
                        <a:buSzPts val="2400"/>
                        <a:buFont typeface="Arial"/>
                        <a:buChar char="•"/>
                      </a:pPr>
                      <a:r>
                        <a:rPr lang="en-US" sz="2000" dirty="0"/>
                        <a:t>SG-IX (Singapore for AS23936)</a:t>
                      </a:r>
                    </a:p>
                    <a:p>
                      <a:pPr marL="285750" marR="0" lvl="0" indent="-285750" algn="l" rtl="0">
                        <a:spcBef>
                          <a:spcPts val="0"/>
                        </a:spcBef>
                        <a:spcAft>
                          <a:spcPts val="0"/>
                        </a:spcAft>
                        <a:buClr>
                          <a:schemeClr val="dk1"/>
                        </a:buClr>
                        <a:buSzPts val="2400"/>
                        <a:buFont typeface="Arial"/>
                        <a:buChar char="•"/>
                      </a:pPr>
                      <a:r>
                        <a:rPr lang="en-US" sz="2000" dirty="0" err="1"/>
                        <a:t>NAPAfrica</a:t>
                      </a:r>
                      <a:r>
                        <a:rPr lang="en-US" sz="2000" dirty="0"/>
                        <a:t> and JPNAP</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as44356.peeringdb.com</a:t>
                      </a:r>
                      <a:endParaRPr sz="20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a:t>Contact information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peering@epsilontel.com</a:t>
                      </a:r>
                      <a:endParaRPr sz="2000" dirty="0"/>
                    </a:p>
                    <a:p>
                      <a:pPr marL="0" marR="0" lvl="0" indent="0" algn="l" rtl="0">
                        <a:spcBef>
                          <a:spcPts val="0"/>
                        </a:spcBef>
                        <a:spcAft>
                          <a:spcPts val="0"/>
                        </a:spcAft>
                        <a:buNone/>
                      </a:pPr>
                      <a:r>
                        <a:rPr lang="en-US" sz="2000" dirty="0"/>
                        <a:t>Albert Yu, </a:t>
                      </a:r>
                      <a:r>
                        <a:rPr lang="en-US" sz="2000" dirty="0" err="1">
                          <a:hlinkClick r:id="rId3"/>
                        </a:rPr>
                        <a:t>a.yu@epsilontel.com</a:t>
                      </a:r>
                      <a:endParaRPr lang="en-US" sz="2000" dirty="0"/>
                    </a:p>
                    <a:p>
                      <a:pPr marL="0" marR="0" lvl="0" indent="0" algn="l" rtl="0">
                        <a:spcBef>
                          <a:spcPts val="0"/>
                        </a:spcBef>
                        <a:spcAft>
                          <a:spcPts val="0"/>
                        </a:spcAft>
                        <a:buNone/>
                      </a:pPr>
                      <a:r>
                        <a:rPr lang="en-US" sz="2000" dirty="0"/>
                        <a:t>Mark Daley, </a:t>
                      </a:r>
                      <a:r>
                        <a:rPr lang="en-US" sz="2000" dirty="0">
                          <a:hlinkClick r:id="rId4"/>
                        </a:rPr>
                        <a:t>m.daley@epsilontel.com</a:t>
                      </a:r>
                      <a:r>
                        <a:rPr lang="en-US" sz="2000" dirty="0"/>
                        <a:t> </a:t>
                      </a:r>
                      <a:endParaRPr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Epsilon Telecommunications</a:t>
            </a:r>
            <a:endParaRPr dirty="0"/>
          </a:p>
        </p:txBody>
      </p:sp>
      <p:sp>
        <p:nvSpPr>
          <p:cNvPr id="109" name="Google Shape;109;p3"/>
          <p:cNvSpPr txBox="1"/>
          <p:nvPr/>
        </p:nvSpPr>
        <p:spPr>
          <a:xfrm>
            <a:off x="7699382" y="6302354"/>
            <a:ext cx="1647043" cy="307736"/>
          </a:xfrm>
          <a:prstGeom prst="rect">
            <a:avLst/>
          </a:prstGeom>
          <a:noFill/>
          <a:ln>
            <a:noFill/>
          </a:ln>
        </p:spPr>
        <p:txBody>
          <a:bodyPr spcFirstLastPara="1" wrap="square" lIns="91425" tIns="45700" rIns="91425" bIns="45700" anchor="t" anchorCtr="0">
            <a:spAutoFit/>
          </a:bodyPr>
          <a:lstStyle/>
          <a:p>
            <a:pPr algn="ctr">
              <a:buClr>
                <a:srgbClr val="000000"/>
              </a:buClr>
            </a:pPr>
            <a:r>
              <a:rPr lang="en-US" sz="1400" kern="0" dirty="0">
                <a:solidFill>
                  <a:srgbClr val="000000"/>
                </a:solidFill>
                <a:latin typeface="Calibri"/>
                <a:cs typeface="Calibri"/>
                <a:sym typeface="Calibri"/>
              </a:rPr>
              <a:t>Albert Yu</a:t>
            </a:r>
            <a:endParaRPr sz="1400" kern="0" dirty="0">
              <a:solidFill>
                <a:srgbClr val="000000"/>
              </a:solidFill>
              <a:latin typeface="Arial"/>
              <a:cs typeface="Arial"/>
              <a:sym typeface="Arial"/>
            </a:endParaRPr>
          </a:p>
        </p:txBody>
      </p:sp>
      <p:sp>
        <p:nvSpPr>
          <p:cNvPr id="116" name="Google Shape;116;p3"/>
          <p:cNvSpPr txBox="1"/>
          <p:nvPr/>
        </p:nvSpPr>
        <p:spPr>
          <a:xfrm>
            <a:off x="1981200" y="5132803"/>
            <a:ext cx="5854700" cy="1200288"/>
          </a:xfrm>
          <a:prstGeom prst="rect">
            <a:avLst/>
          </a:prstGeom>
          <a:noFill/>
          <a:ln>
            <a:noFill/>
          </a:ln>
        </p:spPr>
        <p:txBody>
          <a:bodyPr spcFirstLastPara="1" wrap="square" lIns="91425" tIns="45700" rIns="91425" bIns="45700" anchor="t" anchorCtr="0">
            <a:spAutoFit/>
          </a:bodyPr>
          <a:lstStyle/>
          <a:p>
            <a:pPr>
              <a:buClr>
                <a:srgbClr val="000000"/>
              </a:buClr>
            </a:pPr>
            <a:r>
              <a:rPr lang="en-US" kern="0" dirty="0">
                <a:solidFill>
                  <a:srgbClr val="000000"/>
                </a:solidFill>
                <a:latin typeface="Calibri"/>
                <a:ea typeface="Calibri"/>
                <a:cs typeface="Calibri"/>
                <a:sym typeface="Calibri"/>
              </a:rPr>
              <a:t>Updates</a:t>
            </a:r>
            <a:endParaRPr sz="1400" kern="0" dirty="0">
              <a:solidFill>
                <a:srgbClr val="000000"/>
              </a:solidFill>
              <a:latin typeface="Arial"/>
              <a:cs typeface="Arial"/>
              <a:sym typeface="Arial"/>
            </a:endParaRPr>
          </a:p>
          <a:p>
            <a:pPr marL="742950" lvl="1" indent="-285750">
              <a:buClr>
                <a:srgbClr val="000000"/>
              </a:buClr>
              <a:buSzPts val="1800"/>
              <a:buFont typeface="Arial"/>
              <a:buChar char="•"/>
            </a:pPr>
            <a:r>
              <a:rPr lang="en-GB" kern="0" dirty="0">
                <a:solidFill>
                  <a:srgbClr val="000000"/>
                </a:solidFill>
                <a:latin typeface="Calibri"/>
                <a:ea typeface="Calibri"/>
                <a:cs typeface="Calibri"/>
                <a:sym typeface="Calibri"/>
              </a:rPr>
              <a:t>We </a:t>
            </a:r>
            <a:r>
              <a:rPr lang="en-GB" kern="0">
                <a:solidFill>
                  <a:srgbClr val="000000"/>
                </a:solidFill>
                <a:latin typeface="Calibri"/>
                <a:ea typeface="Calibri"/>
                <a:cs typeface="Calibri"/>
                <a:sym typeface="Calibri"/>
              </a:rPr>
              <a:t>are part </a:t>
            </a:r>
            <a:r>
              <a:rPr lang="en-GB" kern="0" dirty="0">
                <a:solidFill>
                  <a:srgbClr val="000000"/>
                </a:solidFill>
                <a:latin typeface="Calibri"/>
                <a:ea typeface="Calibri"/>
                <a:cs typeface="Calibri"/>
                <a:sym typeface="Calibri"/>
              </a:rPr>
              <a:t>of the KT family</a:t>
            </a:r>
          </a:p>
          <a:p>
            <a:pPr marL="742950" lvl="1" indent="-285750">
              <a:buClr>
                <a:srgbClr val="000000"/>
              </a:buClr>
              <a:buSzPts val="1800"/>
              <a:buFont typeface="Arial"/>
              <a:buChar char="•"/>
            </a:pPr>
            <a:r>
              <a:rPr lang="en-GB" kern="0" dirty="0">
                <a:solidFill>
                  <a:srgbClr val="000000"/>
                </a:solidFill>
                <a:latin typeface="Calibri"/>
                <a:cs typeface="Calibri"/>
                <a:sym typeface="Calibri"/>
              </a:rPr>
              <a:t>We have added JPNAP as a Peering Location</a:t>
            </a:r>
            <a:endParaRPr sz="1400" kern="0" dirty="0">
              <a:solidFill>
                <a:srgbClr val="000000"/>
              </a:solidFill>
              <a:latin typeface="Arial"/>
              <a:cs typeface="Arial"/>
              <a:sym typeface="Arial"/>
            </a:endParaRPr>
          </a:p>
          <a:p>
            <a:pPr>
              <a:buClr>
                <a:srgbClr val="000000"/>
              </a:buClr>
            </a:pPr>
            <a:endParaRPr kern="0" dirty="0">
              <a:solidFill>
                <a:srgbClr val="000000"/>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78721191-8978-0940-B8B8-B383AB0275ED}"/>
              </a:ext>
            </a:extLst>
          </p:cNvPr>
          <p:cNvPicPr>
            <a:picLocks noChangeAspect="1"/>
          </p:cNvPicPr>
          <p:nvPr/>
        </p:nvPicPr>
        <p:blipFill>
          <a:blip r:embed="rId5"/>
          <a:stretch>
            <a:fillRect/>
          </a:stretch>
        </p:blipFill>
        <p:spPr>
          <a:xfrm>
            <a:off x="9471737" y="5224350"/>
            <a:ext cx="745487" cy="1015973"/>
          </a:xfrm>
          <a:prstGeom prst="rect">
            <a:avLst/>
          </a:prstGeom>
        </p:spPr>
      </p:pic>
      <p:sp>
        <p:nvSpPr>
          <p:cNvPr id="10" name="Google Shape;109;p3">
            <a:extLst>
              <a:ext uri="{FF2B5EF4-FFF2-40B4-BE49-F238E27FC236}">
                <a16:creationId xmlns:a16="http://schemas.microsoft.com/office/drawing/2014/main" id="{DA37C939-79EB-5440-AE4C-C97C42B82125}"/>
              </a:ext>
            </a:extLst>
          </p:cNvPr>
          <p:cNvSpPr txBox="1"/>
          <p:nvPr/>
        </p:nvSpPr>
        <p:spPr>
          <a:xfrm>
            <a:off x="9020958" y="6302354"/>
            <a:ext cx="1647043" cy="307736"/>
          </a:xfrm>
          <a:prstGeom prst="rect">
            <a:avLst/>
          </a:prstGeom>
          <a:noFill/>
          <a:ln>
            <a:noFill/>
          </a:ln>
        </p:spPr>
        <p:txBody>
          <a:bodyPr spcFirstLastPara="1" wrap="square" lIns="91425" tIns="45700" rIns="91425" bIns="45700" anchor="t" anchorCtr="0">
            <a:spAutoFit/>
          </a:bodyPr>
          <a:lstStyle/>
          <a:p>
            <a:pPr algn="ctr">
              <a:buClr>
                <a:srgbClr val="000000"/>
              </a:buClr>
            </a:pPr>
            <a:r>
              <a:rPr lang="en-US" sz="1400" kern="0" dirty="0">
                <a:solidFill>
                  <a:srgbClr val="000000"/>
                </a:solidFill>
                <a:latin typeface="Calibri"/>
                <a:ea typeface="Calibri"/>
                <a:cs typeface="Calibri"/>
                <a:sym typeface="Calibri"/>
              </a:rPr>
              <a:t>Mark Daley</a:t>
            </a:r>
            <a:endParaRPr sz="1100" kern="0" dirty="0">
              <a:solidFill>
                <a:srgbClr val="000000"/>
              </a:solidFill>
              <a:latin typeface="Arial"/>
              <a:cs typeface="Arial"/>
              <a:sym typeface="Arial"/>
            </a:endParaRPr>
          </a:p>
        </p:txBody>
      </p:sp>
      <p:sp>
        <p:nvSpPr>
          <p:cNvPr id="2" name="Rectangle 1">
            <a:extLst>
              <a:ext uri="{FF2B5EF4-FFF2-40B4-BE49-F238E27FC236}">
                <a16:creationId xmlns:a16="http://schemas.microsoft.com/office/drawing/2014/main" id="{CB5F7E23-CA97-9EB7-81C5-7A3C0C403736}"/>
              </a:ext>
            </a:extLst>
          </p:cNvPr>
          <p:cNvSpPr/>
          <p:nvPr/>
        </p:nvSpPr>
        <p:spPr>
          <a:xfrm>
            <a:off x="9397175" y="5172800"/>
            <a:ext cx="925286" cy="1129555"/>
          </a:xfrm>
          <a:prstGeom prst="rect">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5" name="Rectangle 4">
            <a:extLst>
              <a:ext uri="{FF2B5EF4-FFF2-40B4-BE49-F238E27FC236}">
                <a16:creationId xmlns:a16="http://schemas.microsoft.com/office/drawing/2014/main" id="{EB477771-B2C7-5C69-D0AE-10437DD3BCE9}"/>
              </a:ext>
            </a:extLst>
          </p:cNvPr>
          <p:cNvSpPr/>
          <p:nvPr/>
        </p:nvSpPr>
        <p:spPr>
          <a:xfrm>
            <a:off x="8095671" y="5166744"/>
            <a:ext cx="925286" cy="1129555"/>
          </a:xfrm>
          <a:prstGeom prst="rect">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pic>
        <p:nvPicPr>
          <p:cNvPr id="6" name="Picture 5">
            <a:extLst>
              <a:ext uri="{FF2B5EF4-FFF2-40B4-BE49-F238E27FC236}">
                <a16:creationId xmlns:a16="http://schemas.microsoft.com/office/drawing/2014/main" id="{9226629F-7D2B-C2EA-88C4-915E53425F93}"/>
              </a:ext>
            </a:extLst>
          </p:cNvPr>
          <p:cNvPicPr>
            <a:picLocks noChangeAspect="1"/>
          </p:cNvPicPr>
          <p:nvPr/>
        </p:nvPicPr>
        <p:blipFill>
          <a:blip r:embed="rId6"/>
          <a:stretch>
            <a:fillRect/>
          </a:stretch>
        </p:blipFill>
        <p:spPr>
          <a:xfrm>
            <a:off x="8142290" y="5224350"/>
            <a:ext cx="838127" cy="885825"/>
          </a:xfrm>
          <a:prstGeom prst="rect">
            <a:avLst/>
          </a:prstGeom>
        </p:spPr>
      </p:pic>
      <p:pic>
        <p:nvPicPr>
          <p:cNvPr id="7" name="Picture 6" descr="A black and white logo&#10;&#10;Description automatically generated">
            <a:extLst>
              <a:ext uri="{FF2B5EF4-FFF2-40B4-BE49-F238E27FC236}">
                <a16:creationId xmlns:a16="http://schemas.microsoft.com/office/drawing/2014/main" id="{42A288A8-FFD7-BE4F-4EC6-9A7B3F7690D0}"/>
              </a:ext>
            </a:extLst>
          </p:cNvPr>
          <p:cNvPicPr>
            <a:picLocks noChangeAspect="1"/>
          </p:cNvPicPr>
          <p:nvPr/>
        </p:nvPicPr>
        <p:blipFill>
          <a:blip r:embed="rId7"/>
          <a:stretch>
            <a:fillRect/>
          </a:stretch>
        </p:blipFill>
        <p:spPr>
          <a:xfrm>
            <a:off x="9020957" y="260221"/>
            <a:ext cx="1395996" cy="42447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 name="Google Shape;104;p3"/>
          <p:cNvGraphicFramePr/>
          <p:nvPr/>
        </p:nvGraphicFramePr>
        <p:xfrm>
          <a:off x="1981199" y="1256648"/>
          <a:ext cx="8435275" cy="3078550"/>
        </p:xfrm>
        <a:graphic>
          <a:graphicData uri="http://schemas.openxmlformats.org/drawingml/2006/table">
            <a:tbl>
              <a:tblPr firstRow="1"/>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algn="l">
                        <a:defRPr sz="1800"/>
                      </a:pPr>
                      <a:r>
                        <a:rPr sz="2000">
                          <a:sym typeface="Arial"/>
                        </a:rPr>
                        <a:t>ASN</a:t>
                      </a:r>
                    </a:p>
                  </a:txBody>
                  <a:tcPr marL="45725" marR="45725" marT="45725" marB="45725" horzOverflow="overflow">
                    <a:solidFill>
                      <a:srgbClr val="EAF1DD"/>
                    </a:solidFill>
                  </a:tcPr>
                </a:tc>
                <a:tc>
                  <a:txBody>
                    <a:bodyPr/>
                    <a:lstStyle/>
                    <a:p>
                      <a:pPr algn="l">
                        <a:defRPr sz="1800"/>
                      </a:pPr>
                      <a:r>
                        <a:rPr sz="2000">
                          <a:sym typeface="Arial"/>
                        </a:rPr>
                        <a:t>AS199524</a:t>
                      </a:r>
                    </a:p>
                  </a:txBody>
                  <a:tcPr marL="45725" marR="45725" marT="45725" marB="45725" horzOverflow="overflow"/>
                </a:tc>
                <a:extLst>
                  <a:ext uri="{0D108BD9-81ED-4DB2-BD59-A6C34878D82A}">
                    <a16:rowId xmlns:a16="http://schemas.microsoft.com/office/drawing/2014/main" val="10000"/>
                  </a:ext>
                </a:extLst>
              </a:tr>
              <a:tr h="370850">
                <a:tc>
                  <a:txBody>
                    <a:bodyPr/>
                    <a:lstStyle/>
                    <a:p>
                      <a:pPr algn="l">
                        <a:defRPr sz="1800"/>
                      </a:pPr>
                      <a:r>
                        <a:rPr sz="2000">
                          <a:sym typeface="Arial"/>
                        </a:rPr>
                        <a:t>Traffic profile</a:t>
                      </a:r>
                    </a:p>
                  </a:txBody>
                  <a:tcPr marL="45725" marR="45725" marT="45725" marB="45725" horzOverflow="overflow">
                    <a:solidFill>
                      <a:srgbClr val="EAF1DD"/>
                    </a:solidFill>
                  </a:tcPr>
                </a:tc>
                <a:tc>
                  <a:txBody>
                    <a:bodyPr/>
                    <a:lstStyle/>
                    <a:p>
                      <a:pPr algn="l">
                        <a:defRPr sz="1800"/>
                      </a:pPr>
                      <a:r>
                        <a:rPr sz="2000">
                          <a:sym typeface="Arial"/>
                        </a:rPr>
                        <a:t>Outbound Heavy</a:t>
                      </a:r>
                    </a:p>
                  </a:txBody>
                  <a:tcPr marL="45725" marR="45725" marT="45725" marB="45725" horzOverflow="overflow"/>
                </a:tc>
                <a:extLst>
                  <a:ext uri="{0D108BD9-81ED-4DB2-BD59-A6C34878D82A}">
                    <a16:rowId xmlns:a16="http://schemas.microsoft.com/office/drawing/2014/main" val="10001"/>
                  </a:ext>
                </a:extLst>
              </a:tr>
              <a:tr h="370850">
                <a:tc>
                  <a:txBody>
                    <a:bodyPr/>
                    <a:lstStyle/>
                    <a:p>
                      <a:pPr algn="l">
                        <a:defRPr sz="1800"/>
                      </a:pPr>
                      <a:r>
                        <a:rPr sz="2000">
                          <a:sym typeface="Arial"/>
                        </a:rPr>
                        <a:t>Traffic Volume</a:t>
                      </a:r>
                    </a:p>
                  </a:txBody>
                  <a:tcPr marL="45725" marR="45725" marT="45725" marB="45725" horzOverflow="overflow">
                    <a:solidFill>
                      <a:srgbClr val="EAF1DD"/>
                    </a:solidFill>
                  </a:tcPr>
                </a:tc>
                <a:tc>
                  <a:txBody>
                    <a:bodyPr/>
                    <a:lstStyle/>
                    <a:p>
                      <a:pPr algn="l">
                        <a:defRPr sz="1800"/>
                      </a:pPr>
                      <a:r>
                        <a:rPr sz="2000">
                          <a:sym typeface="Arial"/>
                        </a:rPr>
                        <a:t>25+Tbps</a:t>
                      </a:r>
                    </a:p>
                  </a:txBody>
                  <a:tcPr marL="45725" marR="45725" marT="45725" marB="45725" horzOverflow="overflow"/>
                </a:tc>
                <a:extLst>
                  <a:ext uri="{0D108BD9-81ED-4DB2-BD59-A6C34878D82A}">
                    <a16:rowId xmlns:a16="http://schemas.microsoft.com/office/drawing/2014/main" val="10002"/>
                  </a:ext>
                </a:extLst>
              </a:tr>
              <a:tr h="370850">
                <a:tc>
                  <a:txBody>
                    <a:bodyPr/>
                    <a:lstStyle/>
                    <a:p>
                      <a:pPr algn="l">
                        <a:defRPr sz="1800"/>
                      </a:pPr>
                      <a:r>
                        <a:rPr sz="2000">
                          <a:sym typeface="Arial"/>
                        </a:rPr>
                        <a:t>Peering Policy</a:t>
                      </a:r>
                    </a:p>
                  </a:txBody>
                  <a:tcPr marL="45725" marR="45725" marT="45725" marB="45725" horzOverflow="overflow">
                    <a:solidFill>
                      <a:srgbClr val="EAF1DD"/>
                    </a:solidFill>
                  </a:tcPr>
                </a:tc>
                <a:tc>
                  <a:txBody>
                    <a:bodyPr/>
                    <a:lstStyle/>
                    <a:p>
                      <a:pPr algn="l">
                        <a:defRPr sz="1800"/>
                      </a:pPr>
                      <a:r>
                        <a:rPr sz="2000">
                          <a:sym typeface="Arial"/>
                        </a:rPr>
                        <a:t>Selective</a:t>
                      </a:r>
                    </a:p>
                  </a:txBody>
                  <a:tcPr marL="45725" marR="45725" marT="45725" marB="45725" horzOverflow="overflow"/>
                </a:tc>
                <a:extLst>
                  <a:ext uri="{0D108BD9-81ED-4DB2-BD59-A6C34878D82A}">
                    <a16:rowId xmlns:a16="http://schemas.microsoft.com/office/drawing/2014/main" val="10003"/>
                  </a:ext>
                </a:extLst>
              </a:tr>
              <a:tr h="370850">
                <a:tc>
                  <a:txBody>
                    <a:bodyPr/>
                    <a:lstStyle/>
                    <a:p>
                      <a:pPr algn="l">
                        <a:defRPr sz="1800"/>
                      </a:pPr>
                      <a:r>
                        <a:rPr sz="2000">
                          <a:sym typeface="Arial"/>
                        </a:rPr>
                        <a:t>Peering Locations (IX or POP)</a:t>
                      </a:r>
                    </a:p>
                  </a:txBody>
                  <a:tcPr marL="45725" marR="45725" marT="45725" marB="45725" horzOverflow="overflow">
                    <a:solidFill>
                      <a:srgbClr val="EAF1DD"/>
                    </a:solidFill>
                  </a:tcPr>
                </a:tc>
                <a:tc>
                  <a:txBody>
                    <a:bodyPr/>
                    <a:lstStyle/>
                    <a:p>
                      <a:pPr algn="l">
                        <a:defRPr sz="1800"/>
                      </a:pPr>
                      <a:r>
                        <a:rPr sz="2000">
                          <a:sym typeface="Arial"/>
                        </a:rPr>
                        <a:t>Global</a:t>
                      </a:r>
                    </a:p>
                  </a:txBody>
                  <a:tcPr marL="45725" marR="45725" marT="45725" marB="45725" horzOverflow="overflow"/>
                </a:tc>
                <a:extLst>
                  <a:ext uri="{0D108BD9-81ED-4DB2-BD59-A6C34878D82A}">
                    <a16:rowId xmlns:a16="http://schemas.microsoft.com/office/drawing/2014/main" val="10004"/>
                  </a:ext>
                </a:extLst>
              </a:tr>
              <a:tr h="370850">
                <a:tc>
                  <a:txBody>
                    <a:bodyPr/>
                    <a:lstStyle/>
                    <a:p>
                      <a:pPr algn="l">
                        <a:defRPr sz="1800"/>
                      </a:pPr>
                      <a:r>
                        <a:rPr sz="2000">
                          <a:sym typeface="Arial"/>
                        </a:rPr>
                        <a:t>PeeringDB entry</a:t>
                      </a:r>
                    </a:p>
                  </a:txBody>
                  <a:tcPr marL="45725" marR="45725" marT="45725" marB="45725" horzOverflow="overflow">
                    <a:solidFill>
                      <a:srgbClr val="EAF1DD"/>
                    </a:solidFill>
                  </a:tcPr>
                </a:tc>
                <a:tc>
                  <a:txBody>
                    <a:bodyPr/>
                    <a:lstStyle/>
                    <a:p>
                      <a:pPr algn="l">
                        <a:defRPr sz="2000">
                          <a:sym typeface="Arial"/>
                        </a:defRPr>
                      </a:pPr>
                      <a:r>
                        <a:rPr u="sng">
                          <a:solidFill>
                            <a:srgbClr val="0000FF"/>
                          </a:solidFill>
                          <a:uFill>
                            <a:solidFill>
                              <a:srgbClr val="0000FF"/>
                            </a:solidFill>
                          </a:uFill>
                          <a:hlinkClick r:id="rId2"/>
                        </a:rPr>
                        <a:t>as199524.peeringdb.com</a:t>
                      </a:r>
                    </a:p>
                  </a:txBody>
                  <a:tcPr marL="45725" marR="45725" marT="45725" marB="45725" horzOverflow="overflow"/>
                </a:tc>
                <a:extLst>
                  <a:ext uri="{0D108BD9-81ED-4DB2-BD59-A6C34878D82A}">
                    <a16:rowId xmlns:a16="http://schemas.microsoft.com/office/drawing/2014/main" val="10005"/>
                  </a:ext>
                </a:extLst>
              </a:tr>
              <a:tr h="370850">
                <a:tc>
                  <a:txBody>
                    <a:bodyPr/>
                    <a:lstStyle/>
                    <a:p>
                      <a:pPr algn="l">
                        <a:defRPr sz="1800"/>
                      </a:pPr>
                      <a:r>
                        <a:rPr sz="2000">
                          <a:sym typeface="Arial"/>
                        </a:rPr>
                        <a:t>Contact information</a:t>
                      </a:r>
                    </a:p>
                  </a:txBody>
                  <a:tcPr marL="45725" marR="45725" marT="45725" marB="45725" horzOverflow="overflow">
                    <a:solidFill>
                      <a:srgbClr val="EAF1DD"/>
                    </a:solidFill>
                  </a:tcPr>
                </a:tc>
                <a:tc>
                  <a:txBody>
                    <a:bodyPr/>
                    <a:lstStyle/>
                    <a:p>
                      <a:pPr algn="l">
                        <a:defRPr sz="2000">
                          <a:sym typeface="Arial"/>
                        </a:defRPr>
                      </a:pPr>
                      <a:r>
                        <a:rPr u="sng">
                          <a:solidFill>
                            <a:srgbClr val="0000FF"/>
                          </a:solidFill>
                          <a:uFill>
                            <a:solidFill>
                              <a:srgbClr val="0000FF"/>
                            </a:solidFill>
                          </a:uFill>
                          <a:hlinkClick r:id="rId3"/>
                        </a:rPr>
                        <a:t>peering@gcore.com</a:t>
                      </a:r>
                    </a:p>
                  </a:txBody>
                  <a:tcPr marL="45725" marR="45725" marT="45725" marB="45725" horzOverflow="overflow"/>
                </a:tc>
                <a:extLst>
                  <a:ext uri="{0D108BD9-81ED-4DB2-BD59-A6C34878D82A}">
                    <a16:rowId xmlns:a16="http://schemas.microsoft.com/office/drawing/2014/main" val="10006"/>
                  </a:ext>
                </a:extLst>
              </a:tr>
            </a:tbl>
          </a:graphicData>
        </a:graphic>
      </p:graphicFrame>
      <p:sp>
        <p:nvSpPr>
          <p:cNvPr id="101" name="Google Shape;105;p3"/>
          <p:cNvSpPr txBox="1">
            <a:spLocks noGrp="1"/>
          </p:cNvSpPr>
          <p:nvPr>
            <p:ph type="title"/>
          </p:nvPr>
        </p:nvSpPr>
        <p:spPr>
          <a:xfrm>
            <a:off x="1981200" y="116631"/>
            <a:ext cx="8229600" cy="576066"/>
          </a:xfrm>
          <a:prstGeom prst="rect">
            <a:avLst/>
          </a:prstGeom>
        </p:spPr>
        <p:txBody>
          <a:bodyPr>
            <a:normAutofit fontScale="90000"/>
          </a:bodyPr>
          <a:lstStyle>
            <a:lvl1pPr>
              <a:defRPr sz="3200"/>
            </a:lvl1pPr>
          </a:lstStyle>
          <a:p>
            <a:r>
              <a:t>Gcore</a:t>
            </a:r>
          </a:p>
        </p:txBody>
      </p:sp>
      <p:sp>
        <p:nvSpPr>
          <p:cNvPr id="102" name="Google Shape;116;p3"/>
          <p:cNvSpPr txBox="1"/>
          <p:nvPr/>
        </p:nvSpPr>
        <p:spPr>
          <a:xfrm>
            <a:off x="2026923" y="4056326"/>
            <a:ext cx="8343826" cy="7078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p>
            <a:pPr hangingPunct="0">
              <a:defRPr sz="2000">
                <a:latin typeface="Calibri"/>
                <a:ea typeface="Calibri"/>
                <a:cs typeface="Calibri"/>
                <a:sym typeface="Calibri"/>
              </a:defRPr>
            </a:pPr>
            <a:endParaRPr sz="2000" kern="0">
              <a:solidFill>
                <a:srgbClr val="000000"/>
              </a:solidFill>
              <a:latin typeface="Calibri"/>
              <a:cs typeface="Calibri"/>
              <a:sym typeface="Calibri"/>
            </a:endParaRPr>
          </a:p>
          <a:p>
            <a:pPr marL="342900" indent="-342900" hangingPunct="0">
              <a:buClr>
                <a:srgbClr val="000000"/>
              </a:buClr>
              <a:buSzPct val="100000"/>
              <a:buFont typeface="Arial"/>
              <a:buChar char="•"/>
              <a:defRPr sz="2000">
                <a:latin typeface="Calibri"/>
                <a:ea typeface="Calibri"/>
                <a:cs typeface="Calibri"/>
                <a:sym typeface="Calibri"/>
              </a:defRPr>
            </a:pPr>
            <a:endParaRPr sz="2000" kern="0">
              <a:solidFill>
                <a:srgbClr val="000000"/>
              </a:solidFill>
              <a:latin typeface="Calibri"/>
              <a:cs typeface="Calibri"/>
              <a:sym typeface="Calibri"/>
            </a:endParaRPr>
          </a:p>
        </p:txBody>
      </p:sp>
      <p:sp>
        <p:nvSpPr>
          <p:cNvPr id="103" name="TextBox 3"/>
          <p:cNvSpPr txBox="1"/>
          <p:nvPr/>
        </p:nvSpPr>
        <p:spPr>
          <a:xfrm>
            <a:off x="7237857" y="5754805"/>
            <a:ext cx="1628504"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000"/>
            </a:lvl1pPr>
          </a:lstStyle>
          <a:p>
            <a:pPr hangingPunct="0"/>
            <a:r>
              <a:rPr kern="0">
                <a:solidFill>
                  <a:srgbClr val="000000"/>
                </a:solidFill>
                <a:latin typeface="Arial"/>
                <a:cs typeface="Arial"/>
                <a:sym typeface="Arial"/>
              </a:rPr>
              <a:t>Izzy</a:t>
            </a:r>
          </a:p>
        </p:txBody>
      </p:sp>
      <p:pic>
        <p:nvPicPr>
          <p:cNvPr id="104" name="IMG_4913 (2).jpg" descr="IMG_4913 (2).jpg"/>
          <p:cNvPicPr>
            <a:picLocks noChangeAspect="1"/>
          </p:cNvPicPr>
          <p:nvPr/>
        </p:nvPicPr>
        <p:blipFill>
          <a:blip r:embed="rId4"/>
          <a:stretch>
            <a:fillRect/>
          </a:stretch>
        </p:blipFill>
        <p:spPr>
          <a:xfrm>
            <a:off x="7418926" y="4379560"/>
            <a:ext cx="1266366" cy="1266366"/>
          </a:xfrm>
          <a:prstGeom prst="rect">
            <a:avLst/>
          </a:prstGeom>
          <a:ln w="12700">
            <a:miter lim="400000"/>
          </a:ln>
        </p:spPr>
      </p:pic>
      <p:pic>
        <p:nvPicPr>
          <p:cNvPr id="105" name="page1image8244064.png" descr="page1image8244064.png"/>
          <p:cNvPicPr>
            <a:picLocks noChangeAspect="1"/>
          </p:cNvPicPr>
          <p:nvPr/>
        </p:nvPicPr>
        <p:blipFill>
          <a:blip r:embed="rId5"/>
          <a:stretch>
            <a:fillRect/>
          </a:stretch>
        </p:blipFill>
        <p:spPr>
          <a:xfrm>
            <a:off x="8235763" y="-17654"/>
            <a:ext cx="2359152" cy="844636"/>
          </a:xfrm>
          <a:prstGeom prst="rect">
            <a:avLst/>
          </a:prstGeom>
          <a:ln w="12700">
            <a:miter lim="400000"/>
          </a:ln>
        </p:spPr>
      </p:pic>
      <p:sp>
        <p:nvSpPr>
          <p:cNvPr id="106" name="Text"/>
          <p:cNvSpPr txBox="1"/>
          <p:nvPr/>
        </p:nvSpPr>
        <p:spPr>
          <a:xfrm>
            <a:off x="7980989" y="-131995"/>
            <a:ext cx="130803"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defTabSz="457200">
              <a:defRPr sz="1200">
                <a:latin typeface="Times Roman"/>
                <a:ea typeface="Times Roman"/>
                <a:cs typeface="Times Roman"/>
                <a:sym typeface="Times Roman"/>
              </a:defRPr>
            </a:lvl1pPr>
          </a:lstStyle>
          <a:p>
            <a:pPr hangingPunct="0"/>
            <a:r>
              <a:rPr kern="0">
                <a:solidFill>
                  <a:srgbClr val="000000"/>
                </a:solidFill>
              </a:rPr>
              <a:t> </a:t>
            </a:r>
          </a:p>
        </p:txBody>
      </p:sp>
      <p:pic>
        <p:nvPicPr>
          <p:cNvPr id="107" name="1706992561499.jpeg" descr="1706992561499.jpeg"/>
          <p:cNvPicPr>
            <a:picLocks noChangeAspect="1"/>
          </p:cNvPicPr>
          <p:nvPr/>
        </p:nvPicPr>
        <p:blipFill>
          <a:blip r:embed="rId6"/>
          <a:stretch>
            <a:fillRect/>
          </a:stretch>
        </p:blipFill>
        <p:spPr>
          <a:xfrm>
            <a:off x="9014368" y="4447654"/>
            <a:ext cx="1130178" cy="1130178"/>
          </a:xfrm>
          <a:prstGeom prst="rect">
            <a:avLst/>
          </a:prstGeom>
          <a:ln w="12700">
            <a:miter lim="400000"/>
          </a:ln>
        </p:spPr>
      </p:pic>
      <p:sp>
        <p:nvSpPr>
          <p:cNvPr id="108" name="TextBox 3"/>
          <p:cNvSpPr txBox="1"/>
          <p:nvPr/>
        </p:nvSpPr>
        <p:spPr>
          <a:xfrm>
            <a:off x="8765205" y="5754805"/>
            <a:ext cx="1628504"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000"/>
            </a:lvl1pPr>
          </a:lstStyle>
          <a:p>
            <a:pPr hangingPunct="0"/>
            <a:r>
              <a:rPr kern="0">
                <a:solidFill>
                  <a:srgbClr val="000000"/>
                </a:solidFill>
                <a:latin typeface="Arial"/>
                <a:cs typeface="Arial"/>
                <a:sym typeface="Arial"/>
              </a:rPr>
              <a:t>Tucker</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1" y="765175"/>
          <a:ext cx="8435275" cy="4907350"/>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2497</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Balanced</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a:t>Traffic Volume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Not Disclosed</a:t>
                      </a:r>
                      <a:endParaRPr sz="20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a:t>Peering Policy</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Restrictive(Japan), Selective(Outside Japan)</a:t>
                      </a:r>
                      <a:endParaRPr sz="20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2400"/>
                        <a:buFont typeface="Arial"/>
                        <a:buNone/>
                        <a:tabLst/>
                        <a:defRPr/>
                      </a:pPr>
                      <a:r>
                        <a:rPr lang="en-US" sz="1600" dirty="0"/>
                        <a:t>PNI:</a:t>
                      </a:r>
                    </a:p>
                    <a:p>
                      <a:pPr marL="0" marR="0" lvl="0" indent="0" algn="l" defTabSz="914400" rtl="0" eaLnBrk="1" fontAlgn="auto" latinLnBrk="0" hangingPunct="1">
                        <a:lnSpc>
                          <a:spcPct val="100000"/>
                        </a:lnSpc>
                        <a:spcBef>
                          <a:spcPts val="0"/>
                        </a:spcBef>
                        <a:spcAft>
                          <a:spcPts val="0"/>
                        </a:spcAft>
                        <a:buClr>
                          <a:schemeClr val="dk1"/>
                        </a:buClr>
                        <a:buSzPts val="2400"/>
                        <a:buFont typeface="Arial"/>
                        <a:buNone/>
                        <a:tabLst/>
                        <a:defRPr/>
                      </a:pPr>
                      <a:r>
                        <a:rPr lang="en-US" sz="1600" dirty="0"/>
                        <a:t>Equinix TY2/SG1/SE2/SV1/LA1/NY9/DC1, Telehouse TOKYO </a:t>
                      </a:r>
                      <a:r>
                        <a:rPr lang="en-US" sz="1600" dirty="0" err="1"/>
                        <a:t>Otemachi</a:t>
                      </a:r>
                      <a:r>
                        <a:rPr lang="en-US" sz="1600" dirty="0"/>
                        <a:t>/London(Docklands West), MEGA-</a:t>
                      </a:r>
                      <a:r>
                        <a:rPr lang="en-US" sz="1600" dirty="0" err="1"/>
                        <a:t>i</a:t>
                      </a:r>
                      <a:r>
                        <a:rPr lang="en-US" sz="1600" dirty="0"/>
                        <a:t>, AT TOKYO(CC1), </a:t>
                      </a:r>
                      <a:r>
                        <a:rPr lang="en-US" sz="1600" dirty="0" err="1"/>
                        <a:t>Otemachi</a:t>
                      </a:r>
                      <a:r>
                        <a:rPr lang="en-US" sz="1600" dirty="0"/>
                        <a:t> Place West Tower</a:t>
                      </a:r>
                    </a:p>
                    <a:p>
                      <a:pPr marL="0" marR="0" lvl="0" indent="0" algn="l" defTabSz="914400" rtl="0" eaLnBrk="1" fontAlgn="auto" latinLnBrk="0" hangingPunct="1">
                        <a:lnSpc>
                          <a:spcPct val="100000"/>
                        </a:lnSpc>
                        <a:spcBef>
                          <a:spcPts val="0"/>
                        </a:spcBef>
                        <a:spcAft>
                          <a:spcPts val="0"/>
                        </a:spcAft>
                        <a:buClr>
                          <a:schemeClr val="dk1"/>
                        </a:buClr>
                        <a:buSzPts val="2400"/>
                        <a:buFont typeface="Arial"/>
                        <a:buNone/>
                        <a:tabLst/>
                        <a:defRPr/>
                      </a:pPr>
                      <a:r>
                        <a:rPr lang="en-US" sz="1600" dirty="0"/>
                        <a:t>IXPs:</a:t>
                      </a:r>
                    </a:p>
                    <a:p>
                      <a:pPr marL="0" marR="0" lvl="0" indent="0" algn="l" defTabSz="914400" rtl="0" eaLnBrk="1" fontAlgn="auto" latinLnBrk="0" hangingPunct="1">
                        <a:lnSpc>
                          <a:spcPct val="100000"/>
                        </a:lnSpc>
                        <a:spcBef>
                          <a:spcPts val="0"/>
                        </a:spcBef>
                        <a:spcAft>
                          <a:spcPts val="0"/>
                        </a:spcAft>
                        <a:buClr>
                          <a:schemeClr val="dk1"/>
                        </a:buClr>
                        <a:buSzPts val="2400"/>
                        <a:buFont typeface="Arial"/>
                        <a:buNone/>
                        <a:tabLst/>
                        <a:defRPr/>
                      </a:pPr>
                      <a:r>
                        <a:rPr lang="en-US" sz="1600" dirty="0"/>
                        <a:t>APAC: JPNAP Tokyo/Osaka, Equinix Hong Kong/Singapore, HKIX, SGIX</a:t>
                      </a:r>
                    </a:p>
                    <a:p>
                      <a:pPr marL="0" marR="0" lvl="0" indent="0" algn="l" defTabSz="914400" rtl="0" eaLnBrk="1" fontAlgn="auto" latinLnBrk="0" hangingPunct="1">
                        <a:lnSpc>
                          <a:spcPct val="100000"/>
                        </a:lnSpc>
                        <a:spcBef>
                          <a:spcPts val="0"/>
                        </a:spcBef>
                        <a:spcAft>
                          <a:spcPts val="0"/>
                        </a:spcAft>
                        <a:buClr>
                          <a:schemeClr val="dk1"/>
                        </a:buClr>
                        <a:buSzPts val="2400"/>
                        <a:buFont typeface="Arial"/>
                        <a:buNone/>
                        <a:tabLst/>
                        <a:defRPr/>
                      </a:pPr>
                      <a:r>
                        <a:rPr lang="en-US" sz="1600" dirty="0"/>
                        <a:t>NA: Equinix San Jose/Los Angeles/New York/Ashburn, SIX Seattle, NYIIX New York</a:t>
                      </a:r>
                    </a:p>
                    <a:p>
                      <a:pPr marL="0" marR="0" lvl="0" indent="0" algn="l" defTabSz="914400" rtl="0" eaLnBrk="1" fontAlgn="auto" latinLnBrk="0" hangingPunct="1">
                        <a:lnSpc>
                          <a:spcPct val="100000"/>
                        </a:lnSpc>
                        <a:spcBef>
                          <a:spcPts val="0"/>
                        </a:spcBef>
                        <a:spcAft>
                          <a:spcPts val="0"/>
                        </a:spcAft>
                        <a:buClr>
                          <a:schemeClr val="dk1"/>
                        </a:buClr>
                        <a:buSzPts val="2400"/>
                        <a:buFont typeface="Arial"/>
                        <a:buNone/>
                        <a:tabLst/>
                        <a:defRPr/>
                      </a:pPr>
                      <a:r>
                        <a:rPr lang="en-US" sz="1600" dirty="0"/>
                        <a:t>EMEA: LINX LON1, DE-CIX Frankfurt</a:t>
                      </a:r>
                      <a:endParaRPr lang="en-US" sz="800"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https://as2497.peeringdb.com/</a:t>
                      </a:r>
                      <a:endParaRPr sz="20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Peering team: </a:t>
                      </a:r>
                      <a:r>
                        <a:rPr lang="en-US" sz="2000" dirty="0" err="1"/>
                        <a:t>peering@iij.ad.jp</a:t>
                      </a:r>
                      <a:endParaRPr sz="2000"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Internet Initiative Japan Inc. - IIJ</a:t>
            </a:r>
            <a:endParaRPr dirty="0"/>
          </a:p>
        </p:txBody>
      </p:sp>
      <p:sp>
        <p:nvSpPr>
          <p:cNvPr id="116" name="Google Shape;116;p3"/>
          <p:cNvSpPr txBox="1"/>
          <p:nvPr/>
        </p:nvSpPr>
        <p:spPr>
          <a:xfrm>
            <a:off x="1981200" y="5708473"/>
            <a:ext cx="8435275" cy="1015622"/>
          </a:xfrm>
          <a:prstGeom prst="rect">
            <a:avLst/>
          </a:prstGeom>
          <a:noFill/>
          <a:ln>
            <a:noFill/>
          </a:ln>
        </p:spPr>
        <p:txBody>
          <a:bodyPr spcFirstLastPara="1" wrap="square" lIns="91425" tIns="45700" rIns="91425" bIns="45700" anchor="t" anchorCtr="0">
            <a:spAutoFit/>
          </a:bodyPr>
          <a:lstStyle/>
          <a:p>
            <a:pPr>
              <a:buClr>
                <a:srgbClr val="000000"/>
              </a:buCl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Updates:</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Upgraded Los Angeles routers to MX304.</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Planning to upgrade Hong Kong routers.</a:t>
            </a:r>
          </a:p>
        </p:txBody>
      </p:sp>
      <p:sp>
        <p:nvSpPr>
          <p:cNvPr id="2" name="Rectangle 1">
            <a:extLst>
              <a:ext uri="{FF2B5EF4-FFF2-40B4-BE49-F238E27FC236}">
                <a16:creationId xmlns:a16="http://schemas.microsoft.com/office/drawing/2014/main" id="{7B39384B-8B44-44D1-4FD2-C6017E47EA02}"/>
              </a:ext>
            </a:extLst>
          </p:cNvPr>
          <p:cNvSpPr/>
          <p:nvPr/>
        </p:nvSpPr>
        <p:spPr>
          <a:xfrm>
            <a:off x="9345386" y="5415957"/>
            <a:ext cx="925286" cy="1129555"/>
          </a:xfrm>
          <a:prstGeom prst="rect">
            <a:avLst/>
          </a:prstGeom>
          <a:blipFill>
            <a:blip r:embed="rId3"/>
            <a:stretch>
              <a:fillRect/>
            </a:stretch>
          </a:blip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4" name="TextBox 3">
            <a:extLst>
              <a:ext uri="{FF2B5EF4-FFF2-40B4-BE49-F238E27FC236}">
                <a16:creationId xmlns:a16="http://schemas.microsoft.com/office/drawing/2014/main" id="{5983571B-BD55-706B-800A-ED5424535B40}"/>
              </a:ext>
            </a:extLst>
          </p:cNvPr>
          <p:cNvSpPr txBox="1"/>
          <p:nvPr/>
        </p:nvSpPr>
        <p:spPr>
          <a:xfrm>
            <a:off x="8948058" y="6585880"/>
            <a:ext cx="1719943" cy="246221"/>
          </a:xfrm>
          <a:prstGeom prst="rect">
            <a:avLst/>
          </a:prstGeom>
          <a:noFill/>
        </p:spPr>
        <p:txBody>
          <a:bodyPr wrap="square" rtlCol="0">
            <a:spAutoFit/>
          </a:bodyPr>
          <a:lstStyle/>
          <a:p>
            <a:pPr algn="ctr">
              <a:buClr>
                <a:srgbClr val="000000"/>
              </a:buClr>
            </a:pPr>
            <a:r>
              <a:rPr lang="en-US" sz="1000" kern="0" dirty="0" err="1">
                <a:solidFill>
                  <a:srgbClr val="000000"/>
                </a:solidFill>
                <a:latin typeface="Arial"/>
                <a:cs typeface="Arial"/>
                <a:sym typeface="Arial"/>
              </a:rPr>
              <a:t>Tomoya</a:t>
            </a:r>
            <a:endParaRPr lang="en-US" sz="1000" kern="0" dirty="0">
              <a:solidFill>
                <a:srgbClr val="000000"/>
              </a:solidFill>
              <a:latin typeface="Arial"/>
              <a:cs typeface="Arial"/>
              <a:sym typeface="Arial"/>
            </a:endParaRPr>
          </a:p>
        </p:txBody>
      </p:sp>
      <p:pic>
        <p:nvPicPr>
          <p:cNvPr id="5" name="Picture 4" descr="A logo with a red dot&#10;&#10;Description automatically generated">
            <a:extLst>
              <a:ext uri="{FF2B5EF4-FFF2-40B4-BE49-F238E27FC236}">
                <a16:creationId xmlns:a16="http://schemas.microsoft.com/office/drawing/2014/main" id="{BF38C172-960F-F3A5-6E95-D17D75D047FD}"/>
              </a:ext>
            </a:extLst>
          </p:cNvPr>
          <p:cNvPicPr>
            <a:picLocks noChangeAspect="1"/>
          </p:cNvPicPr>
          <p:nvPr/>
        </p:nvPicPr>
        <p:blipFill>
          <a:blip r:embed="rId4"/>
          <a:stretch>
            <a:fillRect/>
          </a:stretch>
        </p:blipFill>
        <p:spPr>
          <a:xfrm>
            <a:off x="9128414" y="25901"/>
            <a:ext cx="1288061" cy="739275"/>
          </a:xfrm>
          <a:prstGeom prst="rect">
            <a:avLst/>
          </a:prstGeom>
        </p:spPr>
      </p:pic>
      <p:pic>
        <p:nvPicPr>
          <p:cNvPr id="7" name="Picture 6" descr="A cartoon of a dog lying on a computer&#10;&#10;Description automatically generated">
            <a:extLst>
              <a:ext uri="{FF2B5EF4-FFF2-40B4-BE49-F238E27FC236}">
                <a16:creationId xmlns:a16="http://schemas.microsoft.com/office/drawing/2014/main" id="{9CB8974B-B343-3F3E-ABE8-FB72618790EB}"/>
              </a:ext>
            </a:extLst>
          </p:cNvPr>
          <p:cNvPicPr>
            <a:picLocks noChangeAspect="1"/>
          </p:cNvPicPr>
          <p:nvPr/>
        </p:nvPicPr>
        <p:blipFill>
          <a:blip r:embed="rId5"/>
          <a:stretch>
            <a:fillRect/>
          </a:stretch>
        </p:blipFill>
        <p:spPr>
          <a:xfrm>
            <a:off x="1981201" y="2839014"/>
            <a:ext cx="2693097" cy="1795398"/>
          </a:xfrm>
          <a:prstGeom prst="rect">
            <a:avLst/>
          </a:prstGeom>
        </p:spPr>
      </p:pic>
      <p:pic>
        <p:nvPicPr>
          <p:cNvPr id="9" name="Picture 8" descr="A group of dogs playing on a keyboard&#10;&#10;Description automatically generated">
            <a:extLst>
              <a:ext uri="{FF2B5EF4-FFF2-40B4-BE49-F238E27FC236}">
                <a16:creationId xmlns:a16="http://schemas.microsoft.com/office/drawing/2014/main" id="{67469054-5316-E306-CEB4-04AF5E4F39DA}"/>
              </a:ext>
            </a:extLst>
          </p:cNvPr>
          <p:cNvPicPr>
            <a:picLocks noChangeAspect="1"/>
          </p:cNvPicPr>
          <p:nvPr/>
        </p:nvPicPr>
        <p:blipFill>
          <a:blip r:embed="rId6"/>
          <a:stretch>
            <a:fillRect/>
          </a:stretch>
        </p:blipFill>
        <p:spPr>
          <a:xfrm>
            <a:off x="6948984" y="558323"/>
            <a:ext cx="2179428" cy="1452952"/>
          </a:xfrm>
          <a:prstGeom prst="rect">
            <a:avLst/>
          </a:prstGeom>
        </p:spPr>
      </p:pic>
      <p:sp>
        <p:nvSpPr>
          <p:cNvPr id="10" name="Rectangle 9">
            <a:extLst>
              <a:ext uri="{FF2B5EF4-FFF2-40B4-BE49-F238E27FC236}">
                <a16:creationId xmlns:a16="http://schemas.microsoft.com/office/drawing/2014/main" id="{AC6B191C-3758-BA42-49F9-78459E4C1100}"/>
              </a:ext>
            </a:extLst>
          </p:cNvPr>
          <p:cNvSpPr/>
          <p:nvPr/>
        </p:nvSpPr>
        <p:spPr>
          <a:xfrm>
            <a:off x="8210551" y="5415957"/>
            <a:ext cx="925286" cy="1129555"/>
          </a:xfrm>
          <a:prstGeom prst="rect">
            <a:avLst/>
          </a:prstGeom>
          <a:blipFill>
            <a:blip r:embed="rId7"/>
            <a:stretch>
              <a:fillRect/>
            </a:stretch>
          </a:blip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11" name="TextBox 10">
            <a:extLst>
              <a:ext uri="{FF2B5EF4-FFF2-40B4-BE49-F238E27FC236}">
                <a16:creationId xmlns:a16="http://schemas.microsoft.com/office/drawing/2014/main" id="{7E151364-8EF3-F2BF-97D3-BFD916721DB3}"/>
              </a:ext>
            </a:extLst>
          </p:cNvPr>
          <p:cNvSpPr txBox="1"/>
          <p:nvPr/>
        </p:nvSpPr>
        <p:spPr>
          <a:xfrm>
            <a:off x="7813223" y="6585880"/>
            <a:ext cx="1719943" cy="246221"/>
          </a:xfrm>
          <a:prstGeom prst="rect">
            <a:avLst/>
          </a:prstGeom>
          <a:noFill/>
        </p:spPr>
        <p:txBody>
          <a:bodyPr wrap="square" rtlCol="0">
            <a:spAutoFit/>
          </a:bodyPr>
          <a:lstStyle/>
          <a:p>
            <a:pPr algn="ctr">
              <a:buClr>
                <a:srgbClr val="000000"/>
              </a:buClr>
            </a:pPr>
            <a:r>
              <a:rPr lang="en-US" sz="1000" kern="0" dirty="0" err="1">
                <a:solidFill>
                  <a:srgbClr val="000000"/>
                </a:solidFill>
                <a:latin typeface="Arial"/>
                <a:cs typeface="Arial"/>
                <a:sym typeface="Arial"/>
              </a:rPr>
              <a:t>Keigo</a:t>
            </a:r>
            <a:endParaRPr lang="en-US" sz="1000" kern="0" dirty="0">
              <a:solidFill>
                <a:srgbClr val="000000"/>
              </a:solidFill>
              <a:latin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1" y="765175"/>
          <a:ext cx="8435275" cy="3078550"/>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de-DE" sz="2000" dirty="0"/>
                        <a:t>12731</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de-DE" sz="2000" dirty="0" err="1"/>
                        <a:t>Balanced</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a:t>Traffic Volume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de-DE" dirty="0"/>
                        <a:t>100 Gbit/s</a:t>
                      </a:r>
                      <a:endParaRPr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dirty="0"/>
                        <a:t>Peering Policy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de-DE" sz="2000" dirty="0"/>
                        <a:t>Open</a:t>
                      </a:r>
                      <a:endParaRPr sz="20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2000" dirty="0"/>
                        <a:t>DE-CIX FRA, AMS-IX, </a:t>
                      </a:r>
                      <a:r>
                        <a:rPr lang="en-US" sz="2000" dirty="0" err="1"/>
                        <a:t>MegaIX</a:t>
                      </a:r>
                      <a:r>
                        <a:rPr lang="en-US" sz="2000" dirty="0"/>
                        <a:t> BER,DUS,FRA,HAM,MUC</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de-DE" sz="2000" dirty="0"/>
                        <a:t>https://www.peeringdb.com/net/1625</a:t>
                      </a:r>
                      <a:endParaRPr sz="20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de-DE" dirty="0"/>
                        <a:t>peering@iphh.net</a:t>
                      </a:r>
                      <a:endParaRPr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IPHH</a:t>
            </a:r>
            <a:endParaRPr dirty="0"/>
          </a:p>
        </p:txBody>
      </p:sp>
      <p:sp>
        <p:nvSpPr>
          <p:cNvPr id="116" name="Google Shape;116;p3"/>
          <p:cNvSpPr txBox="1"/>
          <p:nvPr/>
        </p:nvSpPr>
        <p:spPr>
          <a:xfrm>
            <a:off x="1981200" y="4056327"/>
            <a:ext cx="8435275" cy="677068"/>
          </a:xfrm>
          <a:prstGeom prst="rect">
            <a:avLst/>
          </a:prstGeom>
          <a:noFill/>
          <a:ln>
            <a:noFill/>
          </a:ln>
        </p:spPr>
        <p:txBody>
          <a:bodyPr spcFirstLastPara="1" wrap="square" lIns="91425" tIns="45700" rIns="91425" bIns="45700" anchor="t" anchorCtr="0">
            <a:spAutoFit/>
          </a:bodyPr>
          <a:lstStyle/>
          <a:p>
            <a:pPr marL="342900" indent="-342900">
              <a:buClr>
                <a:srgbClr val="000000"/>
              </a:buClr>
              <a:buFont typeface="Arial" panose="020B0604020202020204" pitchFamily="34" charset="0"/>
              <a:buChar char="•"/>
            </a:pPr>
            <a:endParaRP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a:buClr>
                <a:srgbClr val="000000"/>
              </a:buClr>
            </a:pPr>
            <a:endParaRPr kern="0" dirty="0">
              <a:solidFill>
                <a:srgbClr val="000000"/>
              </a:solidFill>
              <a:latin typeface="Calibri"/>
              <a:ea typeface="Calibri"/>
              <a:cs typeface="Calibri"/>
              <a:sym typeface="Calibri"/>
            </a:endParaRPr>
          </a:p>
        </p:txBody>
      </p:sp>
      <p:sp>
        <p:nvSpPr>
          <p:cNvPr id="2" name="Rectangle 1">
            <a:extLst>
              <a:ext uri="{FF2B5EF4-FFF2-40B4-BE49-F238E27FC236}">
                <a16:creationId xmlns:a16="http://schemas.microsoft.com/office/drawing/2014/main" id="{7B39384B-8B44-44D1-4FD2-C6017E47EA02}"/>
              </a:ext>
            </a:extLst>
          </p:cNvPr>
          <p:cNvSpPr/>
          <p:nvPr/>
        </p:nvSpPr>
        <p:spPr>
          <a:xfrm>
            <a:off x="9093860" y="4639874"/>
            <a:ext cx="925286" cy="1129555"/>
          </a:xfrm>
          <a:prstGeom prst="rect">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3" name="TextBox 2">
            <a:extLst>
              <a:ext uri="{FF2B5EF4-FFF2-40B4-BE49-F238E27FC236}">
                <a16:creationId xmlns:a16="http://schemas.microsoft.com/office/drawing/2014/main" id="{F643690F-3B0A-8E71-8146-C57FA596F9AA}"/>
              </a:ext>
            </a:extLst>
          </p:cNvPr>
          <p:cNvSpPr txBox="1"/>
          <p:nvPr/>
        </p:nvSpPr>
        <p:spPr>
          <a:xfrm>
            <a:off x="9093860" y="4773763"/>
            <a:ext cx="925286" cy="861774"/>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Insert Lead Contact photo if desired – not mandatory </a:t>
            </a:r>
          </a:p>
        </p:txBody>
      </p:sp>
      <p:sp>
        <p:nvSpPr>
          <p:cNvPr id="4" name="TextBox 3">
            <a:extLst>
              <a:ext uri="{FF2B5EF4-FFF2-40B4-BE49-F238E27FC236}">
                <a16:creationId xmlns:a16="http://schemas.microsoft.com/office/drawing/2014/main" id="{5983571B-BD55-706B-800A-ED5424535B40}"/>
              </a:ext>
            </a:extLst>
          </p:cNvPr>
          <p:cNvSpPr txBox="1"/>
          <p:nvPr/>
        </p:nvSpPr>
        <p:spPr>
          <a:xfrm>
            <a:off x="8696532" y="5809797"/>
            <a:ext cx="1719943" cy="246221"/>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Sascha Pollok</a:t>
            </a:r>
          </a:p>
        </p:txBody>
      </p:sp>
      <p:pic>
        <p:nvPicPr>
          <p:cNvPr id="6" name="Grafik 5" descr="Ein Bild, das Menschliches Gesicht, Person, Lächeln, Im Haus enthält.&#10;&#10;Automatisch generierte Beschreibung">
            <a:extLst>
              <a:ext uri="{FF2B5EF4-FFF2-40B4-BE49-F238E27FC236}">
                <a16:creationId xmlns:a16="http://schemas.microsoft.com/office/drawing/2014/main" id="{6411226C-1BC0-44B1-9CF3-58A2478A83DE}"/>
              </a:ext>
            </a:extLst>
          </p:cNvPr>
          <p:cNvPicPr>
            <a:picLocks noChangeAspect="1"/>
          </p:cNvPicPr>
          <p:nvPr/>
        </p:nvPicPr>
        <p:blipFill>
          <a:blip r:embed="rId3"/>
          <a:stretch>
            <a:fillRect/>
          </a:stretch>
        </p:blipFill>
        <p:spPr>
          <a:xfrm>
            <a:off x="8994763" y="4478385"/>
            <a:ext cx="1123479" cy="132130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878363" y="982982"/>
          <a:ext cx="8435275" cy="5212150"/>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199081</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Balanced</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dirty="0"/>
                        <a:t>Traffic Volume</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30-40G</a:t>
                      </a:r>
                      <a:endParaRPr sz="20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dirty="0"/>
                        <a:t>Peering Policy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Open</a:t>
                      </a:r>
                      <a:endParaRPr sz="20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2000" dirty="0"/>
                        <a:t>Active </a:t>
                      </a:r>
                      <a:r>
                        <a:rPr lang="en-US" sz="2000" dirty="0" err="1"/>
                        <a:t>PoPs</a:t>
                      </a:r>
                      <a:r>
                        <a:rPr lang="en-US" sz="2000" dirty="0"/>
                        <a:t>:</a:t>
                      </a:r>
                    </a:p>
                    <a:p>
                      <a:pPr marL="0" marR="0" lvl="0" indent="0" algn="l" rtl="0">
                        <a:spcBef>
                          <a:spcPts val="0"/>
                        </a:spcBef>
                        <a:spcAft>
                          <a:spcPts val="0"/>
                        </a:spcAft>
                        <a:buClr>
                          <a:schemeClr val="dk1"/>
                        </a:buClr>
                        <a:buSzPts val="2400"/>
                        <a:buFont typeface="Arial"/>
                        <a:buNone/>
                      </a:pPr>
                      <a:r>
                        <a:rPr lang="en-US" sz="2000" dirty="0"/>
                        <a:t>Balkan Gate - Thessaloniki, Greece</a:t>
                      </a:r>
                    </a:p>
                    <a:p>
                      <a:pPr marL="0" marR="0" lvl="0" indent="0" algn="l" rtl="0">
                        <a:spcBef>
                          <a:spcPts val="0"/>
                        </a:spcBef>
                        <a:spcAft>
                          <a:spcPts val="0"/>
                        </a:spcAft>
                        <a:buClr>
                          <a:schemeClr val="dk1"/>
                        </a:buClr>
                        <a:buSzPts val="2400"/>
                        <a:buFont typeface="Arial"/>
                        <a:buNone/>
                      </a:pPr>
                      <a:r>
                        <a:rPr lang="en-US" sz="2000" dirty="0"/>
                        <a:t>TI Sparkle – Athens, Greece</a:t>
                      </a:r>
                    </a:p>
                    <a:p>
                      <a:pPr marL="0" marR="0" lvl="0" indent="0" algn="l" rtl="0">
                        <a:spcBef>
                          <a:spcPts val="0"/>
                        </a:spcBef>
                        <a:spcAft>
                          <a:spcPts val="0"/>
                        </a:spcAft>
                        <a:buClr>
                          <a:schemeClr val="dk1"/>
                        </a:buClr>
                        <a:buSzPts val="2400"/>
                        <a:buFont typeface="Arial"/>
                        <a:buNone/>
                      </a:pPr>
                      <a:r>
                        <a:rPr lang="en-US" sz="2000" dirty="0"/>
                        <a:t>Digital Realty – Athens, Greece</a:t>
                      </a:r>
                    </a:p>
                    <a:p>
                      <a:pPr marL="0" marR="0" lvl="0" indent="0" algn="l" rtl="0">
                        <a:spcBef>
                          <a:spcPts val="0"/>
                        </a:spcBef>
                        <a:spcAft>
                          <a:spcPts val="0"/>
                        </a:spcAft>
                        <a:buClr>
                          <a:schemeClr val="dk1"/>
                        </a:buClr>
                        <a:buSzPts val="2400"/>
                        <a:buFont typeface="Arial"/>
                        <a:buNone/>
                      </a:pPr>
                      <a:r>
                        <a:rPr lang="en-US" sz="2000" dirty="0"/>
                        <a:t>Telepoint City Center – Sofia, Bulgaria</a:t>
                      </a:r>
                    </a:p>
                    <a:p>
                      <a:pPr marL="0" marR="0" lvl="0" indent="0" algn="l" rtl="0">
                        <a:spcBef>
                          <a:spcPts val="0"/>
                        </a:spcBef>
                        <a:spcAft>
                          <a:spcPts val="0"/>
                        </a:spcAft>
                        <a:buClr>
                          <a:schemeClr val="dk1"/>
                        </a:buClr>
                        <a:buSzPts val="2400"/>
                        <a:buFont typeface="Arial"/>
                        <a:buNone/>
                      </a:pPr>
                      <a:r>
                        <a:rPr lang="en-US" sz="2000" dirty="0"/>
                        <a:t>Equinix FR5 – Frankfurt, Germany</a:t>
                      </a:r>
                    </a:p>
                    <a:p>
                      <a:pPr marL="0" marR="0" lvl="0" indent="0" algn="l" rtl="0">
                        <a:spcBef>
                          <a:spcPts val="0"/>
                        </a:spcBef>
                        <a:spcAft>
                          <a:spcPts val="0"/>
                        </a:spcAft>
                        <a:buClr>
                          <a:schemeClr val="dk1"/>
                        </a:buClr>
                        <a:buSzPts val="2400"/>
                        <a:buFont typeface="Arial"/>
                        <a:buNone/>
                      </a:pPr>
                      <a:r>
                        <a:rPr lang="en-US" sz="2000" dirty="0"/>
                        <a:t>NIKHEF – Amsterdam, Netherlands</a:t>
                      </a:r>
                    </a:p>
                    <a:p>
                      <a:pPr marL="0" marR="0" lvl="0" indent="0" algn="l" rtl="0">
                        <a:spcBef>
                          <a:spcPts val="0"/>
                        </a:spcBef>
                        <a:spcAft>
                          <a:spcPts val="0"/>
                        </a:spcAft>
                        <a:buClr>
                          <a:schemeClr val="dk1"/>
                        </a:buClr>
                        <a:buSzPts val="2400"/>
                        <a:buFont typeface="Arial"/>
                        <a:buNone/>
                      </a:pPr>
                      <a:r>
                        <a:rPr lang="en-US" sz="2000" dirty="0"/>
                        <a:t>MIX DC – Milan, Italy</a:t>
                      </a:r>
                    </a:p>
                    <a:p>
                      <a:pPr marL="0" marR="0" lvl="0" indent="0" algn="l" rtl="0">
                        <a:spcBef>
                          <a:spcPts val="0"/>
                        </a:spcBef>
                        <a:spcAft>
                          <a:spcPts val="0"/>
                        </a:spcAft>
                        <a:buClr>
                          <a:schemeClr val="dk1"/>
                        </a:buClr>
                        <a:buSzPts val="2400"/>
                        <a:buFont typeface="Arial"/>
                        <a:buNone/>
                      </a:pPr>
                      <a:r>
                        <a:rPr lang="en-US" sz="2000" dirty="0" err="1"/>
                        <a:t>Cineca</a:t>
                      </a:r>
                      <a:r>
                        <a:rPr lang="en-US" sz="2000" dirty="0"/>
                        <a:t> DC </a:t>
                      </a:r>
                      <a:r>
                        <a:rPr lang="en-US" sz="2000" dirty="0" err="1"/>
                        <a:t>NaMeX</a:t>
                      </a:r>
                      <a:r>
                        <a:rPr lang="en-US" sz="2000" dirty="0"/>
                        <a:t> – Rome, Italy</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hlinkClick r:id="rId3"/>
                        </a:rPr>
                        <a:t>https://www.peeringdb.com/net/18167</a:t>
                      </a:r>
                      <a:endParaRPr sz="2000" dirty="0"/>
                    </a:p>
                  </a:txBody>
                  <a:tcPr marL="91450" marR="91450" marT="45725" marB="45725"/>
                </a:tc>
                <a:extLst>
                  <a:ext uri="{0D108BD9-81ED-4DB2-BD59-A6C34878D82A}">
                    <a16:rowId xmlns:a16="http://schemas.microsoft.com/office/drawing/2014/main" val="10005"/>
                  </a:ext>
                </a:extLst>
              </a:tr>
              <a:tr h="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George Nolis - CEO</a:t>
                      </a:r>
                      <a:endParaRPr sz="2000"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Lancom Greece – Balkan Gate</a:t>
            </a: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16;p3">
            <a:extLst>
              <a:ext uri="{FF2B5EF4-FFF2-40B4-BE49-F238E27FC236}">
                <a16:creationId xmlns:a16="http://schemas.microsoft.com/office/drawing/2014/main" id="{7E6AECE8-2FFB-A5C9-59E4-4A60C4338EFE}"/>
              </a:ext>
            </a:extLst>
          </p:cNvPr>
          <p:cNvSpPr txBox="1"/>
          <p:nvPr/>
        </p:nvSpPr>
        <p:spPr>
          <a:xfrm>
            <a:off x="1689677" y="577919"/>
            <a:ext cx="8435275" cy="2523727"/>
          </a:xfrm>
          <a:prstGeom prst="rect">
            <a:avLst/>
          </a:prstGeom>
          <a:noFill/>
          <a:ln>
            <a:noFill/>
          </a:ln>
        </p:spPr>
        <p:txBody>
          <a:bodyPr spcFirstLastPara="1" wrap="square" lIns="91425" tIns="45700" rIns="91425" bIns="45700" anchor="t" anchorCtr="0">
            <a:spAutoFit/>
          </a:bodyPr>
          <a:lstStyle/>
          <a:p>
            <a:pPr>
              <a:buClr>
                <a:srgbClr val="000000"/>
              </a:buCl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Updates:</a:t>
            </a:r>
          </a:p>
          <a:p>
            <a:pPr marL="342900" indent="-342900">
              <a:buClr>
                <a:srgbClr val="000000"/>
              </a:buClr>
              <a:buFont typeface="Arial" panose="020B0604020202020204" pitchFamily="34" charset="0"/>
              <a:buChar char="•"/>
            </a:pPr>
            <a:endPar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100G protected Links from </a:t>
            </a: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hlinkClick r:id="rId2"/>
              </a:rPr>
              <a:t>Balkan Gate</a:t>
            </a: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 Greece to Sofia, Frankfurt, Amsterdam, Milan and Rome have been just delivered by EXA Infrastructure.</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Upcoming connections to AMS-IX and MIX are in progress</a:t>
            </a:r>
          </a:p>
          <a:p>
            <a:pPr marL="342900" indent="-342900">
              <a:buClr>
                <a:srgbClr val="000000"/>
              </a:buClr>
              <a:buFont typeface="Arial" panose="020B0604020202020204" pitchFamily="34" charset="0"/>
              <a:buChar char="•"/>
            </a:pPr>
            <a:endParaRP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a:buClr>
                <a:srgbClr val="000000"/>
              </a:buClr>
            </a:pPr>
            <a:endParaRPr kern="0" dirty="0">
              <a:solidFill>
                <a:srgbClr val="000000"/>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F8B367FA-FBDF-505C-7071-BFCDF485BEDC}"/>
              </a:ext>
            </a:extLst>
          </p:cNvPr>
          <p:cNvSpPr/>
          <p:nvPr/>
        </p:nvSpPr>
        <p:spPr>
          <a:xfrm>
            <a:off x="9093860" y="4639874"/>
            <a:ext cx="925286" cy="1129555"/>
          </a:xfrm>
          <a:prstGeom prst="rect">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7" name="TextBox 6">
            <a:extLst>
              <a:ext uri="{FF2B5EF4-FFF2-40B4-BE49-F238E27FC236}">
                <a16:creationId xmlns:a16="http://schemas.microsoft.com/office/drawing/2014/main" id="{5C4AEDDE-D615-F547-AC4D-64556330470F}"/>
              </a:ext>
            </a:extLst>
          </p:cNvPr>
          <p:cNvSpPr txBox="1"/>
          <p:nvPr/>
        </p:nvSpPr>
        <p:spPr>
          <a:xfrm>
            <a:off x="8696532" y="5809796"/>
            <a:ext cx="1719943" cy="400110"/>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Lead Contact George Nolis - CEO</a:t>
            </a:r>
          </a:p>
        </p:txBody>
      </p:sp>
      <p:pic>
        <p:nvPicPr>
          <p:cNvPr id="9" name="Picture 8">
            <a:extLst>
              <a:ext uri="{FF2B5EF4-FFF2-40B4-BE49-F238E27FC236}">
                <a16:creationId xmlns:a16="http://schemas.microsoft.com/office/drawing/2014/main" id="{183C1426-A72E-3918-A910-8D151BB1C5C4}"/>
              </a:ext>
            </a:extLst>
          </p:cNvPr>
          <p:cNvPicPr>
            <a:picLocks noChangeAspect="1"/>
          </p:cNvPicPr>
          <p:nvPr/>
        </p:nvPicPr>
        <p:blipFill>
          <a:blip r:embed="rId3"/>
          <a:stretch>
            <a:fillRect/>
          </a:stretch>
        </p:blipFill>
        <p:spPr>
          <a:xfrm>
            <a:off x="9093861" y="4735085"/>
            <a:ext cx="939131" cy="939131"/>
          </a:xfrm>
          <a:prstGeom prst="rect">
            <a:avLst/>
          </a:prstGeom>
        </p:spPr>
      </p:pic>
    </p:spTree>
    <p:extLst>
      <p:ext uri="{BB962C8B-B14F-4D97-AF65-F5344CB8AC3E}">
        <p14:creationId xmlns:p14="http://schemas.microsoft.com/office/powerpoint/2010/main" val="37412146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878363" y="599565"/>
          <a:ext cx="8435275" cy="5789577"/>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8358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nl-NL" sz="2000" dirty="0"/>
                        <a:t>16265</a:t>
                      </a:r>
                      <a:endParaRPr sz="2000" dirty="0"/>
                    </a:p>
                  </a:txBody>
                  <a:tcPr marL="91450" marR="91450" marT="45725" marB="45725"/>
                </a:tc>
                <a:extLst>
                  <a:ext uri="{0D108BD9-81ED-4DB2-BD59-A6C34878D82A}">
                    <a16:rowId xmlns:a16="http://schemas.microsoft.com/office/drawing/2014/main" val="10000"/>
                  </a:ext>
                </a:extLst>
              </a:tr>
              <a:tr h="973687">
                <a:tc>
                  <a:txBody>
                    <a:bodyPr/>
                    <a:lstStyle/>
                    <a:p>
                      <a:pPr marL="0" marR="0" lvl="0" indent="0" algn="l" rtl="0">
                        <a:spcBef>
                          <a:spcPts val="0"/>
                        </a:spcBef>
                        <a:spcAft>
                          <a:spcPts val="0"/>
                        </a:spcAft>
                        <a:buNone/>
                      </a:pPr>
                      <a:r>
                        <a:rPr lang="en-US" sz="2000" dirty="0"/>
                        <a:t>Traffic profile</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nl-NL" sz="2000" dirty="0"/>
                        <a:t>4.5Tbps out</a:t>
                      </a:r>
                    </a:p>
                    <a:p>
                      <a:pPr marL="0" marR="0" lvl="0" indent="0" algn="l" rtl="0">
                        <a:spcBef>
                          <a:spcPts val="0"/>
                        </a:spcBef>
                        <a:spcAft>
                          <a:spcPts val="0"/>
                        </a:spcAft>
                        <a:buClr>
                          <a:schemeClr val="dk1"/>
                        </a:buClr>
                        <a:buSzPts val="2000"/>
                        <a:buFont typeface="Arial"/>
                        <a:buNone/>
                      </a:pPr>
                      <a:r>
                        <a:rPr lang="nl-NL" sz="2000" dirty="0"/>
                        <a:t>1.1Tbps in</a:t>
                      </a:r>
                    </a:p>
                  </a:txBody>
                  <a:tcPr marL="91450" marR="91450" marT="45725" marB="45725"/>
                </a:tc>
                <a:extLst>
                  <a:ext uri="{0D108BD9-81ED-4DB2-BD59-A6C34878D82A}">
                    <a16:rowId xmlns:a16="http://schemas.microsoft.com/office/drawing/2014/main" val="10001"/>
                  </a:ext>
                </a:extLst>
              </a:tr>
              <a:tr h="383580">
                <a:tc>
                  <a:txBody>
                    <a:bodyPr/>
                    <a:lstStyle/>
                    <a:p>
                      <a:pPr marL="0" marR="0" lvl="0" indent="0" algn="l" rtl="0">
                        <a:spcBef>
                          <a:spcPts val="0"/>
                        </a:spcBef>
                        <a:spcAft>
                          <a:spcPts val="0"/>
                        </a:spcAft>
                        <a:buNone/>
                      </a:pPr>
                      <a:r>
                        <a:rPr lang="en-US" sz="2000" dirty="0"/>
                        <a:t>Peering Policy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nl-NL" sz="2000" dirty="0"/>
                        <a:t>Open</a:t>
                      </a:r>
                      <a:endParaRPr sz="2000" dirty="0"/>
                    </a:p>
                  </a:txBody>
                  <a:tcPr marL="91450" marR="91450" marT="45725" marB="45725"/>
                </a:tc>
                <a:extLst>
                  <a:ext uri="{0D108BD9-81ED-4DB2-BD59-A6C34878D82A}">
                    <a16:rowId xmlns:a16="http://schemas.microsoft.com/office/drawing/2014/main" val="10003"/>
                  </a:ext>
                </a:extLst>
              </a:tr>
              <a:tr h="3039064">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1800" dirty="0"/>
                        <a:t>EUROPE</a:t>
                      </a:r>
                    </a:p>
                    <a:p>
                      <a:pPr marL="342900" marR="0" lvl="0" indent="-342900" algn="l" rtl="0">
                        <a:spcBef>
                          <a:spcPts val="0"/>
                        </a:spcBef>
                        <a:spcAft>
                          <a:spcPts val="0"/>
                        </a:spcAft>
                        <a:buClr>
                          <a:schemeClr val="dk1"/>
                        </a:buClr>
                        <a:buSzPts val="2400"/>
                        <a:buFont typeface="Arial" panose="020B0604020202020204" pitchFamily="34" charset="0"/>
                        <a:buChar char="•"/>
                      </a:pPr>
                      <a:r>
                        <a:rPr lang="en-US" sz="1800" dirty="0"/>
                        <a:t>AMS-IX, DE-CIX, LINX, NLIX, SPEED-IX</a:t>
                      </a:r>
                    </a:p>
                    <a:p>
                      <a:pPr marL="0" marR="0" lvl="0" indent="0" algn="l" rtl="0">
                        <a:spcBef>
                          <a:spcPts val="0"/>
                        </a:spcBef>
                        <a:spcAft>
                          <a:spcPts val="0"/>
                        </a:spcAft>
                        <a:buClr>
                          <a:schemeClr val="dk1"/>
                        </a:buClr>
                        <a:buSzPts val="2400"/>
                        <a:buFont typeface="Arial" panose="020B0604020202020204" pitchFamily="34" charset="0"/>
                        <a:buNone/>
                      </a:pPr>
                      <a:r>
                        <a:rPr lang="en-US" sz="1800" dirty="0"/>
                        <a:t>US &amp; CA</a:t>
                      </a:r>
                    </a:p>
                    <a:p>
                      <a:pPr marL="342900" marR="0" lvl="0" indent="-342900" algn="l" rtl="0">
                        <a:spcBef>
                          <a:spcPts val="0"/>
                        </a:spcBef>
                        <a:spcAft>
                          <a:spcPts val="0"/>
                        </a:spcAft>
                        <a:buClr>
                          <a:schemeClr val="dk1"/>
                        </a:buClr>
                        <a:buSzPts val="2400"/>
                        <a:buFont typeface="Arial" panose="020B0604020202020204" pitchFamily="34" charset="0"/>
                        <a:buChar char="•"/>
                      </a:pPr>
                      <a:r>
                        <a:rPr lang="en-US" sz="1800" dirty="0"/>
                        <a:t>EQUINIX ASHBURN</a:t>
                      </a:r>
                    </a:p>
                    <a:p>
                      <a:pPr marL="342900" marR="0" lvl="0" indent="-342900" algn="l" rtl="0">
                        <a:spcBef>
                          <a:spcPts val="0"/>
                        </a:spcBef>
                        <a:spcAft>
                          <a:spcPts val="0"/>
                        </a:spcAft>
                        <a:buClr>
                          <a:schemeClr val="dk1"/>
                        </a:buClr>
                        <a:buSzPts val="2400"/>
                        <a:buFont typeface="Arial" panose="020B0604020202020204" pitchFamily="34" charset="0"/>
                        <a:buChar char="•"/>
                      </a:pPr>
                      <a:r>
                        <a:rPr lang="en-US" sz="1800" dirty="0"/>
                        <a:t>EQUINIX SAN JOSE</a:t>
                      </a:r>
                    </a:p>
                    <a:p>
                      <a:pPr marL="342900" marR="0" lvl="0" indent="-342900" algn="l" rtl="0">
                        <a:spcBef>
                          <a:spcPts val="0"/>
                        </a:spcBef>
                        <a:spcAft>
                          <a:spcPts val="0"/>
                        </a:spcAft>
                        <a:buClr>
                          <a:schemeClr val="dk1"/>
                        </a:buClr>
                        <a:buSzPts val="2400"/>
                        <a:buFont typeface="Arial" panose="020B0604020202020204" pitchFamily="34" charset="0"/>
                        <a:buChar char="•"/>
                      </a:pPr>
                      <a:r>
                        <a:rPr lang="en-US" sz="1800" dirty="0"/>
                        <a:t>LINX NOVA</a:t>
                      </a:r>
                    </a:p>
                    <a:p>
                      <a:pPr marL="342900" marR="0" lvl="0" indent="-342900" algn="l" rtl="0">
                        <a:spcBef>
                          <a:spcPts val="0"/>
                        </a:spcBef>
                        <a:spcAft>
                          <a:spcPts val="0"/>
                        </a:spcAft>
                        <a:buClr>
                          <a:schemeClr val="dk1"/>
                        </a:buClr>
                        <a:buSzPts val="2400"/>
                        <a:buFont typeface="Arial" panose="020B0604020202020204" pitchFamily="34" charset="0"/>
                        <a:buChar char="•"/>
                      </a:pPr>
                      <a:r>
                        <a:rPr lang="en-US" sz="1800" dirty="0"/>
                        <a:t>QIX</a:t>
                      </a:r>
                    </a:p>
                    <a:p>
                      <a:pPr marL="0" marR="0" lvl="0" indent="0" algn="l" rtl="0">
                        <a:spcBef>
                          <a:spcPts val="0"/>
                        </a:spcBef>
                        <a:spcAft>
                          <a:spcPts val="0"/>
                        </a:spcAft>
                        <a:buClr>
                          <a:schemeClr val="dk1"/>
                        </a:buClr>
                        <a:buSzPts val="2400"/>
                        <a:buFont typeface="Arial" panose="020B0604020202020204" pitchFamily="34" charset="0"/>
                        <a:buNone/>
                      </a:pPr>
                      <a:r>
                        <a:rPr lang="en-US" sz="1800" dirty="0"/>
                        <a:t>APAC</a:t>
                      </a:r>
                    </a:p>
                    <a:p>
                      <a:pPr marL="342900" marR="0" lvl="0" indent="-342900" algn="l" rtl="0">
                        <a:spcBef>
                          <a:spcPts val="0"/>
                        </a:spcBef>
                        <a:spcAft>
                          <a:spcPts val="0"/>
                        </a:spcAft>
                        <a:buClr>
                          <a:schemeClr val="dk1"/>
                        </a:buClr>
                        <a:buSzPts val="2400"/>
                        <a:buFont typeface="Arial" panose="020B0604020202020204" pitchFamily="34" charset="0"/>
                        <a:buChar char="•"/>
                      </a:pPr>
                      <a:r>
                        <a:rPr lang="en-US" sz="1800" dirty="0"/>
                        <a:t>SGIX</a:t>
                      </a:r>
                    </a:p>
                    <a:p>
                      <a:pPr marL="342900" marR="0" lvl="0" indent="-342900" algn="l" rtl="0">
                        <a:spcBef>
                          <a:spcPts val="0"/>
                        </a:spcBef>
                        <a:spcAft>
                          <a:spcPts val="0"/>
                        </a:spcAft>
                        <a:buClr>
                          <a:schemeClr val="dk1"/>
                        </a:buClr>
                        <a:buSzPts val="2400"/>
                        <a:buFont typeface="Arial" panose="020B0604020202020204" pitchFamily="34" charset="0"/>
                        <a:buChar char="•"/>
                      </a:pPr>
                      <a:r>
                        <a:rPr lang="en-US" sz="1800" dirty="0"/>
                        <a:t>HKIX</a:t>
                      </a:r>
                    </a:p>
                    <a:p>
                      <a:pPr marL="342900" marR="0" lvl="0" indent="-342900" algn="l" rtl="0">
                        <a:spcBef>
                          <a:spcPts val="0"/>
                        </a:spcBef>
                        <a:spcAft>
                          <a:spcPts val="0"/>
                        </a:spcAft>
                        <a:buClr>
                          <a:schemeClr val="dk1"/>
                        </a:buClr>
                        <a:buSzPts val="2400"/>
                        <a:buFont typeface="Arial" panose="020B0604020202020204" pitchFamily="34" charset="0"/>
                        <a:buChar char="•"/>
                      </a:pPr>
                      <a:r>
                        <a:rPr lang="en-US" sz="1800" dirty="0"/>
                        <a:t>Equinix SIN</a:t>
                      </a:r>
                    </a:p>
                  </a:txBody>
                  <a:tcPr marL="91450" marR="91450" marT="45725" marB="45725"/>
                </a:tc>
                <a:extLst>
                  <a:ext uri="{0D108BD9-81ED-4DB2-BD59-A6C34878D82A}">
                    <a16:rowId xmlns:a16="http://schemas.microsoft.com/office/drawing/2014/main" val="10004"/>
                  </a:ext>
                </a:extLst>
              </a:tr>
              <a:tr h="38358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nl-NL" sz="2000" dirty="0"/>
                        <a:t>https://www.peeringdb.com/net/678</a:t>
                      </a:r>
                      <a:endParaRPr sz="2000" dirty="0"/>
                    </a:p>
                  </a:txBody>
                  <a:tcPr marL="91450" marR="91450" marT="45725" marB="45725"/>
                </a:tc>
                <a:extLst>
                  <a:ext uri="{0D108BD9-81ED-4DB2-BD59-A6C34878D82A}">
                    <a16:rowId xmlns:a16="http://schemas.microsoft.com/office/drawing/2014/main" val="10005"/>
                  </a:ext>
                </a:extLst>
              </a:tr>
              <a:tr h="501601">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nl-NL" sz="1400" b="0" i="0" u="none" strike="noStrike" cap="none" dirty="0">
                          <a:solidFill>
                            <a:schemeClr val="dk1"/>
                          </a:solidFill>
                          <a:effectLst/>
                          <a:latin typeface="Calibri"/>
                          <a:ea typeface="Calibri"/>
                          <a:cs typeface="Calibri"/>
                          <a:sym typeface="Arial"/>
                          <a:hlinkClick r:id="rId3"/>
                        </a:rPr>
                        <a:t>peering@network.leaseweb.com</a:t>
                      </a:r>
                      <a:endParaRPr lang="nl-NL" sz="1400" b="0" i="0" u="none" strike="noStrike" cap="none" dirty="0">
                        <a:solidFill>
                          <a:schemeClr val="dk1"/>
                        </a:solidFill>
                        <a:effectLst/>
                        <a:latin typeface="Calibri"/>
                        <a:ea typeface="Calibri"/>
                        <a:cs typeface="Calibri"/>
                        <a:sym typeface="Arial"/>
                      </a:endParaRPr>
                    </a:p>
                    <a:p>
                      <a:pPr marL="0" marR="0" lvl="0" indent="0" algn="l" rtl="0">
                        <a:spcBef>
                          <a:spcPts val="0"/>
                        </a:spcBef>
                        <a:spcAft>
                          <a:spcPts val="0"/>
                        </a:spcAft>
                        <a:buNone/>
                      </a:pPr>
                      <a:endParaRPr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Leaseweb Network B.V</a:t>
            </a:r>
            <a:endParaRPr dirty="0"/>
          </a:p>
        </p:txBody>
      </p:sp>
      <p:sp>
        <p:nvSpPr>
          <p:cNvPr id="2" name="Rectangle 1">
            <a:extLst>
              <a:ext uri="{FF2B5EF4-FFF2-40B4-BE49-F238E27FC236}">
                <a16:creationId xmlns:a16="http://schemas.microsoft.com/office/drawing/2014/main" id="{7B39384B-8B44-44D1-4FD2-C6017E47EA02}"/>
              </a:ext>
            </a:extLst>
          </p:cNvPr>
          <p:cNvSpPr/>
          <p:nvPr/>
        </p:nvSpPr>
        <p:spPr>
          <a:xfrm>
            <a:off x="9227211" y="4075095"/>
            <a:ext cx="925286" cy="1129555"/>
          </a:xfrm>
          <a:prstGeom prst="rect">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3" name="TextBox 2">
            <a:extLst>
              <a:ext uri="{FF2B5EF4-FFF2-40B4-BE49-F238E27FC236}">
                <a16:creationId xmlns:a16="http://schemas.microsoft.com/office/drawing/2014/main" id="{F643690F-3B0A-8E71-8146-C57FA596F9AA}"/>
              </a:ext>
            </a:extLst>
          </p:cNvPr>
          <p:cNvSpPr txBox="1"/>
          <p:nvPr/>
        </p:nvSpPr>
        <p:spPr>
          <a:xfrm>
            <a:off x="9227211" y="4208984"/>
            <a:ext cx="925286" cy="861774"/>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Insert Lead Contact photo if desired – not mandatory </a:t>
            </a:r>
          </a:p>
        </p:txBody>
      </p:sp>
      <p:sp>
        <p:nvSpPr>
          <p:cNvPr id="4" name="TextBox 3">
            <a:extLst>
              <a:ext uri="{FF2B5EF4-FFF2-40B4-BE49-F238E27FC236}">
                <a16:creationId xmlns:a16="http://schemas.microsoft.com/office/drawing/2014/main" id="{5983571B-BD55-706B-800A-ED5424535B40}"/>
              </a:ext>
            </a:extLst>
          </p:cNvPr>
          <p:cNvSpPr txBox="1"/>
          <p:nvPr/>
        </p:nvSpPr>
        <p:spPr>
          <a:xfrm>
            <a:off x="8696533" y="5256268"/>
            <a:ext cx="1719943" cy="246221"/>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Bart van der Sloot</a:t>
            </a:r>
          </a:p>
        </p:txBody>
      </p:sp>
      <p:pic>
        <p:nvPicPr>
          <p:cNvPr id="8" name="Picture 7">
            <a:extLst>
              <a:ext uri="{FF2B5EF4-FFF2-40B4-BE49-F238E27FC236}">
                <a16:creationId xmlns:a16="http://schemas.microsoft.com/office/drawing/2014/main" id="{0D602A5B-1F0B-B71B-4C7F-4F4D6F663FEA}"/>
              </a:ext>
            </a:extLst>
          </p:cNvPr>
          <p:cNvPicPr>
            <a:picLocks noChangeAspect="1"/>
          </p:cNvPicPr>
          <p:nvPr/>
        </p:nvPicPr>
        <p:blipFill>
          <a:blip r:embed="rId4"/>
          <a:stretch>
            <a:fillRect/>
          </a:stretch>
        </p:blipFill>
        <p:spPr>
          <a:xfrm>
            <a:off x="8925501" y="3617604"/>
            <a:ext cx="1262005" cy="1679462"/>
          </a:xfrm>
          <a:prstGeom prst="rect">
            <a:avLst/>
          </a:prstGeom>
        </p:spPr>
      </p:pic>
      <p:pic>
        <p:nvPicPr>
          <p:cNvPr id="7" name="Picture 6">
            <a:extLst>
              <a:ext uri="{FF2B5EF4-FFF2-40B4-BE49-F238E27FC236}">
                <a16:creationId xmlns:a16="http://schemas.microsoft.com/office/drawing/2014/main" id="{23638E29-89FF-B84A-D67F-4C3888B0D209}"/>
              </a:ext>
            </a:extLst>
          </p:cNvPr>
          <p:cNvPicPr>
            <a:picLocks noChangeAspect="1"/>
          </p:cNvPicPr>
          <p:nvPr/>
        </p:nvPicPr>
        <p:blipFill>
          <a:blip r:embed="rId5"/>
          <a:stretch>
            <a:fillRect/>
          </a:stretch>
        </p:blipFill>
        <p:spPr>
          <a:xfrm>
            <a:off x="6637859" y="969912"/>
            <a:ext cx="1786474" cy="98960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1" y="765175"/>
          <a:ext cx="8045275" cy="4724470"/>
        </p:xfrm>
        <a:graphic>
          <a:graphicData uri="http://schemas.openxmlformats.org/drawingml/2006/table">
            <a:tbl>
              <a:tblPr firstRow="1" bandRow="1">
                <a:noFill/>
              </a:tblPr>
              <a:tblGrid>
                <a:gridCol w="232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32425</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Inbound Eyeball</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a:t>Traffic Volume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250-300G</a:t>
                      </a:r>
                      <a:endParaRPr sz="20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dirty="0"/>
                        <a:t>Peering Policy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Open</a:t>
                      </a:r>
                      <a:endParaRPr sz="20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1600" dirty="0"/>
                        <a:t>POP---</a:t>
                      </a:r>
                      <a:r>
                        <a:rPr lang="en-US" sz="1600" dirty="0" err="1"/>
                        <a:t>CoreSite</a:t>
                      </a:r>
                      <a:r>
                        <a:rPr lang="en-US" sz="1600" dirty="0"/>
                        <a:t> - Atlanta (AT1) 55 Marietta , Digital Realty ATL 56 Marietta , Equinix DC1-DC15, DC21 – Ashburn, Iron Mountain Data Center - Manassas (VA-1), QTS Richmond (RIC1), Pixel Factory Data Center Richmond</a:t>
                      </a:r>
                    </a:p>
                    <a:p>
                      <a:pPr marL="0" marR="0" lvl="0" indent="0" algn="l" rtl="0">
                        <a:spcBef>
                          <a:spcPts val="0"/>
                        </a:spcBef>
                        <a:spcAft>
                          <a:spcPts val="0"/>
                        </a:spcAft>
                        <a:buClr>
                          <a:schemeClr val="dk1"/>
                        </a:buClr>
                        <a:buSzPts val="2400"/>
                        <a:buFont typeface="Arial"/>
                        <a:buNone/>
                      </a:pPr>
                      <a:endParaRPr lang="en-US" sz="1600" dirty="0"/>
                    </a:p>
                    <a:p>
                      <a:pPr marL="0" marR="0" lvl="0" indent="0" algn="l" rtl="0">
                        <a:spcBef>
                          <a:spcPts val="0"/>
                        </a:spcBef>
                        <a:spcAft>
                          <a:spcPts val="0"/>
                        </a:spcAft>
                        <a:buClr>
                          <a:schemeClr val="dk1"/>
                        </a:buClr>
                        <a:buSzPts val="2400"/>
                        <a:buFont typeface="Arial"/>
                        <a:buNone/>
                      </a:pPr>
                      <a:r>
                        <a:rPr lang="en-US" sz="1600" dirty="0"/>
                        <a:t>IX---</a:t>
                      </a:r>
                      <a:r>
                        <a:rPr lang="en-US" sz="1600" dirty="0" err="1"/>
                        <a:t>MegaIX</a:t>
                      </a:r>
                      <a:r>
                        <a:rPr lang="en-US" sz="1600" dirty="0"/>
                        <a:t> Ashburn, MASS-</a:t>
                      </a:r>
                      <a:r>
                        <a:rPr lang="en-US" sz="1600" dirty="0" err="1"/>
                        <a:t>IX,Equinix</a:t>
                      </a:r>
                      <a:r>
                        <a:rPr lang="en-US" sz="1600" dirty="0"/>
                        <a:t> Ashburn, DE-CIX Richmond, DE-CIX New York, DE-CIX Frankfurt, CIX-ATL, </a:t>
                      </a:r>
                      <a:r>
                        <a:rPr lang="en-US" sz="1600" dirty="0" err="1"/>
                        <a:t>ChIX</a:t>
                      </a:r>
                      <a:r>
                        <a:rPr lang="en-US" sz="1600"/>
                        <a:t>, Any2East</a:t>
                      </a:r>
                      <a:endParaRPr lang="en-US" sz="1600"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8243</a:t>
                      </a:r>
                      <a:endParaRPr sz="20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dirty="0">
                          <a:hlinkClick r:id="rId3"/>
                        </a:rPr>
                        <a:t>scott@pixelfactorydc.com</a:t>
                      </a:r>
                      <a:r>
                        <a:rPr lang="en-US" dirty="0"/>
                        <a:t>, </a:t>
                      </a:r>
                      <a:r>
                        <a:rPr lang="en-US" dirty="0" err="1"/>
                        <a:t>peering@pixelfactorydc.com</a:t>
                      </a:r>
                      <a:endParaRPr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Pixel Factory Data Center, Inc</a:t>
            </a:r>
            <a:endParaRPr dirty="0"/>
          </a:p>
        </p:txBody>
      </p:sp>
      <p:pic>
        <p:nvPicPr>
          <p:cNvPr id="1026" name="Picture 2">
            <a:extLst>
              <a:ext uri="{FF2B5EF4-FFF2-40B4-BE49-F238E27FC236}">
                <a16:creationId xmlns:a16="http://schemas.microsoft.com/office/drawing/2014/main" id="{C7B6B82D-BE2F-6CC1-F292-BF2A3CEE2D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0314" y="5255820"/>
            <a:ext cx="1996160" cy="13318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878363" y="789046"/>
          <a:ext cx="8435275" cy="4297750"/>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32035 (and underneath 15092, 26967)</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Fairly balanced</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a:t>Traffic Volume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dirty="0"/>
                        <a:t>Undisclosed</a:t>
                      </a:r>
                      <a:endParaRPr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a:t>Peering Policy</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Open</a:t>
                      </a:r>
                      <a:endParaRPr sz="20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2000" dirty="0"/>
                        <a:t>Any2Denver, Any2East, Any2West, </a:t>
                      </a:r>
                      <a:r>
                        <a:rPr lang="en-US" sz="2000" dirty="0" err="1"/>
                        <a:t>ChIX</a:t>
                      </a:r>
                      <a:r>
                        <a:rPr lang="en-US" sz="2000" dirty="0"/>
                        <a:t>, CIX-ATL, DE-CIX Chicago, DE-CIX Dallas, DE-CIX Marseille, DE-CIX New York, Digital Realty Atlanta, Equinix Chicago, Equinix Sydney, Equinix Toronto, </a:t>
                      </a:r>
                      <a:r>
                        <a:rPr lang="en-US" sz="2000" dirty="0" err="1"/>
                        <a:t>NAPAfrica</a:t>
                      </a:r>
                      <a:r>
                        <a:rPr lang="en-US" sz="2000" dirty="0"/>
                        <a:t> IX Johannesburg, NL-ix, SFMIX, SIX Seattle, TorIX</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https://www.peeringdb.com/net/13084</a:t>
                      </a:r>
                      <a:endParaRPr sz="20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dirty="0"/>
                        <a:t>peering@sangoma.com</a:t>
                      </a:r>
                      <a:endParaRPr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Sangoma</a:t>
            </a:r>
            <a:endParaRPr dirty="0"/>
          </a:p>
        </p:txBody>
      </p:sp>
      <p:sp>
        <p:nvSpPr>
          <p:cNvPr id="4" name="TextBox 3">
            <a:extLst>
              <a:ext uri="{FF2B5EF4-FFF2-40B4-BE49-F238E27FC236}">
                <a16:creationId xmlns:a16="http://schemas.microsoft.com/office/drawing/2014/main" id="{5983571B-BD55-706B-800A-ED5424535B40}"/>
              </a:ext>
            </a:extLst>
          </p:cNvPr>
          <p:cNvSpPr txBox="1"/>
          <p:nvPr/>
        </p:nvSpPr>
        <p:spPr>
          <a:xfrm>
            <a:off x="8704999" y="6171704"/>
            <a:ext cx="1719943" cy="246221"/>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Eric Krichbaum</a:t>
            </a:r>
          </a:p>
        </p:txBody>
      </p:sp>
      <p:pic>
        <p:nvPicPr>
          <p:cNvPr id="6" name="Picture 5" descr="A person smiling at the camera&#10;&#10;Description automatically generated">
            <a:extLst>
              <a:ext uri="{FF2B5EF4-FFF2-40B4-BE49-F238E27FC236}">
                <a16:creationId xmlns:a16="http://schemas.microsoft.com/office/drawing/2014/main" id="{83E808FA-C4CC-487F-A0F1-B736948D5228}"/>
              </a:ext>
            </a:extLst>
          </p:cNvPr>
          <p:cNvPicPr>
            <a:picLocks noChangeAspect="1"/>
          </p:cNvPicPr>
          <p:nvPr/>
        </p:nvPicPr>
        <p:blipFill>
          <a:blip r:embed="rId3"/>
          <a:stretch>
            <a:fillRect/>
          </a:stretch>
        </p:blipFill>
        <p:spPr>
          <a:xfrm>
            <a:off x="9086679" y="4924218"/>
            <a:ext cx="866775" cy="1143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1" y="765175"/>
          <a:ext cx="8435275" cy="5516950"/>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17676</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Eyeballs</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a:t>Traffic Volume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US" sz="2000" dirty="0"/>
                        <a:t>Non-disclosure</a:t>
                      </a:r>
                      <a:endParaRPr sz="20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a:t>Peering Policy</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Selective</a:t>
                      </a:r>
                      <a:endParaRPr sz="20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2000" dirty="0"/>
                        <a:t>Tokyo: AT Tokyo, </a:t>
                      </a:r>
                      <a:r>
                        <a:rPr lang="en-US" sz="2000" dirty="0" err="1"/>
                        <a:t>BBTower</a:t>
                      </a:r>
                      <a:r>
                        <a:rPr lang="en-US" sz="2000" dirty="0"/>
                        <a:t>, NW1</a:t>
                      </a:r>
                    </a:p>
                    <a:p>
                      <a:pPr marL="0" marR="0" lvl="0" indent="0" algn="l" rtl="0">
                        <a:spcBef>
                          <a:spcPts val="0"/>
                        </a:spcBef>
                        <a:spcAft>
                          <a:spcPts val="0"/>
                        </a:spcAft>
                        <a:buClr>
                          <a:schemeClr val="dk1"/>
                        </a:buClr>
                        <a:buSzPts val="2400"/>
                        <a:buFont typeface="Arial"/>
                        <a:buNone/>
                      </a:pPr>
                      <a:r>
                        <a:rPr lang="en-US" sz="2000" dirty="0"/>
                        <a:t>Osaka: Equinix OS1, NTT DATA </a:t>
                      </a:r>
                      <a:r>
                        <a:rPr lang="en-US" sz="2000" dirty="0" err="1"/>
                        <a:t>Dojima</a:t>
                      </a:r>
                      <a:r>
                        <a:rPr lang="en-US" sz="2000" dirty="0"/>
                        <a:t>, NTT </a:t>
                      </a:r>
                      <a:r>
                        <a:rPr lang="en-US" sz="2000" dirty="0" err="1"/>
                        <a:t>Sonezaki</a:t>
                      </a:r>
                      <a:endParaRPr lang="en-US" sz="2000" dirty="0"/>
                    </a:p>
                    <a:p>
                      <a:pPr marL="0" marR="0" lvl="0" indent="0" algn="l" rtl="0">
                        <a:spcBef>
                          <a:spcPts val="0"/>
                        </a:spcBef>
                        <a:spcAft>
                          <a:spcPts val="0"/>
                        </a:spcAft>
                        <a:buClr>
                          <a:schemeClr val="dk1"/>
                        </a:buClr>
                        <a:buSzPts val="2400"/>
                        <a:buFont typeface="Arial"/>
                        <a:buNone/>
                      </a:pPr>
                      <a:r>
                        <a:rPr lang="en-US" sz="2000" dirty="0"/>
                        <a:t>US: Equinix SV5, </a:t>
                      </a:r>
                      <a:r>
                        <a:rPr lang="en-US" sz="2000" dirty="0" err="1"/>
                        <a:t>CoreSite</a:t>
                      </a:r>
                      <a:r>
                        <a:rPr lang="en-US" sz="2000" dirty="0"/>
                        <a:t> LA OWB, Seattle WBX</a:t>
                      </a:r>
                    </a:p>
                    <a:p>
                      <a:pPr marL="0" marR="0" lvl="0" indent="0" algn="l" rtl="0">
                        <a:spcBef>
                          <a:spcPts val="0"/>
                        </a:spcBef>
                        <a:spcAft>
                          <a:spcPts val="0"/>
                        </a:spcAft>
                        <a:buClr>
                          <a:schemeClr val="dk1"/>
                        </a:buClr>
                        <a:buSzPts val="2400"/>
                        <a:buFont typeface="Arial"/>
                        <a:buNone/>
                      </a:pPr>
                      <a:r>
                        <a:rPr lang="en-US" sz="2000" dirty="0"/>
                        <a:t>EU: AMS9    ASIA: SG Equinix SG1 / HK MEGA-I</a:t>
                      </a:r>
                    </a:p>
                    <a:p>
                      <a:pPr marL="0" marR="0" lvl="0" indent="0" algn="l" rtl="0">
                        <a:spcBef>
                          <a:spcPts val="0"/>
                        </a:spcBef>
                        <a:spcAft>
                          <a:spcPts val="0"/>
                        </a:spcAft>
                        <a:buClr>
                          <a:schemeClr val="dk1"/>
                        </a:buClr>
                        <a:buSzPts val="2400"/>
                        <a:buFont typeface="Arial"/>
                        <a:buNone/>
                      </a:pPr>
                      <a:r>
                        <a:rPr lang="en-US" sz="2000" dirty="0"/>
                        <a:t>BBIX (Tokyo/Osaka/HK/SG/LA/SJ/AMS)</a:t>
                      </a:r>
                    </a:p>
                    <a:p>
                      <a:pPr marL="0" marR="0" lvl="0" indent="0" algn="l" rtl="0">
                        <a:spcBef>
                          <a:spcPts val="0"/>
                        </a:spcBef>
                        <a:spcAft>
                          <a:spcPts val="0"/>
                        </a:spcAft>
                        <a:buClr>
                          <a:schemeClr val="dk1"/>
                        </a:buClr>
                        <a:buSzPts val="2400"/>
                        <a:buFont typeface="Arial"/>
                        <a:buNone/>
                      </a:pPr>
                      <a:r>
                        <a:rPr lang="en-US" sz="2000" dirty="0"/>
                        <a:t>JPNAP (Tokyo/Osaka), EIESG, SIX Seattle, ANY2</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US" sz="2000" dirty="0"/>
                        <a:t>as17676.peeringdb.com</a:t>
                      </a:r>
                      <a:endParaRPr sz="20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fi-FI" dirty="0"/>
                        <a:t>Takuma Sato, Makoto Kawano- sbbgrp-peering@g.softbank.co.jp</a:t>
                      </a:r>
                      <a:endParaRPr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Softbank</a:t>
            </a:r>
            <a:endParaRPr dirty="0"/>
          </a:p>
        </p:txBody>
      </p:sp>
      <p:sp>
        <p:nvSpPr>
          <p:cNvPr id="4" name="TextBox 3">
            <a:extLst>
              <a:ext uri="{FF2B5EF4-FFF2-40B4-BE49-F238E27FC236}">
                <a16:creationId xmlns:a16="http://schemas.microsoft.com/office/drawing/2014/main" id="{5983571B-BD55-706B-800A-ED5424535B40}"/>
              </a:ext>
            </a:extLst>
          </p:cNvPr>
          <p:cNvSpPr txBox="1"/>
          <p:nvPr/>
        </p:nvSpPr>
        <p:spPr>
          <a:xfrm>
            <a:off x="7435901" y="6333583"/>
            <a:ext cx="1719943" cy="246221"/>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Takuma Sato</a:t>
            </a:r>
          </a:p>
        </p:txBody>
      </p:sp>
      <p:pic>
        <p:nvPicPr>
          <p:cNvPr id="8" name="図 7" descr="黒いシャツを着ている男はスマイルしている&#10;&#10;自動的に生成された説明">
            <a:extLst>
              <a:ext uri="{FF2B5EF4-FFF2-40B4-BE49-F238E27FC236}">
                <a16:creationId xmlns:a16="http://schemas.microsoft.com/office/drawing/2014/main" id="{40821CBD-2661-36A8-96C7-0A50F227F8D1}"/>
              </a:ext>
            </a:extLst>
          </p:cNvPr>
          <p:cNvPicPr>
            <a:picLocks noChangeAspect="1"/>
          </p:cNvPicPr>
          <p:nvPr/>
        </p:nvPicPr>
        <p:blipFill>
          <a:blip r:embed="rId3"/>
          <a:stretch>
            <a:fillRect/>
          </a:stretch>
        </p:blipFill>
        <p:spPr>
          <a:xfrm>
            <a:off x="7823135" y="5282607"/>
            <a:ext cx="945472" cy="945472"/>
          </a:xfrm>
          <a:prstGeom prst="rect">
            <a:avLst/>
          </a:prstGeom>
        </p:spPr>
      </p:pic>
      <p:pic>
        <p:nvPicPr>
          <p:cNvPr id="10" name="図 9" descr="建物の前に立っている男はスマイルしている&#10;&#10;中程度の精度で自動的に生成された説明">
            <a:extLst>
              <a:ext uri="{FF2B5EF4-FFF2-40B4-BE49-F238E27FC236}">
                <a16:creationId xmlns:a16="http://schemas.microsoft.com/office/drawing/2014/main" id="{E0DC56F5-62FD-77C3-073C-A4B8CCCAC627}"/>
              </a:ext>
            </a:extLst>
          </p:cNvPr>
          <p:cNvPicPr>
            <a:picLocks noChangeAspect="1"/>
          </p:cNvPicPr>
          <p:nvPr/>
        </p:nvPicPr>
        <p:blipFill>
          <a:blip r:embed="rId4"/>
          <a:stretch>
            <a:fillRect/>
          </a:stretch>
        </p:blipFill>
        <p:spPr>
          <a:xfrm>
            <a:off x="9185430" y="5282607"/>
            <a:ext cx="977552" cy="977552"/>
          </a:xfrm>
          <a:prstGeom prst="rect">
            <a:avLst/>
          </a:prstGeom>
        </p:spPr>
      </p:pic>
      <p:sp>
        <p:nvSpPr>
          <p:cNvPr id="11" name="TextBox 3">
            <a:extLst>
              <a:ext uri="{FF2B5EF4-FFF2-40B4-BE49-F238E27FC236}">
                <a16:creationId xmlns:a16="http://schemas.microsoft.com/office/drawing/2014/main" id="{2C85A934-0CDD-815A-EBC2-D64513FDA87A}"/>
              </a:ext>
            </a:extLst>
          </p:cNvPr>
          <p:cNvSpPr txBox="1"/>
          <p:nvPr/>
        </p:nvSpPr>
        <p:spPr>
          <a:xfrm>
            <a:off x="8814235" y="6333583"/>
            <a:ext cx="1719943" cy="246221"/>
          </a:xfrm>
          <a:prstGeom prst="rect">
            <a:avLst/>
          </a:prstGeom>
          <a:noFill/>
        </p:spPr>
        <p:txBody>
          <a:bodyPr wrap="square" rtlCol="0">
            <a:spAutoFit/>
          </a:bodyPr>
          <a:lstStyle/>
          <a:p>
            <a:pPr algn="ctr">
              <a:buClr>
                <a:srgbClr val="000000"/>
              </a:buClr>
            </a:pPr>
            <a:r>
              <a:rPr lang="en-US" altLang="ja-JP" sz="1000" kern="0">
                <a:solidFill>
                  <a:srgbClr val="000000"/>
                </a:solidFill>
                <a:latin typeface="Arial"/>
                <a:cs typeface="Arial"/>
                <a:sym typeface="Arial"/>
              </a:rPr>
              <a:t>Makoto Kawano</a:t>
            </a:r>
            <a:endParaRPr lang="en-US" sz="1000" kern="0" dirty="0">
              <a:solidFill>
                <a:srgbClr val="000000"/>
              </a:solidFill>
              <a:latin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1" y="765175"/>
          <a:ext cx="8435275" cy="3078550"/>
        </p:xfrm>
        <a:graphic>
          <a:graphicData uri="http://schemas.openxmlformats.org/drawingml/2006/table">
            <a:tbl>
              <a:tblPr firstRow="1" bandRow="1">
                <a:noFill/>
              </a:tblPr>
              <a:tblGrid>
                <a:gridCol w="2727434">
                  <a:extLst>
                    <a:ext uri="{9D8B030D-6E8A-4147-A177-3AD203B41FA5}">
                      <a16:colId xmlns:a16="http://schemas.microsoft.com/office/drawing/2014/main" val="20000"/>
                    </a:ext>
                  </a:extLst>
                </a:gridCol>
                <a:gridCol w="5707841">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pt-PT" sz="2000" dirty="0"/>
                        <a:t>271957</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a:t>Traffic profile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pt-PT" sz="2000" dirty="0"/>
                        <a:t>ISP</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a:t>Traffic Volume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pt-PT" dirty="0"/>
                        <a:t>80 GBPS</a:t>
                      </a:r>
                      <a:endParaRPr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a:t>Peering Policy</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pt-PT" sz="2000" dirty="0"/>
                        <a:t>Open</a:t>
                      </a:r>
                      <a:endParaRPr sz="20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2000" dirty="0"/>
                        <a:t>Equinix BG1, </a:t>
                      </a:r>
                      <a:r>
                        <a:rPr lang="en-US" sz="2000" dirty="0" err="1"/>
                        <a:t>Edgeuno</a:t>
                      </a:r>
                      <a:r>
                        <a:rPr lang="en-US" sz="2000" dirty="0"/>
                        <a:t> BG4 </a:t>
                      </a:r>
                    </a:p>
                    <a:p>
                      <a:pPr marL="0" marR="0" lvl="0" indent="0" algn="l" rtl="0">
                        <a:spcBef>
                          <a:spcPts val="0"/>
                        </a:spcBef>
                        <a:spcAft>
                          <a:spcPts val="0"/>
                        </a:spcAft>
                        <a:buClr>
                          <a:schemeClr val="dk1"/>
                        </a:buClr>
                        <a:buSzPts val="2400"/>
                        <a:buFont typeface="Arial"/>
                        <a:buNone/>
                      </a:pPr>
                      <a:r>
                        <a:rPr lang="en-US" sz="2000" dirty="0"/>
                        <a:t>GTD Medellin , PIT  Colombia</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pt-BR" sz="2000" dirty="0" err="1"/>
                        <a:t>https</a:t>
                      </a:r>
                      <a:r>
                        <a:rPr lang="pt-BR" sz="2000" dirty="0"/>
                        <a:t>://</a:t>
                      </a:r>
                      <a:r>
                        <a:rPr lang="pt-BR" sz="2000" dirty="0" err="1"/>
                        <a:t>www.peeringdb.com</a:t>
                      </a:r>
                      <a:r>
                        <a:rPr lang="pt-BR" sz="2000" dirty="0"/>
                        <a:t>/net/31632</a:t>
                      </a:r>
                      <a:endParaRPr sz="20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pt-PT" dirty="0">
                          <a:hlinkClick r:id="rId3"/>
                        </a:rPr>
                        <a:t>carlos.florez@somosinternet.co</a:t>
                      </a:r>
                      <a:r>
                        <a:rPr lang="pt-PT" dirty="0"/>
                        <a:t>, </a:t>
                      </a:r>
                      <a:r>
                        <a:rPr lang="pt-PT" sz="1400" b="0" i="0" u="none" strike="noStrike" cap="none" dirty="0" err="1">
                          <a:solidFill>
                            <a:schemeClr val="dk1"/>
                          </a:solidFill>
                          <a:latin typeface="Calibri"/>
                          <a:cs typeface="Calibri"/>
                          <a:sym typeface="Arial"/>
                        </a:rPr>
                        <a:t>forrest@somosinternet.co</a:t>
                      </a:r>
                      <a:endParaRPr sz="1400" b="0" i="0" u="none" strike="noStrike" cap="none" dirty="0">
                        <a:solidFill>
                          <a:schemeClr val="dk1"/>
                        </a:solidFill>
                        <a:latin typeface="Calibri"/>
                        <a:cs typeface="Calibri"/>
                        <a:sym typeface="Arial"/>
                      </a:endParaRPr>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r>
              <a:rPr lang="en-US" dirty="0"/>
              <a:t>SOMOS Networks</a:t>
            </a:r>
            <a:endParaRPr dirty="0"/>
          </a:p>
        </p:txBody>
      </p:sp>
      <p:sp>
        <p:nvSpPr>
          <p:cNvPr id="116" name="Google Shape;116;p3"/>
          <p:cNvSpPr txBox="1"/>
          <p:nvPr/>
        </p:nvSpPr>
        <p:spPr>
          <a:xfrm>
            <a:off x="1981200" y="4056327"/>
            <a:ext cx="8435275" cy="1908174"/>
          </a:xfrm>
          <a:prstGeom prst="rect">
            <a:avLst/>
          </a:prstGeom>
          <a:noFill/>
          <a:ln>
            <a:noFill/>
          </a:ln>
        </p:spPr>
        <p:txBody>
          <a:bodyPr spcFirstLastPara="1" wrap="square" lIns="91425" tIns="45700" rIns="91425" bIns="45700" anchor="t" anchorCtr="0">
            <a:spAutoFit/>
          </a:bodyPr>
          <a:lstStyle/>
          <a:p>
            <a:pPr>
              <a:buClr>
                <a:srgbClr val="000000"/>
              </a:buCl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Updates:</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Deploying Colombia Backhaul</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New presence in </a:t>
            </a:r>
            <a:r>
              <a:rPr lang="en-US" sz="2000" kern="0" dirty="0" err="1">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Edgeuno</a:t>
            </a: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 BG4</a:t>
            </a:r>
          </a:p>
          <a:p>
            <a:pPr marL="342900" indent="-342900">
              <a:buClr>
                <a:srgbClr val="000000"/>
              </a:buClr>
              <a:buFont typeface="Arial" panose="020B0604020202020204" pitchFamily="34" charset="0"/>
              <a:buChar cha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Equinix BG1 third quarter 2024</a:t>
            </a:r>
          </a:p>
          <a:p>
            <a:pPr marL="342900" indent="-342900">
              <a:buClr>
                <a:srgbClr val="000000"/>
              </a:buClr>
              <a:buFont typeface="Arial" panose="020B0604020202020204" pitchFamily="34" charset="0"/>
              <a:buChar char="•"/>
            </a:pPr>
            <a:endParaRP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a:buClr>
                <a:srgbClr val="000000"/>
              </a:buClr>
            </a:pPr>
            <a:endParaRPr kern="0" dirty="0">
              <a:solidFill>
                <a:srgbClr val="000000"/>
              </a:solidFill>
              <a:latin typeface="Calibri"/>
              <a:ea typeface="Calibri"/>
              <a:cs typeface="Calibri"/>
              <a:sym typeface="Calibri"/>
            </a:endParaRPr>
          </a:p>
        </p:txBody>
      </p:sp>
      <p:sp>
        <p:nvSpPr>
          <p:cNvPr id="2" name="Rectangle 1">
            <a:extLst>
              <a:ext uri="{FF2B5EF4-FFF2-40B4-BE49-F238E27FC236}">
                <a16:creationId xmlns:a16="http://schemas.microsoft.com/office/drawing/2014/main" id="{7B39384B-8B44-44D1-4FD2-C6017E47EA02}"/>
              </a:ext>
            </a:extLst>
          </p:cNvPr>
          <p:cNvSpPr/>
          <p:nvPr/>
        </p:nvSpPr>
        <p:spPr>
          <a:xfrm>
            <a:off x="9093860" y="4639874"/>
            <a:ext cx="925286" cy="1129555"/>
          </a:xfrm>
          <a:prstGeom prst="rect">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3" name="TextBox 2">
            <a:extLst>
              <a:ext uri="{FF2B5EF4-FFF2-40B4-BE49-F238E27FC236}">
                <a16:creationId xmlns:a16="http://schemas.microsoft.com/office/drawing/2014/main" id="{F643690F-3B0A-8E71-8146-C57FA596F9AA}"/>
              </a:ext>
            </a:extLst>
          </p:cNvPr>
          <p:cNvSpPr txBox="1"/>
          <p:nvPr/>
        </p:nvSpPr>
        <p:spPr>
          <a:xfrm>
            <a:off x="9093860" y="4773763"/>
            <a:ext cx="925286" cy="861774"/>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Insert Lead Contact photo if desired – not mandatory </a:t>
            </a:r>
          </a:p>
        </p:txBody>
      </p:sp>
      <p:sp>
        <p:nvSpPr>
          <p:cNvPr id="4" name="TextBox 3">
            <a:extLst>
              <a:ext uri="{FF2B5EF4-FFF2-40B4-BE49-F238E27FC236}">
                <a16:creationId xmlns:a16="http://schemas.microsoft.com/office/drawing/2014/main" id="{5983571B-BD55-706B-800A-ED5424535B40}"/>
              </a:ext>
            </a:extLst>
          </p:cNvPr>
          <p:cNvSpPr txBox="1"/>
          <p:nvPr/>
        </p:nvSpPr>
        <p:spPr>
          <a:xfrm>
            <a:off x="8696532" y="5809796"/>
            <a:ext cx="1719943" cy="400110"/>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Head Of Interconnection</a:t>
            </a:r>
          </a:p>
          <a:p>
            <a:pPr algn="ctr">
              <a:buClr>
                <a:srgbClr val="000000"/>
              </a:buClr>
            </a:pPr>
            <a:r>
              <a:rPr lang="en-US" sz="1000" kern="0" dirty="0">
                <a:solidFill>
                  <a:srgbClr val="000000"/>
                </a:solidFill>
                <a:latin typeface="Arial"/>
                <a:cs typeface="Arial"/>
                <a:sym typeface="Arial"/>
              </a:rPr>
              <a:t>Carlos </a:t>
            </a:r>
            <a:r>
              <a:rPr lang="en-US" sz="1000" kern="0" dirty="0" err="1">
                <a:solidFill>
                  <a:srgbClr val="000000"/>
                </a:solidFill>
                <a:latin typeface="Arial"/>
                <a:cs typeface="Arial"/>
                <a:sym typeface="Arial"/>
              </a:rPr>
              <a:t>Florez</a:t>
            </a:r>
            <a:endParaRPr lang="en-US" sz="1000" kern="0" dirty="0">
              <a:solidFill>
                <a:srgbClr val="000000"/>
              </a:solidFill>
              <a:latin typeface="Arial"/>
              <a:cs typeface="Arial"/>
              <a:sym typeface="Arial"/>
            </a:endParaRPr>
          </a:p>
        </p:txBody>
      </p:sp>
      <p:pic>
        <p:nvPicPr>
          <p:cNvPr id="6" name="Imagem 5" descr="Homem de camisa azul olhando para a câmera&#10;&#10;Descrição gerada automaticamente">
            <a:extLst>
              <a:ext uri="{FF2B5EF4-FFF2-40B4-BE49-F238E27FC236}">
                <a16:creationId xmlns:a16="http://schemas.microsoft.com/office/drawing/2014/main" id="{618A05F7-22D7-084D-8E82-B5264FA81601}"/>
              </a:ext>
            </a:extLst>
          </p:cNvPr>
          <p:cNvPicPr>
            <a:picLocks noChangeAspect="1"/>
          </p:cNvPicPr>
          <p:nvPr/>
        </p:nvPicPr>
        <p:blipFill>
          <a:blip r:embed="rId4"/>
          <a:stretch>
            <a:fillRect/>
          </a:stretch>
        </p:blipFill>
        <p:spPr>
          <a:xfrm>
            <a:off x="9017877" y="4512145"/>
            <a:ext cx="1095487" cy="129946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1"/>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11111"/>
            </a:pPr>
            <a:r>
              <a:rPr lang="en-US" sz="3240" dirty="0"/>
              <a:t>SPARK NZ 4648</a:t>
            </a:r>
            <a:endParaRPr sz="3240" dirty="0"/>
          </a:p>
        </p:txBody>
      </p:sp>
      <p:graphicFrame>
        <p:nvGraphicFramePr>
          <p:cNvPr id="105" name="Google Shape;105;p11"/>
          <p:cNvGraphicFramePr/>
          <p:nvPr/>
        </p:nvGraphicFramePr>
        <p:xfrm>
          <a:off x="1758587" y="765175"/>
          <a:ext cx="8641775" cy="5359480"/>
        </p:xfrm>
        <a:graphic>
          <a:graphicData uri="http://schemas.openxmlformats.org/drawingml/2006/table">
            <a:tbl>
              <a:tblPr firstRow="1" bandRow="1">
                <a:noFill/>
              </a:tblPr>
              <a:tblGrid>
                <a:gridCol w="2016225">
                  <a:extLst>
                    <a:ext uri="{9D8B030D-6E8A-4147-A177-3AD203B41FA5}">
                      <a16:colId xmlns:a16="http://schemas.microsoft.com/office/drawing/2014/main" val="20000"/>
                    </a:ext>
                  </a:extLst>
                </a:gridCol>
                <a:gridCol w="3380550">
                  <a:extLst>
                    <a:ext uri="{9D8B030D-6E8A-4147-A177-3AD203B41FA5}">
                      <a16:colId xmlns:a16="http://schemas.microsoft.com/office/drawing/2014/main" val="20001"/>
                    </a:ext>
                  </a:extLst>
                </a:gridCol>
                <a:gridCol w="3245000">
                  <a:extLst>
                    <a:ext uri="{9D8B030D-6E8A-4147-A177-3AD203B41FA5}">
                      <a16:colId xmlns:a16="http://schemas.microsoft.com/office/drawing/2014/main" val="20002"/>
                    </a:ext>
                  </a:extLst>
                </a:gridCol>
              </a:tblGrid>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IX Name</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Spark NZ</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City, Country</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a:t>Alpha, XX</a:t>
                      </a:r>
                      <a:endParaRPr sz="1800"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endParaRPr sz="18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Point of Presence</a:t>
                      </a:r>
                      <a:endParaRPr sz="1800" u="none" strike="noStrike" cap="none" dirty="0"/>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Equinix Palo Alto SV8</a:t>
                      </a:r>
                      <a:endParaRPr sz="1400" u="none" strike="noStrike" cap="none" dirty="0"/>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Equinix LA1</a:t>
                      </a:r>
                      <a:endParaRPr sz="1400" u="none" strike="noStrike" cap="none" dirty="0"/>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Equinix Sydney </a:t>
                      </a:r>
                      <a:endParaRPr sz="1400" u="none" strike="noStrike" cap="none" dirty="0"/>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a:solidFill>
                            <a:srgbClr val="000000"/>
                          </a:solidFill>
                        </a:rPr>
                        <a:t>Equinix Singapore</a:t>
                      </a: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a:solidFill>
                            <a:srgbClr val="000000"/>
                          </a:solidFill>
                        </a:rPr>
                        <a:t>NSW-IX Sydney</a:t>
                      </a:r>
                      <a:endParaRPr lang="en-US" sz="1800" u="none" strike="noStrike" cap="none" dirty="0">
                        <a:solidFill>
                          <a:srgbClr val="000000"/>
                        </a:solidFill>
                      </a:endParaRPr>
                    </a:p>
                    <a:p>
                      <a:pPr marL="182563" marR="0" lvl="0" indent="-182563" algn="l" rtl="0">
                        <a:lnSpc>
                          <a:spcPct val="100000"/>
                        </a:lnSpc>
                        <a:spcBef>
                          <a:spcPts val="0"/>
                        </a:spcBef>
                        <a:spcAft>
                          <a:spcPts val="0"/>
                        </a:spcAft>
                        <a:buClr>
                          <a:schemeClr val="dk1"/>
                        </a:buClr>
                        <a:buSzPts val="1800"/>
                        <a:buFont typeface="Arial"/>
                        <a:buChar char="•"/>
                      </a:pPr>
                      <a:r>
                        <a:rPr lang="en-US" sz="1800" u="none" strike="noStrike" cap="none" dirty="0" err="1">
                          <a:solidFill>
                            <a:srgbClr val="000000"/>
                          </a:solidFill>
                        </a:rPr>
                        <a:t>MegaIX</a:t>
                      </a:r>
                      <a:r>
                        <a:rPr lang="en-US" sz="1800" u="none" strike="noStrike" cap="none" dirty="0">
                          <a:solidFill>
                            <a:srgbClr val="000000"/>
                          </a:solidFill>
                        </a:rPr>
                        <a:t> Sydney</a:t>
                      </a:r>
                    </a:p>
                    <a:p>
                      <a:pPr marL="182563" marR="0" lvl="0" indent="-182563" algn="l" rtl="0">
                        <a:lnSpc>
                          <a:spcPct val="100000"/>
                        </a:lnSpc>
                        <a:spcBef>
                          <a:spcPts val="0"/>
                        </a:spcBef>
                        <a:spcAft>
                          <a:spcPts val="0"/>
                        </a:spcAft>
                        <a:buClr>
                          <a:schemeClr val="dk1"/>
                        </a:buClr>
                        <a:buSzPts val="1800"/>
                        <a:buFont typeface="Arial"/>
                        <a:buChar char="•"/>
                      </a:pPr>
                      <a:endParaRPr sz="1400" u="none" strike="noStrike" cap="none" dirty="0"/>
                    </a:p>
                    <a:p>
                      <a:pPr marL="182563" marR="0" lvl="0" indent="-68263" algn="l" rtl="0">
                        <a:lnSpc>
                          <a:spcPct val="100000"/>
                        </a:lnSpc>
                        <a:spcBef>
                          <a:spcPts val="0"/>
                        </a:spcBef>
                        <a:spcAft>
                          <a:spcPts val="0"/>
                        </a:spcAft>
                        <a:buClr>
                          <a:schemeClr val="dk1"/>
                        </a:buClr>
                        <a:buSzPts val="1800"/>
                        <a:buFont typeface="Arial"/>
                        <a:buNone/>
                      </a:pPr>
                      <a:endParaRPr sz="1800" u="none" strike="noStrike" cap="none" dirty="0">
                        <a:solidFill>
                          <a:srgbClr val="000000"/>
                        </a:solidFill>
                      </a:endParaRPr>
                    </a:p>
                  </a:txBody>
                  <a:tcPr marL="91450" marR="91450" marT="45725" marB="45725"/>
                </a:tc>
                <a:tc>
                  <a:txBody>
                    <a:bodyPr/>
                    <a:lstStyle/>
                    <a:p>
                      <a:pPr marL="182563" marR="0" lvl="0" indent="-182563" algn="l" rtl="0">
                        <a:lnSpc>
                          <a:spcPct val="100000"/>
                        </a:lnSpc>
                        <a:spcBef>
                          <a:spcPts val="0"/>
                        </a:spcBef>
                        <a:spcAft>
                          <a:spcPts val="0"/>
                        </a:spcAft>
                        <a:buClr>
                          <a:srgbClr val="000000"/>
                        </a:buClr>
                        <a:buSzPts val="1800"/>
                        <a:buFont typeface="Arial"/>
                        <a:buChar char="•"/>
                      </a:pPr>
                      <a:endParaRPr sz="1800" u="none" strike="noStrike" cap="none" dirty="0">
                        <a:solidFill>
                          <a:srgbClr val="000000"/>
                        </a:solidFill>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 of connected ASN</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4648</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Peak traffic </a:t>
                      </a:r>
                      <a:endParaRPr sz="18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500 Gbps</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Route Servers</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No</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RPKI</a:t>
                      </a:r>
                      <a:endParaRPr sz="18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Not Yet</a:t>
                      </a:r>
                      <a:endParaRPr sz="18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Contact</a:t>
                      </a:r>
                      <a:endParaRPr sz="1800" u="none" strike="noStrike" cap="none"/>
                    </a:p>
                  </a:txBody>
                  <a:tcPr marL="91450" marR="91450" marT="45725" marB="45725">
                    <a:solidFill>
                      <a:srgbClr val="EAF1DD"/>
                    </a:solidFill>
                  </a:tcPr>
                </a:tc>
                <a:tc gridSpan="2">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hlinkClick r:id="rId3"/>
                        </a:rPr>
                        <a:t>Limor.jones@spark.co.nz</a:t>
                      </a:r>
                      <a:r>
                        <a:rPr lang="en-US" sz="1800" b="0" i="0" u="none" strike="noStrike" cap="none" dirty="0">
                          <a:solidFill>
                            <a:schemeClr val="dk1"/>
                          </a:solidFill>
                          <a:latin typeface="Calibri"/>
                          <a:ea typeface="Calibri"/>
                          <a:cs typeface="Calibri"/>
                          <a:sym typeface="Calibri"/>
                        </a:rPr>
                        <a:t>  or peering @spark.co.nz</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u="none" strike="noStrike" cap="none" dirty="0"/>
                        <a:t>Limor Jones</a:t>
                      </a:r>
                      <a:endParaRPr sz="1800" u="none" strike="noStrike" cap="none" dirty="0"/>
                    </a:p>
                  </a:txBody>
                  <a:tcPr marL="91450" marR="91450" marT="45725" marB="45725"/>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06" name="Google Shape;106;p11"/>
          <p:cNvSpPr txBox="1"/>
          <p:nvPr/>
        </p:nvSpPr>
        <p:spPr>
          <a:xfrm>
            <a:off x="8393941" y="5252086"/>
            <a:ext cx="1944216" cy="369332"/>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kern="0" dirty="0">
                <a:solidFill>
                  <a:srgbClr val="000000"/>
                </a:solidFill>
                <a:latin typeface="Calibri"/>
                <a:ea typeface="Calibri"/>
                <a:cs typeface="Calibri"/>
                <a:sym typeface="Calibri"/>
              </a:rPr>
              <a:t>Limor Jones</a:t>
            </a:r>
            <a:endParaRPr kern="0" dirty="0">
              <a:solidFill>
                <a:srgbClr val="000000"/>
              </a:solidFill>
              <a:latin typeface="Calibri"/>
              <a:ea typeface="Calibri"/>
              <a:cs typeface="Calibri"/>
              <a:sym typeface="Calibri"/>
            </a:endParaRPr>
          </a:p>
        </p:txBody>
      </p:sp>
      <p:sp>
        <p:nvSpPr>
          <p:cNvPr id="107" name="Google Shape;107;p11"/>
          <p:cNvSpPr txBox="1"/>
          <p:nvPr/>
        </p:nvSpPr>
        <p:spPr>
          <a:xfrm>
            <a:off x="1703511" y="5865462"/>
            <a:ext cx="6609908" cy="584735"/>
          </a:xfrm>
          <a:prstGeom prst="rect">
            <a:avLst/>
          </a:prstGeom>
          <a:noFill/>
          <a:ln>
            <a:noFill/>
          </a:ln>
        </p:spPr>
        <p:txBody>
          <a:bodyPr spcFirstLastPara="1" wrap="square" lIns="91425" tIns="45700" rIns="91425" bIns="45700" anchor="t" anchorCtr="0">
            <a:spAutoFit/>
          </a:bodyPr>
          <a:lstStyle/>
          <a:p>
            <a:pPr indent="-101600">
              <a:buClr>
                <a:srgbClr val="000000"/>
              </a:buClr>
              <a:buSzPts val="1600"/>
              <a:buFont typeface="Arial"/>
              <a:buChar char="•"/>
            </a:pPr>
            <a:r>
              <a:rPr lang="en-US" sz="1600" kern="0" dirty="0">
                <a:solidFill>
                  <a:srgbClr val="000000"/>
                </a:solidFill>
                <a:latin typeface="Calibri"/>
                <a:ea typeface="Calibri"/>
                <a:cs typeface="Calibri"/>
                <a:sym typeface="Calibri"/>
              </a:rPr>
              <a:t>Recent updates:</a:t>
            </a:r>
          </a:p>
          <a:p>
            <a:pPr indent="-101600">
              <a:buClr>
                <a:srgbClr val="000000"/>
              </a:buClr>
              <a:buSzPts val="1600"/>
              <a:buFont typeface="Arial"/>
              <a:buChar char="•"/>
            </a:pPr>
            <a:r>
              <a:rPr lang="en-US" sz="1600" kern="0" dirty="0">
                <a:solidFill>
                  <a:srgbClr val="000000"/>
                </a:solidFill>
                <a:latin typeface="Calibri"/>
                <a:cs typeface="Calibri"/>
                <a:sym typeface="Calibri"/>
              </a:rPr>
              <a:t>Exit EQ HK and </a:t>
            </a:r>
            <a:r>
              <a:rPr lang="en-US" sz="1600" kern="0" dirty="0" err="1">
                <a:solidFill>
                  <a:srgbClr val="000000"/>
                </a:solidFill>
                <a:latin typeface="Calibri"/>
                <a:cs typeface="Calibri"/>
                <a:sym typeface="Calibri"/>
              </a:rPr>
              <a:t>Coresite</a:t>
            </a:r>
            <a:r>
              <a:rPr lang="en-US" sz="1600" kern="0" dirty="0">
                <a:solidFill>
                  <a:srgbClr val="000000"/>
                </a:solidFill>
                <a:latin typeface="Calibri"/>
                <a:cs typeface="Calibri"/>
                <a:sym typeface="Calibri"/>
              </a:rPr>
              <a:t> San Jose</a:t>
            </a:r>
            <a:endParaRPr sz="1400" kern="0" dirty="0">
              <a:solidFill>
                <a:srgbClr val="000000"/>
              </a:solidFill>
              <a:latin typeface="Arial"/>
              <a:ea typeface="Arial"/>
              <a:cs typeface="Arial"/>
              <a:sym typeface="Arial"/>
            </a:endParaRPr>
          </a:p>
        </p:txBody>
      </p:sp>
      <p:pic>
        <p:nvPicPr>
          <p:cNvPr id="2" name="Picture 1">
            <a:extLst>
              <a:ext uri="{FF2B5EF4-FFF2-40B4-BE49-F238E27FC236}">
                <a16:creationId xmlns:a16="http://schemas.microsoft.com/office/drawing/2014/main" id="{EFED07FF-C934-F98E-1B06-39F8D35D271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654956" y="116632"/>
            <a:ext cx="459626" cy="576064"/>
          </a:xfrm>
          <a:prstGeom prst="rect">
            <a:avLst/>
          </a:prstGeom>
          <a:noFill/>
          <a:ln>
            <a:noFill/>
          </a:ln>
        </p:spPr>
      </p:pic>
      <p:pic>
        <p:nvPicPr>
          <p:cNvPr id="6" name="Picture 5" descr="A close-up of a person&#10;&#10;Description automatically generated">
            <a:extLst>
              <a:ext uri="{FF2B5EF4-FFF2-40B4-BE49-F238E27FC236}">
                <a16:creationId xmlns:a16="http://schemas.microsoft.com/office/drawing/2014/main" id="{3799F106-A999-830C-2A48-166AD9442AB6}"/>
              </a:ext>
            </a:extLst>
          </p:cNvPr>
          <p:cNvPicPr>
            <a:picLocks noChangeAspect="1"/>
          </p:cNvPicPr>
          <p:nvPr/>
        </p:nvPicPr>
        <p:blipFill>
          <a:blip r:embed="rId5"/>
          <a:stretch>
            <a:fillRect/>
          </a:stretch>
        </p:blipFill>
        <p:spPr>
          <a:xfrm flipH="1">
            <a:off x="8928109" y="5620341"/>
            <a:ext cx="956661" cy="1204117"/>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3"/>
          <p:cNvGraphicFramePr/>
          <p:nvPr/>
        </p:nvGraphicFramePr>
        <p:xfrm>
          <a:off x="1981200" y="1169860"/>
          <a:ext cx="8435275" cy="3078550"/>
        </p:xfrm>
        <a:graphic>
          <a:graphicData uri="http://schemas.openxmlformats.org/drawingml/2006/table">
            <a:tbl>
              <a:tblPr firstRow="1" bandRow="1">
                <a:noFill/>
              </a:tblPr>
              <a:tblGrid>
                <a:gridCol w="2719200">
                  <a:extLst>
                    <a:ext uri="{9D8B030D-6E8A-4147-A177-3AD203B41FA5}">
                      <a16:colId xmlns:a16="http://schemas.microsoft.com/office/drawing/2014/main" val="20000"/>
                    </a:ext>
                  </a:extLst>
                </a:gridCol>
                <a:gridCol w="571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2000" u="none" strike="noStrike" cap="none"/>
                        <a:t>ASN</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GB" sz="2000" dirty="0"/>
                        <a:t>AS1273 and </a:t>
                      </a:r>
                      <a:r>
                        <a:rPr lang="en-GB" sz="2000"/>
                        <a:t>many more...</a:t>
                      </a:r>
                      <a:endParaRPr sz="20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2000" dirty="0"/>
                        <a:t>Traffic profile</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GB" sz="2000" dirty="0"/>
                        <a:t>Balanced / Global</a:t>
                      </a:r>
                      <a:endParaRPr sz="20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2000"/>
                        <a:t>Traffic Volume</a:t>
                      </a:r>
                      <a:endParaRPr sz="200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000"/>
                        <a:buFont typeface="Arial"/>
                        <a:buNone/>
                      </a:pPr>
                      <a:r>
                        <a:rPr lang="en-GB" dirty="0"/>
                        <a:t>100Tbps</a:t>
                      </a:r>
                      <a:endParaRPr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2000"/>
                        <a:t>Peering Policy</a:t>
                      </a:r>
                      <a:endParaRPr sz="2000"/>
                    </a:p>
                  </a:txBody>
                  <a:tcPr marL="91450" marR="91450" marT="45725" marB="45725">
                    <a:solidFill>
                      <a:srgbClr val="EAF1DD"/>
                    </a:solidFill>
                  </a:tcPr>
                </a:tc>
                <a:tc>
                  <a:txBody>
                    <a:bodyPr/>
                    <a:lstStyle/>
                    <a:p>
                      <a:pPr marL="0" marR="0" lvl="0" indent="0" algn="l" rtl="0">
                        <a:spcBef>
                          <a:spcPts val="0"/>
                        </a:spcBef>
                        <a:spcAft>
                          <a:spcPts val="0"/>
                        </a:spcAft>
                        <a:buNone/>
                      </a:pPr>
                      <a:r>
                        <a:rPr lang="en-GB" sz="2000" dirty="0"/>
                        <a:t>Selective / Closed</a:t>
                      </a:r>
                      <a:endParaRPr sz="20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2000" dirty="0"/>
                        <a:t>Peering Locations</a:t>
                      </a:r>
                      <a:br>
                        <a:rPr lang="en-US" sz="2000" dirty="0"/>
                      </a:br>
                      <a:r>
                        <a:rPr lang="en-US" sz="2000" dirty="0"/>
                        <a:t>(IX or POP)</a:t>
                      </a:r>
                      <a:endParaRPr sz="2000" dirty="0"/>
                    </a:p>
                  </a:txBody>
                  <a:tcPr marL="91450" marR="91450" marT="45725" marB="45725">
                    <a:solidFill>
                      <a:srgbClr val="EAF1DD"/>
                    </a:solidFill>
                  </a:tcPr>
                </a:tc>
                <a:tc>
                  <a:txBody>
                    <a:bodyPr/>
                    <a:lstStyle/>
                    <a:p>
                      <a:pPr marL="0" marR="0" lvl="0" indent="0" algn="l" rtl="0">
                        <a:spcBef>
                          <a:spcPts val="0"/>
                        </a:spcBef>
                        <a:spcAft>
                          <a:spcPts val="0"/>
                        </a:spcAft>
                        <a:buClr>
                          <a:schemeClr val="dk1"/>
                        </a:buClr>
                        <a:buSzPts val="2400"/>
                        <a:buFont typeface="Arial"/>
                        <a:buNone/>
                      </a:pPr>
                      <a:r>
                        <a:rPr lang="en-US" sz="2000" dirty="0"/>
                        <a:t>100+ POPs / All major metros EU, US and Asia</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2000" dirty="0"/>
                        <a:t>PeeringDB entry</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GB" sz="2000" dirty="0">
                          <a:hlinkClick r:id="rId3"/>
                        </a:rPr>
                        <a:t>1273 - </a:t>
                      </a:r>
                      <a:r>
                        <a:rPr lang="en-GB" sz="2000" dirty="0" err="1">
                          <a:hlinkClick r:id="rId3"/>
                        </a:rPr>
                        <a:t>PeeringDB</a:t>
                      </a:r>
                      <a:r>
                        <a:rPr lang="en-GB" sz="2000" dirty="0">
                          <a:hlinkClick r:id="rId3"/>
                        </a:rPr>
                        <a:t> search</a:t>
                      </a:r>
                      <a:endParaRPr sz="2000"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2000" dirty="0"/>
                        <a:t>Contact information</a:t>
                      </a:r>
                      <a:endParaRPr sz="2000" dirty="0"/>
                    </a:p>
                  </a:txBody>
                  <a:tcPr marL="91450" marR="91450" marT="45725" marB="45725">
                    <a:solidFill>
                      <a:srgbClr val="EAF1DD"/>
                    </a:solidFill>
                  </a:tcPr>
                </a:tc>
                <a:tc>
                  <a:txBody>
                    <a:bodyPr/>
                    <a:lstStyle/>
                    <a:p>
                      <a:pPr marL="0" marR="0" lvl="0" indent="0" algn="l" rtl="0">
                        <a:spcBef>
                          <a:spcPts val="0"/>
                        </a:spcBef>
                        <a:spcAft>
                          <a:spcPts val="0"/>
                        </a:spcAft>
                        <a:buNone/>
                      </a:pPr>
                      <a:r>
                        <a:rPr lang="en-GB" dirty="0"/>
                        <a:t>peeringrequest@vodafone.com</a:t>
                      </a:r>
                      <a:endParaRPr dirty="0"/>
                    </a:p>
                  </a:txBody>
                  <a:tcPr marL="91450" marR="91450" marT="45725" marB="45725"/>
                </a:tc>
                <a:extLst>
                  <a:ext uri="{0D108BD9-81ED-4DB2-BD59-A6C34878D82A}">
                    <a16:rowId xmlns:a16="http://schemas.microsoft.com/office/drawing/2014/main" val="10006"/>
                  </a:ext>
                </a:extLst>
              </a:tr>
            </a:tbl>
          </a:graphicData>
        </a:graphic>
      </p:graphicFrame>
      <p:sp>
        <p:nvSpPr>
          <p:cNvPr id="105" name="Google Shape;105;p3"/>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00000"/>
            </a:pPr>
            <a:endParaRPr dirty="0"/>
          </a:p>
        </p:txBody>
      </p:sp>
      <p:sp>
        <p:nvSpPr>
          <p:cNvPr id="116" name="Google Shape;116;p3"/>
          <p:cNvSpPr txBox="1"/>
          <p:nvPr/>
        </p:nvSpPr>
        <p:spPr>
          <a:xfrm>
            <a:off x="1742195" y="4291567"/>
            <a:ext cx="8435275" cy="3262391"/>
          </a:xfrm>
          <a:prstGeom prst="rect">
            <a:avLst/>
          </a:prstGeom>
          <a:noFill/>
          <a:ln>
            <a:noFill/>
          </a:ln>
        </p:spPr>
        <p:txBody>
          <a:bodyPr spcFirstLastPara="1" wrap="square" lIns="91425" tIns="45700" rIns="91425" bIns="45700" anchor="t" anchorCtr="0">
            <a:spAutoFit/>
          </a:bodyPr>
          <a:lstStyle/>
          <a:p>
            <a:pPr>
              <a:buClr>
                <a:srgbClr val="000000"/>
              </a:buCl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Updates:</a:t>
            </a:r>
          </a:p>
          <a:p>
            <a:pPr marL="342900" indent="-342900">
              <a:buClr>
                <a:srgbClr val="000000"/>
              </a:buClr>
              <a:buFont typeface="Arial" panose="020B0604020202020204" pitchFamily="34" charset="0"/>
              <a:buChar char="•"/>
            </a:pPr>
            <a: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Vodafone will start charging for peering (pricing strategy: cheaper than transit)</a:t>
            </a:r>
          </a:p>
          <a:p>
            <a:pPr marL="342900" indent="-342900">
              <a:buClr>
                <a:srgbClr val="000000"/>
              </a:buClr>
              <a:buFont typeface="Arial" panose="020B0604020202020204" pitchFamily="34" charset="0"/>
              <a:buChar char="•"/>
            </a:pPr>
            <a: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We want to work with a small number of </a:t>
            </a:r>
            <a:r>
              <a:rPr lang="en-US" sz="1600" b="1" u="sng"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channel partners</a:t>
            </a:r>
            <a: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 </a:t>
            </a:r>
            <a:b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br>
            <a: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like Qwilt other scale CDNs and IXPs (</a:t>
            </a:r>
            <a:r>
              <a:rPr lang="en-US" sz="1600" b="1" u="sng"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pro-choice – edge scaled @ N </a:t>
            </a:r>
            <a:r>
              <a:rPr lang="en-US" sz="1600" b="1" u="sng" kern="0" dirty="0" err="1">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xTbps</a:t>
            </a:r>
            <a: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a:t>
            </a:r>
          </a:p>
          <a:p>
            <a:pPr marL="342900" indent="-342900">
              <a:buClr>
                <a:srgbClr val="000000"/>
              </a:buClr>
              <a:buFont typeface="Arial" panose="020B0604020202020204" pitchFamily="34" charset="0"/>
              <a:buChar char="•"/>
            </a:pPr>
            <a: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 We will decommission 10GE technology in 2024</a:t>
            </a:r>
          </a:p>
          <a:p>
            <a:pPr marL="342900" indent="-342900">
              <a:buClr>
                <a:srgbClr val="000000"/>
              </a:buClr>
              <a:buFont typeface="Arial" panose="020B0604020202020204" pitchFamily="34" charset="0"/>
              <a:buChar char="•"/>
            </a:pPr>
            <a: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Enterprise focus: We want to work with scale cloud providers as </a:t>
            </a:r>
            <a:b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br>
            <a:r>
              <a:rPr lang="en-US" sz="1600" b="1" u="sng"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‘’cloud broker’’</a:t>
            </a:r>
            <a: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 creating bilateral value (more than 30% of our revenue </a:t>
            </a:r>
            <a:b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br>
            <a: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today Is B2B and we plan to invest in B2B). Focused on MNC, Public sector and </a:t>
            </a:r>
            <a:b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br>
            <a:r>
              <a:rPr lang="en-US" sz="1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SME verticals </a:t>
            </a:r>
          </a:p>
          <a:p>
            <a:pPr>
              <a:buClr>
                <a:srgbClr val="000000"/>
              </a:buClr>
            </a:pPr>
            <a:endPar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p>
            <a:pPr marL="342900" indent="-342900">
              <a:buClr>
                <a:srgbClr val="000000"/>
              </a:buClr>
              <a:buFont typeface="Arial" panose="020B0604020202020204" pitchFamily="34" charset="0"/>
              <a:buChar char="•"/>
            </a:pPr>
            <a:endParaRP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a:buClr>
                <a:srgbClr val="000000"/>
              </a:buClr>
            </a:pPr>
            <a:endParaRPr kern="0" dirty="0">
              <a:solidFill>
                <a:srgbClr val="000000"/>
              </a:solidFill>
              <a:latin typeface="Calibri"/>
              <a:ea typeface="Calibri"/>
              <a:cs typeface="Calibri"/>
              <a:sym typeface="Calibri"/>
            </a:endParaRPr>
          </a:p>
        </p:txBody>
      </p:sp>
      <p:sp>
        <p:nvSpPr>
          <p:cNvPr id="2" name="Rectangle 1">
            <a:extLst>
              <a:ext uri="{FF2B5EF4-FFF2-40B4-BE49-F238E27FC236}">
                <a16:creationId xmlns:a16="http://schemas.microsoft.com/office/drawing/2014/main" id="{7B39384B-8B44-44D1-4FD2-C6017E47EA02}"/>
              </a:ext>
            </a:extLst>
          </p:cNvPr>
          <p:cNvSpPr/>
          <p:nvPr/>
        </p:nvSpPr>
        <p:spPr>
          <a:xfrm>
            <a:off x="9093860" y="4639874"/>
            <a:ext cx="925286" cy="1129555"/>
          </a:xfrm>
          <a:prstGeom prst="rect">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400" kern="0">
              <a:solidFill>
                <a:srgbClr val="FFFFFF"/>
              </a:solidFill>
              <a:latin typeface="Arial"/>
              <a:sym typeface="Arial"/>
            </a:endParaRPr>
          </a:p>
        </p:txBody>
      </p:sp>
      <p:sp>
        <p:nvSpPr>
          <p:cNvPr id="3" name="TextBox 2">
            <a:extLst>
              <a:ext uri="{FF2B5EF4-FFF2-40B4-BE49-F238E27FC236}">
                <a16:creationId xmlns:a16="http://schemas.microsoft.com/office/drawing/2014/main" id="{F643690F-3B0A-8E71-8146-C57FA596F9AA}"/>
              </a:ext>
            </a:extLst>
          </p:cNvPr>
          <p:cNvSpPr txBox="1"/>
          <p:nvPr/>
        </p:nvSpPr>
        <p:spPr>
          <a:xfrm>
            <a:off x="9093860" y="4773763"/>
            <a:ext cx="925286" cy="861774"/>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Insert Lead Contact photo if desired – not mandatory </a:t>
            </a:r>
          </a:p>
        </p:txBody>
      </p:sp>
      <p:sp>
        <p:nvSpPr>
          <p:cNvPr id="4" name="TextBox 3">
            <a:extLst>
              <a:ext uri="{FF2B5EF4-FFF2-40B4-BE49-F238E27FC236}">
                <a16:creationId xmlns:a16="http://schemas.microsoft.com/office/drawing/2014/main" id="{5983571B-BD55-706B-800A-ED5424535B40}"/>
              </a:ext>
            </a:extLst>
          </p:cNvPr>
          <p:cNvSpPr txBox="1"/>
          <p:nvPr/>
        </p:nvSpPr>
        <p:spPr>
          <a:xfrm>
            <a:off x="8696532" y="5809796"/>
            <a:ext cx="1719943" cy="400110"/>
          </a:xfrm>
          <a:prstGeom prst="rect">
            <a:avLst/>
          </a:prstGeom>
          <a:noFill/>
        </p:spPr>
        <p:txBody>
          <a:bodyPr wrap="square" rtlCol="0">
            <a:spAutoFit/>
          </a:bodyPr>
          <a:lstStyle/>
          <a:p>
            <a:pPr algn="ctr">
              <a:buClr>
                <a:srgbClr val="000000"/>
              </a:buClr>
            </a:pPr>
            <a:r>
              <a:rPr lang="en-US" sz="1000" kern="0" dirty="0">
                <a:solidFill>
                  <a:srgbClr val="000000"/>
                </a:solidFill>
                <a:latin typeface="Arial"/>
                <a:cs typeface="Arial"/>
                <a:sym typeface="Arial"/>
              </a:rPr>
              <a:t>Lead Contact name (if desired – not mandatory)</a:t>
            </a:r>
          </a:p>
        </p:txBody>
      </p:sp>
      <p:pic>
        <p:nvPicPr>
          <p:cNvPr id="6" name="Picture 5">
            <a:extLst>
              <a:ext uri="{FF2B5EF4-FFF2-40B4-BE49-F238E27FC236}">
                <a16:creationId xmlns:a16="http://schemas.microsoft.com/office/drawing/2014/main" id="{1ED0A3DA-8CAB-0EC9-E7F2-4A976FF960E6}"/>
              </a:ext>
            </a:extLst>
          </p:cNvPr>
          <p:cNvPicPr>
            <a:picLocks noChangeAspect="1"/>
          </p:cNvPicPr>
          <p:nvPr/>
        </p:nvPicPr>
        <p:blipFill>
          <a:blip r:embed="rId4"/>
          <a:stretch>
            <a:fillRect/>
          </a:stretch>
        </p:blipFill>
        <p:spPr>
          <a:xfrm>
            <a:off x="8729864" y="4597307"/>
            <a:ext cx="1719942" cy="1943612"/>
          </a:xfrm>
          <a:prstGeom prst="rect">
            <a:avLst/>
          </a:prstGeom>
        </p:spPr>
      </p:pic>
      <p:pic>
        <p:nvPicPr>
          <p:cNvPr id="7" name="Picture 6">
            <a:extLst>
              <a:ext uri="{FF2B5EF4-FFF2-40B4-BE49-F238E27FC236}">
                <a16:creationId xmlns:a16="http://schemas.microsoft.com/office/drawing/2014/main" id="{2A9B1E47-3DD4-C2D4-010A-4555C176140A}"/>
              </a:ext>
            </a:extLst>
          </p:cNvPr>
          <p:cNvPicPr>
            <a:picLocks noChangeAspect="1"/>
          </p:cNvPicPr>
          <p:nvPr/>
        </p:nvPicPr>
        <p:blipFill>
          <a:blip r:embed="rId5"/>
          <a:stretch>
            <a:fillRect/>
          </a:stretch>
        </p:blipFill>
        <p:spPr>
          <a:xfrm>
            <a:off x="4659900" y="96573"/>
            <a:ext cx="2813393" cy="98347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1"/>
          <p:cNvSpPr txBox="1">
            <a:spLocks noGrp="1"/>
          </p:cNvSpPr>
          <p:nvPr>
            <p:ph type="title"/>
          </p:nvPr>
        </p:nvSpPr>
        <p:spPr>
          <a:xfrm>
            <a:off x="1981200" y="116632"/>
            <a:ext cx="8229600" cy="576064"/>
          </a:xfrm>
          <a:prstGeom prst="rect">
            <a:avLst/>
          </a:prstGeom>
          <a:noFill/>
          <a:ln>
            <a:noFill/>
          </a:ln>
        </p:spPr>
        <p:txBody>
          <a:bodyPr spcFirstLastPara="1" wrap="square" lIns="91425" tIns="45700" rIns="91425" bIns="45700" anchor="ctr" anchorCtr="0">
            <a:normAutofit fontScale="90000"/>
          </a:bodyPr>
          <a:lstStyle/>
          <a:p>
            <a:pPr>
              <a:buSzPct val="111111"/>
            </a:pPr>
            <a:r>
              <a:rPr lang="en-US" sz="3240" dirty="0"/>
              <a:t>France-IX</a:t>
            </a:r>
            <a:endParaRPr sz="3240" dirty="0"/>
          </a:p>
        </p:txBody>
      </p:sp>
      <p:graphicFrame>
        <p:nvGraphicFramePr>
          <p:cNvPr id="105" name="Google Shape;105;p11"/>
          <p:cNvGraphicFramePr/>
          <p:nvPr/>
        </p:nvGraphicFramePr>
        <p:xfrm>
          <a:off x="1758586" y="765175"/>
          <a:ext cx="8641774" cy="4704160"/>
        </p:xfrm>
        <a:graphic>
          <a:graphicData uri="http://schemas.openxmlformats.org/drawingml/2006/table">
            <a:tbl>
              <a:tblPr firstRow="1" bandRow="1">
                <a:noFill/>
              </a:tblPr>
              <a:tblGrid>
                <a:gridCol w="948141">
                  <a:extLst>
                    <a:ext uri="{9D8B030D-6E8A-4147-A177-3AD203B41FA5}">
                      <a16:colId xmlns:a16="http://schemas.microsoft.com/office/drawing/2014/main" val="20000"/>
                    </a:ext>
                  </a:extLst>
                </a:gridCol>
                <a:gridCol w="1589721">
                  <a:extLst>
                    <a:ext uri="{9D8B030D-6E8A-4147-A177-3AD203B41FA5}">
                      <a16:colId xmlns:a16="http://schemas.microsoft.com/office/drawing/2014/main" val="20001"/>
                    </a:ext>
                  </a:extLst>
                </a:gridCol>
                <a:gridCol w="1525978">
                  <a:extLst>
                    <a:ext uri="{9D8B030D-6E8A-4147-A177-3AD203B41FA5}">
                      <a16:colId xmlns:a16="http://schemas.microsoft.com/office/drawing/2014/main" val="20002"/>
                    </a:ext>
                  </a:extLst>
                </a:gridCol>
                <a:gridCol w="1525978">
                  <a:extLst>
                    <a:ext uri="{9D8B030D-6E8A-4147-A177-3AD203B41FA5}">
                      <a16:colId xmlns:a16="http://schemas.microsoft.com/office/drawing/2014/main" val="208454267"/>
                    </a:ext>
                  </a:extLst>
                </a:gridCol>
                <a:gridCol w="1525978">
                  <a:extLst>
                    <a:ext uri="{9D8B030D-6E8A-4147-A177-3AD203B41FA5}">
                      <a16:colId xmlns:a16="http://schemas.microsoft.com/office/drawing/2014/main" val="802476190"/>
                    </a:ext>
                  </a:extLst>
                </a:gridCol>
                <a:gridCol w="1525978">
                  <a:extLst>
                    <a:ext uri="{9D8B030D-6E8A-4147-A177-3AD203B41FA5}">
                      <a16:colId xmlns:a16="http://schemas.microsoft.com/office/drawing/2014/main" val="1367606207"/>
                    </a:ext>
                  </a:extLst>
                </a:gridCol>
              </a:tblGrid>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IX Name</a:t>
                      </a:r>
                      <a:endParaRPr sz="14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France-IX Paris</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France-IX Marseille</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fr-FR" sz="1400" u="none" strike="noStrike" cap="none" dirty="0"/>
                        <a:t>France-IX AURA</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fr-FR" sz="1400" u="none" strike="noStrike" cap="none" dirty="0"/>
                        <a:t>France-IX Toulouse</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fr-FR" sz="1400" u="none" strike="noStrike" cap="none" dirty="0"/>
                        <a:t>France-IX Lille</a:t>
                      </a:r>
                      <a:endParaRPr sz="1400" u="none" strike="noStrike" cap="none"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City, Country</a:t>
                      </a:r>
                      <a:endParaRPr sz="14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chemeClr val="dk1"/>
                        </a:buClr>
                        <a:buSzPts val="1800"/>
                        <a:buFont typeface="Arial"/>
                        <a:buNone/>
                      </a:pPr>
                      <a:r>
                        <a:rPr lang="en-US" sz="1400" u="none" strike="noStrike" cap="none" dirty="0"/>
                        <a:t>Paris, FR</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n-US" sz="1400" u="none" strike="noStrike" cap="none" dirty="0"/>
                        <a:t>Marseille, FR</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fr-FR" sz="1400" u="none" strike="noStrike" cap="none" dirty="0"/>
                        <a:t>Lyon + Grenoble, FR</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fr-FR" sz="1400" u="none" strike="noStrike" cap="none" dirty="0"/>
                        <a:t>Toulouse</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fr-FR" sz="1400" u="none" strike="noStrike" cap="none" dirty="0"/>
                        <a:t>Lille</a:t>
                      </a:r>
                      <a:endParaRPr sz="1400" u="none" strike="noStrike" cap="none"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Point of Presence</a:t>
                      </a:r>
                      <a:endParaRPr sz="1400" u="none" strike="noStrike" cap="none" dirty="0"/>
                    </a:p>
                  </a:txBody>
                  <a:tcPr marL="91450" marR="91450" marT="45725" marB="45725">
                    <a:solidFill>
                      <a:srgbClr val="EAF1DD"/>
                    </a:solidFill>
                  </a:tcPr>
                </a:tc>
                <a:tc>
                  <a:txBody>
                    <a:bodyPr/>
                    <a:lstStyle/>
                    <a:p>
                      <a:pPr marL="182563" marR="0" lvl="0" indent="-182563" algn="l" rtl="0">
                        <a:lnSpc>
                          <a:spcPct val="100000"/>
                        </a:lnSpc>
                        <a:spcBef>
                          <a:spcPts val="0"/>
                        </a:spcBef>
                        <a:spcAft>
                          <a:spcPts val="0"/>
                        </a:spcAft>
                        <a:buClr>
                          <a:schemeClr val="dk1"/>
                        </a:buClr>
                        <a:buSzPts val="1800"/>
                        <a:buFont typeface="Arial"/>
                        <a:buChar char="•"/>
                      </a:pPr>
                      <a:r>
                        <a:rPr lang="fr-FR" sz="1400" u="none" strike="noStrike" cap="none" dirty="0">
                          <a:solidFill>
                            <a:srgbClr val="000000"/>
                          </a:solidFill>
                        </a:rPr>
                        <a:t>10 </a:t>
                      </a:r>
                      <a:r>
                        <a:rPr lang="fr-FR" sz="1400" u="none" strike="noStrike" cap="none" dirty="0" err="1">
                          <a:solidFill>
                            <a:srgbClr val="000000"/>
                          </a:solidFill>
                        </a:rPr>
                        <a:t>PoPs</a:t>
                      </a:r>
                      <a:r>
                        <a:rPr lang="fr-FR" sz="1400" u="none" strike="noStrike" cap="none" dirty="0">
                          <a:solidFill>
                            <a:srgbClr val="000000"/>
                          </a:solidFill>
                        </a:rPr>
                        <a:t>, main DC locations in Paris</a:t>
                      </a:r>
                      <a:endParaRPr sz="1100" u="none" strike="noStrike" cap="none" dirty="0"/>
                    </a:p>
                    <a:p>
                      <a:pPr marL="182563" marR="0" lvl="0" indent="-68263" algn="l" rtl="0">
                        <a:lnSpc>
                          <a:spcPct val="100000"/>
                        </a:lnSpc>
                        <a:spcBef>
                          <a:spcPts val="0"/>
                        </a:spcBef>
                        <a:spcAft>
                          <a:spcPts val="0"/>
                        </a:spcAft>
                        <a:buClr>
                          <a:schemeClr val="dk1"/>
                        </a:buClr>
                        <a:buSzPts val="1800"/>
                        <a:buFont typeface="Arial"/>
                        <a:buNone/>
                      </a:pPr>
                      <a:endParaRPr sz="1400" u="none" strike="noStrike" cap="none" dirty="0">
                        <a:solidFill>
                          <a:srgbClr val="000000"/>
                        </a:solidFill>
                      </a:endParaRPr>
                    </a:p>
                  </a:txBody>
                  <a:tcPr marL="91450" marR="91450" marT="45725" marB="45725"/>
                </a:tc>
                <a:tc>
                  <a:txBody>
                    <a:bodyPr/>
                    <a:lstStyle/>
                    <a:p>
                      <a:pPr marL="182563" marR="0" lvl="0" indent="-182563" algn="l" rtl="0">
                        <a:lnSpc>
                          <a:spcPct val="100000"/>
                        </a:lnSpc>
                        <a:spcBef>
                          <a:spcPts val="0"/>
                        </a:spcBef>
                        <a:spcAft>
                          <a:spcPts val="0"/>
                        </a:spcAft>
                        <a:buClr>
                          <a:srgbClr val="000000"/>
                        </a:buClr>
                        <a:buSzPts val="1800"/>
                        <a:buFont typeface="Arial"/>
                        <a:buChar char="•"/>
                      </a:pPr>
                      <a:r>
                        <a:rPr lang="en-US" sz="1400" u="none" strike="noStrike" cap="none" dirty="0">
                          <a:solidFill>
                            <a:srgbClr val="000000"/>
                          </a:solidFill>
                        </a:rPr>
                        <a:t>3 </a:t>
                      </a:r>
                      <a:r>
                        <a:rPr lang="en-US" sz="1400" u="none" strike="noStrike" cap="none" dirty="0" err="1">
                          <a:solidFill>
                            <a:srgbClr val="000000"/>
                          </a:solidFill>
                        </a:rPr>
                        <a:t>PoPs</a:t>
                      </a:r>
                      <a:r>
                        <a:rPr lang="en-US" sz="1400" u="none" strike="noStrike" cap="none" dirty="0">
                          <a:solidFill>
                            <a:srgbClr val="000000"/>
                          </a:solidFill>
                        </a:rPr>
                        <a:t> :</a:t>
                      </a:r>
                    </a:p>
                    <a:p>
                      <a:pPr marL="182563" marR="0" lvl="0" indent="-182563" algn="l" rtl="0">
                        <a:lnSpc>
                          <a:spcPct val="100000"/>
                        </a:lnSpc>
                        <a:spcBef>
                          <a:spcPts val="0"/>
                        </a:spcBef>
                        <a:spcAft>
                          <a:spcPts val="0"/>
                        </a:spcAft>
                        <a:buClr>
                          <a:srgbClr val="000000"/>
                        </a:buClr>
                        <a:buSzPts val="1800"/>
                        <a:buFont typeface="Arial"/>
                        <a:buChar char="•"/>
                      </a:pPr>
                      <a:r>
                        <a:rPr lang="en-US" sz="1400" u="none" strike="noStrike" cap="none" dirty="0">
                          <a:solidFill>
                            <a:srgbClr val="000000"/>
                          </a:solidFill>
                        </a:rPr>
                        <a:t>DRT MRS1 and MRS2</a:t>
                      </a:r>
                    </a:p>
                    <a:p>
                      <a:pPr marL="182563" marR="0" lvl="0" indent="-182563" algn="l" rtl="0">
                        <a:lnSpc>
                          <a:spcPct val="100000"/>
                        </a:lnSpc>
                        <a:spcBef>
                          <a:spcPts val="0"/>
                        </a:spcBef>
                        <a:spcAft>
                          <a:spcPts val="0"/>
                        </a:spcAft>
                        <a:buClr>
                          <a:srgbClr val="000000"/>
                        </a:buClr>
                        <a:buSzPts val="1800"/>
                        <a:buFont typeface="Arial"/>
                        <a:buChar char="•"/>
                      </a:pPr>
                      <a:r>
                        <a:rPr lang="en-US" sz="1400" u="none" strike="noStrike" cap="none" dirty="0" err="1">
                          <a:solidFill>
                            <a:srgbClr val="000000"/>
                          </a:solidFill>
                        </a:rPr>
                        <a:t>Freepro</a:t>
                      </a:r>
                      <a:r>
                        <a:rPr lang="en-US" sz="1400" u="none" strike="noStrike" cap="none" dirty="0">
                          <a:solidFill>
                            <a:srgbClr val="000000"/>
                          </a:solidFill>
                        </a:rPr>
                        <a:t> MRS1</a:t>
                      </a:r>
                      <a:endParaRPr sz="1400" u="none" strike="noStrike" cap="none" dirty="0">
                        <a:solidFill>
                          <a:srgbClr val="000000"/>
                        </a:solidFill>
                      </a:endParaRPr>
                    </a:p>
                  </a:txBody>
                  <a:tcPr marL="91450" marR="91450" marT="45725" marB="45725"/>
                </a:tc>
                <a:tc>
                  <a:txBody>
                    <a:bodyPr/>
                    <a:lstStyle/>
                    <a:p>
                      <a:pPr marL="182563" marR="0" lvl="0" indent="-182563" algn="l" rtl="0">
                        <a:lnSpc>
                          <a:spcPct val="100000"/>
                        </a:lnSpc>
                        <a:spcBef>
                          <a:spcPts val="0"/>
                        </a:spcBef>
                        <a:spcAft>
                          <a:spcPts val="0"/>
                        </a:spcAft>
                        <a:buClr>
                          <a:srgbClr val="000000"/>
                        </a:buClr>
                        <a:buSzPts val="1800"/>
                        <a:buFont typeface="Arial"/>
                        <a:buChar char="•"/>
                      </a:pPr>
                      <a:r>
                        <a:rPr lang="fr-FR" sz="1400" u="none" strike="noStrike" cap="none" dirty="0">
                          <a:solidFill>
                            <a:srgbClr val="000000"/>
                          </a:solidFill>
                        </a:rPr>
                        <a:t>7 </a:t>
                      </a:r>
                      <a:r>
                        <a:rPr lang="fr-FR" sz="1400" u="none" strike="noStrike" cap="none" dirty="0" err="1">
                          <a:solidFill>
                            <a:srgbClr val="000000"/>
                          </a:solidFill>
                        </a:rPr>
                        <a:t>PoPs</a:t>
                      </a:r>
                      <a:endParaRPr sz="1400" u="none" strike="noStrike" cap="none" dirty="0">
                        <a:solidFill>
                          <a:srgbClr val="000000"/>
                        </a:solidFill>
                      </a:endParaRPr>
                    </a:p>
                  </a:txBody>
                  <a:tcPr marL="91450" marR="91450" marT="45725" marB="45725"/>
                </a:tc>
                <a:tc>
                  <a:txBody>
                    <a:bodyPr/>
                    <a:lstStyle/>
                    <a:p>
                      <a:pPr marL="182563" marR="0" lvl="0" indent="-182563" algn="l" rtl="0">
                        <a:lnSpc>
                          <a:spcPct val="100000"/>
                        </a:lnSpc>
                        <a:spcBef>
                          <a:spcPts val="0"/>
                        </a:spcBef>
                        <a:spcAft>
                          <a:spcPts val="0"/>
                        </a:spcAft>
                        <a:buClr>
                          <a:srgbClr val="000000"/>
                        </a:buClr>
                        <a:buSzPts val="1800"/>
                        <a:buFont typeface="Arial"/>
                        <a:buChar char="•"/>
                      </a:pPr>
                      <a:r>
                        <a:rPr lang="fr-FR" sz="1400" u="none" strike="noStrike" cap="none" dirty="0">
                          <a:solidFill>
                            <a:srgbClr val="000000"/>
                          </a:solidFill>
                        </a:rPr>
                        <a:t>1 single </a:t>
                      </a:r>
                      <a:r>
                        <a:rPr lang="fr-FR" sz="1400" u="none" strike="noStrike" cap="none" dirty="0" err="1">
                          <a:solidFill>
                            <a:srgbClr val="000000"/>
                          </a:solidFill>
                        </a:rPr>
                        <a:t>PoP</a:t>
                      </a:r>
                      <a:r>
                        <a:rPr lang="fr-FR" sz="1400" u="none" strike="noStrike" cap="none" dirty="0">
                          <a:solidFill>
                            <a:srgbClr val="000000"/>
                          </a:solidFill>
                        </a:rPr>
                        <a:t> to start</a:t>
                      </a:r>
                      <a:endParaRPr sz="1400" u="none" strike="noStrike" cap="none" dirty="0">
                        <a:solidFill>
                          <a:srgbClr val="000000"/>
                        </a:solidFill>
                      </a:endParaRPr>
                    </a:p>
                  </a:txBody>
                  <a:tcPr marL="91450" marR="91450" marT="45725" marB="45725"/>
                </a:tc>
                <a:tc>
                  <a:txBody>
                    <a:bodyPr/>
                    <a:lstStyle/>
                    <a:p>
                      <a:pPr marL="182563" marR="0" lvl="0" indent="-182563" algn="l" defTabSz="914400" rtl="0" eaLnBrk="1" fontAlgn="auto" latinLnBrk="0" hangingPunct="1">
                        <a:lnSpc>
                          <a:spcPct val="100000"/>
                        </a:lnSpc>
                        <a:spcBef>
                          <a:spcPts val="0"/>
                        </a:spcBef>
                        <a:spcAft>
                          <a:spcPts val="0"/>
                        </a:spcAft>
                        <a:buClr>
                          <a:srgbClr val="000000"/>
                        </a:buClr>
                        <a:buSzPts val="1800"/>
                        <a:buFont typeface="Arial"/>
                        <a:buChar char="•"/>
                        <a:tabLst/>
                        <a:defRPr/>
                      </a:pPr>
                      <a:r>
                        <a:rPr lang="fr-FR" sz="1400" u="none" strike="noStrike" cap="none" dirty="0">
                          <a:solidFill>
                            <a:srgbClr val="000000"/>
                          </a:solidFill>
                        </a:rPr>
                        <a:t>1 single </a:t>
                      </a:r>
                      <a:r>
                        <a:rPr lang="fr-FR" sz="1400" u="none" strike="noStrike" cap="none" dirty="0" err="1">
                          <a:solidFill>
                            <a:srgbClr val="000000"/>
                          </a:solidFill>
                        </a:rPr>
                        <a:t>PoP</a:t>
                      </a:r>
                      <a:r>
                        <a:rPr lang="fr-FR" sz="1400" u="none" strike="noStrike" cap="none" dirty="0">
                          <a:solidFill>
                            <a:srgbClr val="000000"/>
                          </a:solidFill>
                        </a:rPr>
                        <a:t> to start</a:t>
                      </a:r>
                    </a:p>
                    <a:p>
                      <a:pPr marL="182563" marR="0" lvl="0" indent="-182563" algn="l" rtl="0">
                        <a:lnSpc>
                          <a:spcPct val="100000"/>
                        </a:lnSpc>
                        <a:spcBef>
                          <a:spcPts val="0"/>
                        </a:spcBef>
                        <a:spcAft>
                          <a:spcPts val="0"/>
                        </a:spcAft>
                        <a:buClr>
                          <a:srgbClr val="000000"/>
                        </a:buClr>
                        <a:buSzPts val="1800"/>
                        <a:buFont typeface="Arial"/>
                        <a:buChar char="•"/>
                      </a:pPr>
                      <a:endParaRPr sz="1400" u="none" strike="noStrike" cap="none" dirty="0">
                        <a:solidFill>
                          <a:srgbClr val="000000"/>
                        </a:solidFill>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 of connected ASN</a:t>
                      </a:r>
                      <a:endParaRPr sz="1400" u="none" strike="noStrike" cap="none" dirty="0"/>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450</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120</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fr-FR" sz="1400" u="none" strike="noStrike" cap="none" dirty="0"/>
                        <a:t>92</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fr-FR" sz="1400" u="none" strike="noStrike" cap="none" dirty="0"/>
                        <a:t>13</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fr-FR" sz="1400" u="none" strike="noStrike" cap="none" dirty="0"/>
                        <a:t>8</a:t>
                      </a:r>
                      <a:endParaRPr sz="1400" u="none" strike="noStrike" cap="none"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a:t>Peak traffic </a:t>
                      </a:r>
                      <a:endParaRPr sz="14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2.7 </a:t>
                      </a:r>
                      <a:r>
                        <a:rPr lang="en-US" sz="1400" u="none" strike="noStrike" cap="none" dirty="0" err="1"/>
                        <a:t>Tbps</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500 Gbps</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fr-FR" sz="1400" u="none" strike="noStrike" cap="none" dirty="0"/>
                        <a:t>100Gbps</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fr-FR" sz="1400" u="none" strike="noStrike" cap="none" dirty="0"/>
                        <a:t>12 </a:t>
                      </a:r>
                      <a:r>
                        <a:rPr lang="fr-FR" sz="1400" u="none" strike="noStrike" cap="none" dirty="0" err="1"/>
                        <a:t>Gbps</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fr-FR" sz="1400" u="none" strike="noStrike" cap="none" dirty="0"/>
                        <a:t>1Gbps</a:t>
                      </a:r>
                      <a:endParaRPr sz="1400" u="none" strike="noStrike" cap="none"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a:t>Route Servers</a:t>
                      </a:r>
                      <a:endParaRPr sz="14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Yes (BIRD)</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Yes (BIRD)</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Yes (BIRD)</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Yes (BIRD)</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Yes (BIRD)</a:t>
                      </a:r>
                      <a:endParaRPr sz="1400" u="none" strike="noStrike" cap="none" dirty="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a:t>RPKI</a:t>
                      </a:r>
                      <a:endParaRPr sz="1400" u="none" strike="noStrike" cap="none"/>
                    </a:p>
                  </a:txBody>
                  <a:tcPr marL="91450" marR="91450" marT="45725" marB="45725">
                    <a:solidFill>
                      <a:srgbClr val="EAF1DD"/>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Yes</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Yes</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Yes</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Yes</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Yes</a:t>
                      </a:r>
                      <a:endParaRPr sz="1400" u="none" strike="noStrike" cap="none" dirty="0"/>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a:t>Contact</a:t>
                      </a:r>
                      <a:endParaRPr sz="1400" u="none" strike="noStrike" cap="none"/>
                    </a:p>
                  </a:txBody>
                  <a:tcPr marL="91450" marR="91450" marT="45725" marB="45725">
                    <a:solidFill>
                      <a:srgbClr val="EAF1DD"/>
                    </a:solidFill>
                  </a:tcPr>
                </a:tc>
                <a:tc gridSpan="5">
                  <a:txBody>
                    <a:bodyPr/>
                    <a:lstStyle/>
                    <a:p>
                      <a:pPr marL="0" marR="0" lvl="0" indent="0" algn="l" rtl="0">
                        <a:lnSpc>
                          <a:spcPct val="100000"/>
                        </a:lnSpc>
                        <a:spcBef>
                          <a:spcPts val="0"/>
                        </a:spcBef>
                        <a:spcAft>
                          <a:spcPts val="0"/>
                        </a:spcAft>
                        <a:buClr>
                          <a:srgbClr val="000000"/>
                        </a:buClr>
                        <a:buSzPts val="1800"/>
                        <a:buFont typeface="Arial"/>
                        <a:buNone/>
                      </a:pPr>
                      <a:r>
                        <a:rPr lang="en-US" sz="1400" b="0" i="0" u="none" strike="noStrike" cap="none" dirty="0" err="1">
                          <a:solidFill>
                            <a:schemeClr val="dk1"/>
                          </a:solidFill>
                          <a:latin typeface="Calibri"/>
                          <a:ea typeface="Calibri"/>
                          <a:cs typeface="Calibri"/>
                          <a:sym typeface="Calibri"/>
                        </a:rPr>
                        <a:t>info@franceix.net</a:t>
                      </a:r>
                      <a:endParaRPr sz="1400" b="0" i="0" u="none" strike="noStrike" cap="none" dirty="0">
                        <a:solidFill>
                          <a:schemeClr val="dk1"/>
                        </a:solidFill>
                        <a:latin typeface="Calibri"/>
                        <a:ea typeface="Calibri"/>
                        <a:cs typeface="Calibri"/>
                        <a:sym typeface="Calibri"/>
                      </a:endParaRPr>
                    </a:p>
                  </a:txBody>
                  <a:tcPr marL="91450" marR="91450" marT="45725" marB="45725"/>
                </a:tc>
                <a:tc hMerge="1">
                  <a:txBody>
                    <a:bodyPr/>
                    <a:lstStyle/>
                    <a:p>
                      <a:endParaRPr lang="en-US"/>
                    </a:p>
                  </a:txBody>
                  <a:tcPr/>
                </a:tc>
                <a:tc hMerge="1">
                  <a:txBody>
                    <a:bodyPr/>
                    <a:lstStyle/>
                    <a:p>
                      <a:pPr marL="0" marR="0" lvl="0" indent="0" algn="l" rtl="0">
                        <a:lnSpc>
                          <a:spcPct val="100000"/>
                        </a:lnSpc>
                        <a:spcBef>
                          <a:spcPts val="0"/>
                        </a:spcBef>
                        <a:spcAft>
                          <a:spcPts val="0"/>
                        </a:spcAft>
                        <a:buClr>
                          <a:srgbClr val="000000"/>
                        </a:buClr>
                        <a:buSzPts val="1800"/>
                        <a:buFont typeface="Arial"/>
                        <a:buNone/>
                      </a:pPr>
                      <a:endParaRPr sz="1400" b="0" i="0" u="none" strike="noStrike" cap="none" dirty="0">
                        <a:solidFill>
                          <a:schemeClr val="dk1"/>
                        </a:solidFill>
                        <a:latin typeface="Calibri"/>
                        <a:ea typeface="Calibri"/>
                        <a:cs typeface="Calibri"/>
                        <a:sym typeface="Calibri"/>
                      </a:endParaRPr>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400" b="0" i="0" u="none" strike="noStrike" cap="none" dirty="0">
                        <a:solidFill>
                          <a:schemeClr val="dk1"/>
                        </a:solidFill>
                        <a:latin typeface="Calibri"/>
                        <a:ea typeface="Calibri"/>
                        <a:cs typeface="Calibri"/>
                        <a:sym typeface="Calibri"/>
                      </a:endParaRPr>
                    </a:p>
                  </a:txBody>
                  <a:tcPr marL="91450" marR="91450" marT="45725" marB="45725"/>
                </a:tc>
                <a:tc hMerge="1">
                  <a:txBody>
                    <a:bodyPr/>
                    <a:lstStyle/>
                    <a:p>
                      <a:pPr marL="0" marR="0" lvl="0" indent="0" algn="l" rtl="0">
                        <a:lnSpc>
                          <a:spcPct val="100000"/>
                        </a:lnSpc>
                        <a:spcBef>
                          <a:spcPts val="0"/>
                        </a:spcBef>
                        <a:spcAft>
                          <a:spcPts val="0"/>
                        </a:spcAft>
                        <a:buClr>
                          <a:srgbClr val="000000"/>
                        </a:buClr>
                        <a:buSzPts val="1800"/>
                        <a:buFont typeface="Arial"/>
                        <a:buNone/>
                      </a:pPr>
                      <a:endParaRPr sz="1400" b="0" i="0" u="none" strike="noStrike" cap="none" dirty="0">
                        <a:solidFill>
                          <a:schemeClr val="dk1"/>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val="10007"/>
                  </a:ext>
                </a:extLst>
              </a:tr>
            </a:tbl>
          </a:graphicData>
        </a:graphic>
      </p:graphicFrame>
      <p:sp>
        <p:nvSpPr>
          <p:cNvPr id="106" name="Google Shape;106;p11"/>
          <p:cNvSpPr txBox="1"/>
          <p:nvPr/>
        </p:nvSpPr>
        <p:spPr>
          <a:xfrm>
            <a:off x="8393941" y="5252086"/>
            <a:ext cx="1944216" cy="369332"/>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kern="0">
                <a:solidFill>
                  <a:srgbClr val="000000"/>
                </a:solidFill>
                <a:latin typeface="Calibri"/>
                <a:ea typeface="Calibri"/>
                <a:cs typeface="Calibri"/>
                <a:sym typeface="Calibri"/>
              </a:rPr>
              <a:t>Peering Persons</a:t>
            </a:r>
            <a:endParaRPr kern="0">
              <a:solidFill>
                <a:srgbClr val="000000"/>
              </a:solidFill>
              <a:latin typeface="Calibri"/>
              <a:ea typeface="Calibri"/>
              <a:cs typeface="Calibri"/>
              <a:sym typeface="Calibri"/>
            </a:endParaRPr>
          </a:p>
        </p:txBody>
      </p:sp>
      <p:sp>
        <p:nvSpPr>
          <p:cNvPr id="107" name="Google Shape;107;p11"/>
          <p:cNvSpPr txBox="1"/>
          <p:nvPr/>
        </p:nvSpPr>
        <p:spPr>
          <a:xfrm>
            <a:off x="1703511" y="5613835"/>
            <a:ext cx="6609908" cy="830956"/>
          </a:xfrm>
          <a:prstGeom prst="rect">
            <a:avLst/>
          </a:prstGeom>
          <a:noFill/>
          <a:ln>
            <a:noFill/>
          </a:ln>
        </p:spPr>
        <p:txBody>
          <a:bodyPr spcFirstLastPara="1" wrap="square" lIns="91425" tIns="45700" rIns="91425" bIns="45700" anchor="t" anchorCtr="0">
            <a:spAutoFit/>
          </a:bodyPr>
          <a:lstStyle/>
          <a:p>
            <a:pPr indent="-101600">
              <a:buClr>
                <a:srgbClr val="000000"/>
              </a:buClr>
              <a:buSzPts val="1600"/>
              <a:buFont typeface="Arial"/>
              <a:buChar char="•"/>
            </a:pPr>
            <a:r>
              <a:rPr lang="en-US" sz="1600" kern="0" dirty="0">
                <a:solidFill>
                  <a:srgbClr val="000000"/>
                </a:solidFill>
                <a:latin typeface="Calibri"/>
                <a:ea typeface="Calibri"/>
                <a:cs typeface="Calibri"/>
                <a:sym typeface="Calibri"/>
              </a:rPr>
              <a:t>Recent updates</a:t>
            </a:r>
            <a:endParaRPr sz="1400" kern="0" dirty="0">
              <a:solidFill>
                <a:srgbClr val="000000"/>
              </a:solidFill>
              <a:latin typeface="Arial"/>
              <a:ea typeface="Arial"/>
              <a:cs typeface="Arial"/>
              <a:sym typeface="Arial"/>
            </a:endParaRPr>
          </a:p>
          <a:p>
            <a:pPr lvl="1" indent="-101600">
              <a:buClr>
                <a:srgbClr val="000000"/>
              </a:buClr>
              <a:buSzPts val="1600"/>
              <a:buFont typeface="Arial"/>
              <a:buChar char="•"/>
            </a:pPr>
            <a:r>
              <a:rPr lang="en-US" sz="1600" kern="0" dirty="0">
                <a:solidFill>
                  <a:srgbClr val="000000"/>
                </a:solidFill>
                <a:latin typeface="Calibri"/>
                <a:ea typeface="Calibri"/>
                <a:cs typeface="Calibri"/>
                <a:sym typeface="Calibri"/>
              </a:rPr>
              <a:t>MAPS (Microsoft Azure Peering Service) available</a:t>
            </a:r>
          </a:p>
          <a:p>
            <a:pPr lvl="1" indent="-101600">
              <a:buClr>
                <a:srgbClr val="000000"/>
              </a:buClr>
              <a:buSzPts val="1600"/>
              <a:buFont typeface="Arial"/>
              <a:buChar char="•"/>
            </a:pPr>
            <a:r>
              <a:rPr lang="en-US" sz="1600" kern="0" dirty="0">
                <a:solidFill>
                  <a:srgbClr val="000000"/>
                </a:solidFill>
                <a:latin typeface="Calibri"/>
                <a:ea typeface="Calibri"/>
                <a:cs typeface="Calibri"/>
                <a:sym typeface="Calibri"/>
              </a:rPr>
              <a:t>Installing caches in small regions (Lyon/AURA, Toulouse and Lille)</a:t>
            </a:r>
            <a:endParaRPr sz="1400" kern="0" dirty="0">
              <a:solidFill>
                <a:srgbClr val="000000"/>
              </a:solidFill>
              <a:latin typeface="Arial"/>
              <a:ea typeface="Arial"/>
              <a:cs typeface="Arial"/>
              <a:sym typeface="Arial"/>
            </a:endParaRPr>
          </a:p>
        </p:txBody>
      </p:sp>
      <p:grpSp>
        <p:nvGrpSpPr>
          <p:cNvPr id="108" name="Google Shape;108;p11"/>
          <p:cNvGrpSpPr/>
          <p:nvPr/>
        </p:nvGrpSpPr>
        <p:grpSpPr>
          <a:xfrm>
            <a:off x="8732061" y="5536531"/>
            <a:ext cx="994410" cy="1321429"/>
            <a:chOff x="5693256" y="5508786"/>
            <a:chExt cx="994410" cy="1321429"/>
          </a:xfrm>
        </p:grpSpPr>
        <p:sp>
          <p:nvSpPr>
            <p:cNvPr id="109" name="Google Shape;109;p11"/>
            <p:cNvSpPr txBox="1"/>
            <p:nvPr/>
          </p:nvSpPr>
          <p:spPr>
            <a:xfrm>
              <a:off x="5903363" y="6522479"/>
              <a:ext cx="784303" cy="307736"/>
            </a:xfrm>
            <a:prstGeom prst="rect">
              <a:avLst/>
            </a:prstGeom>
            <a:noFill/>
            <a:ln>
              <a:noFill/>
            </a:ln>
          </p:spPr>
          <p:txBody>
            <a:bodyPr spcFirstLastPara="1" wrap="square" lIns="91425" tIns="45700" rIns="91425" bIns="45700" anchor="t" anchorCtr="0">
              <a:spAutoFit/>
            </a:bodyPr>
            <a:lstStyle/>
            <a:p>
              <a:pPr algn="ctr">
                <a:buClr>
                  <a:srgbClr val="000000"/>
                </a:buClr>
                <a:buSzPts val="1400"/>
              </a:pPr>
              <a:r>
                <a:rPr lang="en-US" sz="1400" kern="0" dirty="0">
                  <a:solidFill>
                    <a:srgbClr val="000000"/>
                  </a:solidFill>
                  <a:latin typeface="Arial"/>
                  <a:ea typeface="Arial"/>
                  <a:cs typeface="Arial"/>
                  <a:sym typeface="Arial"/>
                </a:rPr>
                <a:t>Simon</a:t>
              </a:r>
              <a:endParaRPr sz="1400" kern="0" dirty="0">
                <a:solidFill>
                  <a:srgbClr val="000000"/>
                </a:solidFill>
                <a:latin typeface="Arial"/>
                <a:ea typeface="Arial"/>
                <a:cs typeface="Arial"/>
                <a:sym typeface="Arial"/>
              </a:endParaRPr>
            </a:p>
          </p:txBody>
        </p:sp>
        <p:sp>
          <p:nvSpPr>
            <p:cNvPr id="110" name="Google Shape;110;p11"/>
            <p:cNvSpPr/>
            <p:nvPr/>
          </p:nvSpPr>
          <p:spPr>
            <a:xfrm>
              <a:off x="5693256" y="5508786"/>
              <a:ext cx="994410" cy="985567"/>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400"/>
              </a:pPr>
              <a:endParaRPr sz="1400" kern="0">
                <a:solidFill>
                  <a:srgbClr val="FFFFFF"/>
                </a:solidFill>
                <a:latin typeface="Arial"/>
                <a:ea typeface="Arial"/>
                <a:cs typeface="Arial"/>
                <a:sym typeface="Arial"/>
              </a:endParaRPr>
            </a:p>
          </p:txBody>
        </p:sp>
      </p:grpSp>
      <p:pic>
        <p:nvPicPr>
          <p:cNvPr id="1026" name="Picture 2">
            <a:extLst>
              <a:ext uri="{FF2B5EF4-FFF2-40B4-BE49-F238E27FC236}">
                <a16:creationId xmlns:a16="http://schemas.microsoft.com/office/drawing/2014/main" id="{C4D52D6F-1BE8-3700-E90E-0511989EA6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3420" y="88506"/>
            <a:ext cx="2470101" cy="515604"/>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2BDD7594-8B08-C171-5B0A-B56E69BBE69F}"/>
              </a:ext>
            </a:extLst>
          </p:cNvPr>
          <p:cNvPicPr>
            <a:picLocks noChangeAspect="1"/>
          </p:cNvPicPr>
          <p:nvPr/>
        </p:nvPicPr>
        <p:blipFill>
          <a:blip r:embed="rId4"/>
          <a:stretch>
            <a:fillRect/>
          </a:stretch>
        </p:blipFill>
        <p:spPr>
          <a:xfrm>
            <a:off x="8754666" y="5559558"/>
            <a:ext cx="978967" cy="97660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テーマ">
  <a:themeElements>
    <a:clrScheme name="Office テーマ">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テーマ">
      <a:majorFont>
        <a:latin typeface="Arial"/>
        <a:ea typeface="Arial"/>
        <a:cs typeface="Arial"/>
      </a:majorFont>
      <a:minorFont>
        <a:latin typeface="Helvetica"/>
        <a:ea typeface="Helvetica"/>
        <a:cs typeface="Helvetica"/>
      </a:minorFont>
    </a:fontScheme>
    <a:fmtScheme name="Office テーマ">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4_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Office テーマ">
  <a:themeElements>
    <a:clrScheme name="Office テーマ">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テーマ">
      <a:majorFont>
        <a:latin typeface="Helvetica"/>
        <a:ea typeface="Helvetica"/>
        <a:cs typeface="Helvetica"/>
      </a:majorFont>
      <a:minorFont>
        <a:latin typeface="Arial"/>
        <a:ea typeface="Arial"/>
        <a:cs typeface="Arial"/>
      </a:minorFont>
    </a:fontScheme>
    <a:fmtScheme name="Office テーマ">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4947</Words>
  <Application>Microsoft Office PowerPoint</Application>
  <PresentationFormat>Widescreen</PresentationFormat>
  <Paragraphs>1233</Paragraphs>
  <Slides>41</Slides>
  <Notes>35</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41</vt:i4>
      </vt:variant>
    </vt:vector>
  </HeadingPairs>
  <TitlesOfParts>
    <vt:vector size="55" baseType="lpstr">
      <vt:lpstr>Arial</vt:lpstr>
      <vt:lpstr>Calibri</vt:lpstr>
      <vt:lpstr>Calibri Light</vt:lpstr>
      <vt:lpstr>SF Hello Regular</vt:lpstr>
      <vt:lpstr>Verdana</vt:lpstr>
      <vt:lpstr>Wingdings</vt:lpstr>
      <vt:lpstr>Office Theme</vt:lpstr>
      <vt:lpstr>Office テーマ</vt:lpstr>
      <vt:lpstr>1_Office テーマ</vt:lpstr>
      <vt:lpstr>2_Office テーマ</vt:lpstr>
      <vt:lpstr>3_Office テーマ</vt:lpstr>
      <vt:lpstr>4_Office テーマ</vt:lpstr>
      <vt:lpstr>5_Office テーマ</vt:lpstr>
      <vt:lpstr>6_Office テーマ</vt:lpstr>
      <vt:lpstr>Global Peering Forum 2024 IXP Peering Personals</vt:lpstr>
      <vt:lpstr>AMS-IX</vt:lpstr>
      <vt:lpstr>AR-IX CABASE</vt:lpstr>
      <vt:lpstr>BBIX</vt:lpstr>
      <vt:lpstr>DE-CIX North America</vt:lpstr>
      <vt:lpstr>InterLAN-IX</vt:lpstr>
      <vt:lpstr>IX.br</vt:lpstr>
      <vt:lpstr>PowerPoint Presentation</vt:lpstr>
      <vt:lpstr>JPNAP</vt:lpstr>
      <vt:lpstr>London Internet Exchange (LINX)</vt:lpstr>
      <vt:lpstr>PowerPoint Presentation</vt:lpstr>
      <vt:lpstr>MEX-IX</vt:lpstr>
      <vt:lpstr>MorePeering</vt:lpstr>
      <vt:lpstr>NL-ix</vt:lpstr>
      <vt:lpstr>PowerPoint Presentation</vt:lpstr>
      <vt:lpstr>PIT</vt:lpstr>
      <vt:lpstr>PIT</vt:lpstr>
      <vt:lpstr>PowerPoint Presentation</vt:lpstr>
      <vt:lpstr>Global Peering Forum 2024 Network Peering Personals</vt:lpstr>
      <vt:lpstr>Apple Inc.</vt:lpstr>
      <vt:lpstr>ASK4</vt:lpstr>
      <vt:lpstr>Amazon Web Services</vt:lpstr>
      <vt:lpstr>AWS - AS16509</vt:lpstr>
      <vt:lpstr>Bharti Airtel Limited</vt:lpstr>
      <vt:lpstr>CDN STAR</vt:lpstr>
      <vt:lpstr>Core-Backbone GmbH</vt:lpstr>
      <vt:lpstr>Durand do Brazil</vt:lpstr>
      <vt:lpstr>Epsilon Telecommunications</vt:lpstr>
      <vt:lpstr>Gcore</vt:lpstr>
      <vt:lpstr>Internet Initiative Japan Inc. - IIJ</vt:lpstr>
      <vt:lpstr>IPHH</vt:lpstr>
      <vt:lpstr>Lancom Greece – Balkan Gate</vt:lpstr>
      <vt:lpstr>PowerPoint Presentation</vt:lpstr>
      <vt:lpstr>Leaseweb Network B.V</vt:lpstr>
      <vt:lpstr>Pixel Factory Data Center, Inc</vt:lpstr>
      <vt:lpstr>Sangoma</vt:lpstr>
      <vt:lpstr>Softbank</vt:lpstr>
      <vt:lpstr>SOMOS Networks</vt:lpstr>
      <vt:lpstr>SPARK NZ 4648</vt:lpstr>
      <vt:lpstr>PowerPoint Presentation</vt:lpstr>
      <vt:lpstr>France-IX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Peering Forum 2024 IXP Peering Personals</dc:title>
  <dc:creator>Wouter van Renterghem</dc:creator>
  <cp:lastModifiedBy>Wouter van Renterghem</cp:lastModifiedBy>
  <cp:revision>2</cp:revision>
  <dcterms:created xsi:type="dcterms:W3CDTF">2024-04-09T08:07:30Z</dcterms:created>
  <dcterms:modified xsi:type="dcterms:W3CDTF">2024-04-16T14:26:58Z</dcterms:modified>
</cp:coreProperties>
</file>